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 id="2147483673" r:id="rId2"/>
  </p:sldMasterIdLst>
  <p:notesMasterIdLst>
    <p:notesMasterId r:id="rId68"/>
  </p:notesMasterIdLst>
  <p:handoutMasterIdLst>
    <p:handoutMasterId r:id="rId69"/>
  </p:handoutMasterIdLst>
  <p:sldIdLst>
    <p:sldId id="1651" r:id="rId3"/>
    <p:sldId id="1886" r:id="rId4"/>
    <p:sldId id="1887" r:id="rId5"/>
    <p:sldId id="1888" r:id="rId6"/>
    <p:sldId id="1889" r:id="rId7"/>
    <p:sldId id="1890" r:id="rId8"/>
    <p:sldId id="1891" r:id="rId9"/>
    <p:sldId id="1892" r:id="rId10"/>
    <p:sldId id="1893" r:id="rId11"/>
    <p:sldId id="1894" r:id="rId12"/>
    <p:sldId id="1895" r:id="rId13"/>
    <p:sldId id="1896" r:id="rId14"/>
    <p:sldId id="1897" r:id="rId15"/>
    <p:sldId id="1898" r:id="rId16"/>
    <p:sldId id="1899" r:id="rId17"/>
    <p:sldId id="1900" r:id="rId18"/>
    <p:sldId id="1901" r:id="rId19"/>
    <p:sldId id="1902" r:id="rId20"/>
    <p:sldId id="1903" r:id="rId21"/>
    <p:sldId id="1669" r:id="rId22"/>
    <p:sldId id="1523" r:id="rId23"/>
    <p:sldId id="1802" r:id="rId24"/>
    <p:sldId id="1803" r:id="rId25"/>
    <p:sldId id="1828" r:id="rId26"/>
    <p:sldId id="1882" r:id="rId27"/>
    <p:sldId id="1883" r:id="rId28"/>
    <p:sldId id="1884" r:id="rId29"/>
    <p:sldId id="1885" r:id="rId30"/>
    <p:sldId id="1829" r:id="rId31"/>
    <p:sldId id="1740" r:id="rId32"/>
    <p:sldId id="1691" r:id="rId33"/>
    <p:sldId id="1687" r:id="rId34"/>
    <p:sldId id="1688" r:id="rId35"/>
    <p:sldId id="1689" r:id="rId36"/>
    <p:sldId id="1877" r:id="rId37"/>
    <p:sldId id="1878" r:id="rId38"/>
    <p:sldId id="1692" r:id="rId39"/>
    <p:sldId id="1838" r:id="rId40"/>
    <p:sldId id="1665" r:id="rId41"/>
    <p:sldId id="1839" r:id="rId42"/>
    <p:sldId id="1836" r:id="rId43"/>
    <p:sldId id="1837" r:id="rId44"/>
    <p:sldId id="1767" r:id="rId45"/>
    <p:sldId id="1870" r:id="rId46"/>
    <p:sldId id="1690" r:id="rId47"/>
    <p:sldId id="1531" r:id="rId48"/>
    <p:sldId id="1866" r:id="rId49"/>
    <p:sldId id="1880" r:id="rId50"/>
    <p:sldId id="1769" r:id="rId51"/>
    <p:sldId id="1876" r:id="rId52"/>
    <p:sldId id="1867" r:id="rId53"/>
    <p:sldId id="1868" r:id="rId54"/>
    <p:sldId id="1869" r:id="rId55"/>
    <p:sldId id="1840" r:id="rId56"/>
    <p:sldId id="1859" r:id="rId57"/>
    <p:sldId id="1842" r:id="rId58"/>
    <p:sldId id="1844" r:id="rId59"/>
    <p:sldId id="1843" r:id="rId60"/>
    <p:sldId id="1860" r:id="rId61"/>
    <p:sldId id="1857" r:id="rId62"/>
    <p:sldId id="1879" r:id="rId63"/>
    <p:sldId id="1858" r:id="rId64"/>
    <p:sldId id="1791" r:id="rId65"/>
    <p:sldId id="1792" r:id="rId66"/>
    <p:sldId id="1793" r:id="rId67"/>
  </p:sldIdLst>
  <p:sldSz cx="9144000" cy="6858000" type="screen4x3"/>
  <p:notesSz cx="7099300" cy="10234613"/>
  <p:defaultTextStyle>
    <a:defPPr>
      <a:defRPr lang="en-US"/>
    </a:defPPr>
    <a:lvl1pPr algn="l" rtl="0" fontAlgn="base">
      <a:spcBef>
        <a:spcPct val="20000"/>
      </a:spcBef>
      <a:spcAft>
        <a:spcPct val="0"/>
      </a:spcAft>
      <a:buChar char="•"/>
      <a:defRPr sz="2000" kern="1200">
        <a:solidFill>
          <a:schemeClr val="tx1"/>
        </a:solidFill>
        <a:latin typeface="Arial" charset="0"/>
        <a:ea typeface="+mn-ea"/>
        <a:cs typeface="+mn-cs"/>
      </a:defRPr>
    </a:lvl1pPr>
    <a:lvl2pPr marL="457200" algn="l" rtl="0" fontAlgn="base">
      <a:spcBef>
        <a:spcPct val="20000"/>
      </a:spcBef>
      <a:spcAft>
        <a:spcPct val="0"/>
      </a:spcAft>
      <a:buChar char="•"/>
      <a:defRPr sz="2000" kern="1200">
        <a:solidFill>
          <a:schemeClr val="tx1"/>
        </a:solidFill>
        <a:latin typeface="Arial" charset="0"/>
        <a:ea typeface="+mn-ea"/>
        <a:cs typeface="+mn-cs"/>
      </a:defRPr>
    </a:lvl2pPr>
    <a:lvl3pPr marL="914400" algn="l" rtl="0" fontAlgn="base">
      <a:spcBef>
        <a:spcPct val="20000"/>
      </a:spcBef>
      <a:spcAft>
        <a:spcPct val="0"/>
      </a:spcAft>
      <a:buChar char="•"/>
      <a:defRPr sz="2000" kern="1200">
        <a:solidFill>
          <a:schemeClr val="tx1"/>
        </a:solidFill>
        <a:latin typeface="Arial" charset="0"/>
        <a:ea typeface="+mn-ea"/>
        <a:cs typeface="+mn-cs"/>
      </a:defRPr>
    </a:lvl3pPr>
    <a:lvl4pPr marL="1371600" algn="l" rtl="0" fontAlgn="base">
      <a:spcBef>
        <a:spcPct val="20000"/>
      </a:spcBef>
      <a:spcAft>
        <a:spcPct val="0"/>
      </a:spcAft>
      <a:buChar char="•"/>
      <a:defRPr sz="2000" kern="1200">
        <a:solidFill>
          <a:schemeClr val="tx1"/>
        </a:solidFill>
        <a:latin typeface="Arial" charset="0"/>
        <a:ea typeface="+mn-ea"/>
        <a:cs typeface="+mn-cs"/>
      </a:defRPr>
    </a:lvl4pPr>
    <a:lvl5pPr marL="1828800" algn="l" rtl="0" fontAlgn="base">
      <a:spcBef>
        <a:spcPct val="20000"/>
      </a:spcBef>
      <a:spcAft>
        <a:spcPct val="0"/>
      </a:spcAft>
      <a:buChar cha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432">
          <p15:clr>
            <a:srgbClr val="A4A3A4"/>
          </p15:clr>
        </p15:guide>
        <p15:guide id="3" orient="horz" pos="720">
          <p15:clr>
            <a:srgbClr val="A4A3A4"/>
          </p15:clr>
        </p15:guide>
        <p15:guide id="4" pos="2880">
          <p15:clr>
            <a:srgbClr val="A4A3A4"/>
          </p15:clr>
        </p15:guide>
        <p15:guide id="5" pos="288">
          <p15:clr>
            <a:srgbClr val="A4A3A4"/>
          </p15:clr>
        </p15:guide>
        <p15:guide id="6" pos="5472">
          <p15:clr>
            <a:srgbClr val="A4A3A4"/>
          </p15:clr>
        </p15:guide>
      </p15:sldGuideLst>
    </p:ext>
    <p:ext uri="{2D200454-40CA-4A62-9FC3-DE9A4176ACB9}">
      <p15:notesGuideLst xmlns=""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A91FE8"/>
    <a:srgbClr val="DD002E"/>
    <a:srgbClr val="00AEEF"/>
    <a:srgbClr val="F462D5"/>
    <a:srgbClr val="EC008C"/>
    <a:srgbClr val="F8F8F8"/>
    <a:srgbClr val="9D9D9D"/>
    <a:srgbClr val="000000"/>
    <a:srgbClr val="FFB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34578" autoAdjust="0"/>
    <p:restoredTop sz="92769" autoAdjust="0"/>
  </p:normalViewPr>
  <p:slideViewPr>
    <p:cSldViewPr snapToGrid="0">
      <p:cViewPr>
        <p:scale>
          <a:sx n="91" d="100"/>
          <a:sy n="91" d="100"/>
        </p:scale>
        <p:origin x="-1930" y="86"/>
      </p:cViewPr>
      <p:guideLst>
        <p:guide orient="horz" pos="2160"/>
        <p:guide orient="horz" pos="432"/>
        <p:guide orient="horz" pos="720"/>
        <p:guide pos="2880"/>
        <p:guide pos="288"/>
        <p:guide pos="5472"/>
      </p:guideLst>
    </p:cSldViewPr>
  </p:slideViewPr>
  <p:outlineViewPr>
    <p:cViewPr>
      <p:scale>
        <a:sx n="33" d="100"/>
        <a:sy n="33" d="100"/>
      </p:scale>
      <p:origin x="288" y="0"/>
    </p:cViewPr>
    <p:sldLst>
      <p:sld r:id="rId1" collapse="1"/>
    </p:sldLst>
  </p:outlineViewPr>
  <p:notesTextViewPr>
    <p:cViewPr>
      <p:scale>
        <a:sx n="75" d="100"/>
        <a:sy n="75" d="100"/>
      </p:scale>
      <p:origin x="0" y="0"/>
    </p:cViewPr>
  </p:notesTextViewPr>
  <p:sorterViewPr>
    <p:cViewPr>
      <p:scale>
        <a:sx n="132" d="100"/>
        <a:sy n="132" d="100"/>
      </p:scale>
      <p:origin x="0" y="0"/>
    </p:cViewPr>
  </p:sorterViewPr>
  <p:notesViewPr>
    <p:cSldViewPr snapToGrid="0">
      <p:cViewPr varScale="1">
        <p:scale>
          <a:sx n="79" d="100"/>
          <a:sy n="79" d="100"/>
        </p:scale>
        <p:origin x="-1314" y="-90"/>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_rels/viewProps.xml.rels><?xml version="1.0" encoding="UTF-8" standalone="yes"?>
<Relationships xmlns="http://schemas.openxmlformats.org/package/2006/relationships"><Relationship Id="rId1"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9D899B-5BDB-4050-AC32-A1979243A591}"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fr-FR"/>
        </a:p>
      </dgm:t>
    </dgm:pt>
    <dgm:pt modelId="{830E7670-1098-4C8D-8A4E-22B959F28BCA}">
      <dgm:prSet/>
      <dgm:spPr/>
      <dgm:t>
        <a:bodyPr/>
        <a:lstStyle/>
        <a:p>
          <a:pPr rtl="0"/>
          <a:r>
            <a:rPr lang="fi-FI" dirty="0" smtClean="0"/>
            <a:t>Human beings studied as agents </a:t>
          </a:r>
          <a:r>
            <a:rPr lang="fi-FI" b="1" dirty="0" smtClean="0">
              <a:solidFill>
                <a:srgbClr val="A91FE8"/>
              </a:solidFill>
            </a:rPr>
            <a:t>capable of self-reflection </a:t>
          </a:r>
          <a:r>
            <a:rPr lang="fi-FI" dirty="0" smtClean="0"/>
            <a:t>and giving meanings to theirs action</a:t>
          </a:r>
          <a:endParaRPr lang="fr-FR" dirty="0"/>
        </a:p>
      </dgm:t>
    </dgm:pt>
    <dgm:pt modelId="{82017908-7C9C-423A-A19F-A2C92AA014CA}" type="parTrans" cxnId="{8AA52273-FD67-462D-8639-405E25D06356}">
      <dgm:prSet/>
      <dgm:spPr/>
      <dgm:t>
        <a:bodyPr/>
        <a:lstStyle/>
        <a:p>
          <a:endParaRPr lang="fr-FR"/>
        </a:p>
      </dgm:t>
    </dgm:pt>
    <dgm:pt modelId="{6843C78D-6585-4C19-AF0B-04D8C10CCD97}" type="sibTrans" cxnId="{8AA52273-FD67-462D-8639-405E25D06356}">
      <dgm:prSet/>
      <dgm:spPr/>
      <dgm:t>
        <a:bodyPr/>
        <a:lstStyle/>
        <a:p>
          <a:endParaRPr lang="fr-FR"/>
        </a:p>
      </dgm:t>
    </dgm:pt>
    <dgm:pt modelId="{C7563470-2820-489A-9691-3D60AA5C91B0}">
      <dgm:prSet/>
      <dgm:spPr/>
      <dgm:t>
        <a:bodyPr/>
        <a:lstStyle/>
        <a:p>
          <a:pPr rtl="0"/>
          <a:r>
            <a:rPr lang="fi-FI" dirty="0" smtClean="0"/>
            <a:t>Emphasis on </a:t>
          </a:r>
          <a:r>
            <a:rPr lang="fi-FI" b="1" dirty="0" smtClean="0">
              <a:solidFill>
                <a:srgbClr val="A91FE8"/>
              </a:solidFill>
            </a:rPr>
            <a:t>interviews, observations </a:t>
          </a:r>
          <a:r>
            <a:rPr lang="fi-FI" b="0" dirty="0" smtClean="0">
              <a:solidFill>
                <a:schemeClr val="tx1">
                  <a:lumMod val="85000"/>
                  <a:lumOff val="15000"/>
                </a:schemeClr>
              </a:solidFill>
            </a:rPr>
            <a:t>(non-numerical data) </a:t>
          </a:r>
          <a:r>
            <a:rPr lang="fi-FI" dirty="0" smtClean="0"/>
            <a:t>and other meaningful materials (documents, biographies, intranet internet material, social network conversation, annual reports)</a:t>
          </a:r>
          <a:endParaRPr lang="fr-FR" dirty="0"/>
        </a:p>
      </dgm:t>
    </dgm:pt>
    <dgm:pt modelId="{D4B19AC8-DA22-45AB-9D3B-995B073FE1CC}" type="parTrans" cxnId="{1CC6EBF5-27B8-4E0C-BC56-E2EFBFF3AC86}">
      <dgm:prSet/>
      <dgm:spPr/>
      <dgm:t>
        <a:bodyPr/>
        <a:lstStyle/>
        <a:p>
          <a:endParaRPr lang="fr-FR"/>
        </a:p>
      </dgm:t>
    </dgm:pt>
    <dgm:pt modelId="{86E46298-87B7-40E5-A67A-50C608EFC872}" type="sibTrans" cxnId="{1CC6EBF5-27B8-4E0C-BC56-E2EFBFF3AC86}">
      <dgm:prSet/>
      <dgm:spPr/>
      <dgm:t>
        <a:bodyPr/>
        <a:lstStyle/>
        <a:p>
          <a:endParaRPr lang="fr-FR"/>
        </a:p>
      </dgm:t>
    </dgm:pt>
    <dgm:pt modelId="{F2B36D1A-9D3D-4E03-B7F1-07B2A5931D90}">
      <dgm:prSet/>
      <dgm:spPr/>
      <dgm:t>
        <a:bodyPr/>
        <a:lstStyle/>
        <a:p>
          <a:pPr rtl="0"/>
          <a:r>
            <a:rPr lang="fi-FI" dirty="0" smtClean="0"/>
            <a:t>In quantitative research you are looking for generalizations, in qualitative you </a:t>
          </a:r>
          <a:r>
            <a:rPr lang="fi-FI" b="1" dirty="0" smtClean="0">
              <a:solidFill>
                <a:srgbClr val="A91FE8"/>
              </a:solidFill>
            </a:rPr>
            <a:t>generate “deep cultural understanding” </a:t>
          </a:r>
          <a:r>
            <a:rPr lang="fi-FI" dirty="0" smtClean="0"/>
            <a:t>about the phenomenon in question</a:t>
          </a:r>
          <a:endParaRPr lang="fr-FR" dirty="0"/>
        </a:p>
      </dgm:t>
    </dgm:pt>
    <dgm:pt modelId="{FCE8C815-B15D-4552-A70C-7765659F13BD}" type="parTrans" cxnId="{611AA196-7B08-4BFF-8698-D6D5D869B786}">
      <dgm:prSet/>
      <dgm:spPr/>
      <dgm:t>
        <a:bodyPr/>
        <a:lstStyle/>
        <a:p>
          <a:endParaRPr lang="fr-FR"/>
        </a:p>
      </dgm:t>
    </dgm:pt>
    <dgm:pt modelId="{5AAB7962-BFA8-4E8F-B182-88098E116682}" type="sibTrans" cxnId="{611AA196-7B08-4BFF-8698-D6D5D869B786}">
      <dgm:prSet/>
      <dgm:spPr/>
      <dgm:t>
        <a:bodyPr/>
        <a:lstStyle/>
        <a:p>
          <a:endParaRPr lang="fr-FR"/>
        </a:p>
      </dgm:t>
    </dgm:pt>
    <dgm:pt modelId="{F6AFADDE-938E-4141-A84D-46CA36318121}">
      <dgm:prSet/>
      <dgm:spPr/>
      <dgm:t>
        <a:bodyPr/>
        <a:lstStyle/>
        <a:p>
          <a:pPr rtl="0"/>
          <a:r>
            <a:rPr lang="fr-FR" dirty="0" err="1" smtClean="0"/>
            <a:t>Adapted</a:t>
          </a:r>
          <a:r>
            <a:rPr lang="fr-FR" dirty="0" smtClean="0"/>
            <a:t> for </a:t>
          </a:r>
          <a:r>
            <a:rPr lang="fr-FR" b="1" dirty="0" smtClean="0">
              <a:solidFill>
                <a:srgbClr val="A91FE8"/>
              </a:solidFill>
            </a:rPr>
            <a:t>innovation</a:t>
          </a:r>
          <a:r>
            <a:rPr lang="fr-FR" dirty="0" smtClean="0"/>
            <a:t>, </a:t>
          </a:r>
          <a:r>
            <a:rPr lang="fr-FR" dirty="0" err="1" smtClean="0"/>
            <a:t>sense</a:t>
          </a:r>
          <a:r>
            <a:rPr lang="fr-FR" dirty="0" smtClean="0"/>
            <a:t> of </a:t>
          </a:r>
          <a:r>
            <a:rPr lang="fr-FR" dirty="0" err="1" smtClean="0"/>
            <a:t>discovery</a:t>
          </a:r>
          <a:r>
            <a:rPr lang="fr-FR" dirty="0" smtClean="0"/>
            <a:t> and exploration</a:t>
          </a:r>
          <a:endParaRPr lang="fr-FR" dirty="0"/>
        </a:p>
      </dgm:t>
    </dgm:pt>
    <dgm:pt modelId="{2DED6F76-3A7C-4D39-9A75-900355AFDC45}" type="parTrans" cxnId="{D544BB5A-6535-480F-94D9-3FC01235E527}">
      <dgm:prSet/>
      <dgm:spPr/>
    </dgm:pt>
    <dgm:pt modelId="{769A6C89-3502-422F-AD76-6A635755D6EE}" type="sibTrans" cxnId="{D544BB5A-6535-480F-94D9-3FC01235E527}">
      <dgm:prSet/>
      <dgm:spPr/>
    </dgm:pt>
    <dgm:pt modelId="{8999A445-7F5A-42E6-9687-2CF60AEEFDF3}" type="pres">
      <dgm:prSet presAssocID="{7A9D899B-5BDB-4050-AC32-A1979243A591}" presName="linear" presStyleCnt="0">
        <dgm:presLayoutVars>
          <dgm:animLvl val="lvl"/>
          <dgm:resizeHandles val="exact"/>
        </dgm:presLayoutVars>
      </dgm:prSet>
      <dgm:spPr/>
      <dgm:t>
        <a:bodyPr/>
        <a:lstStyle/>
        <a:p>
          <a:endParaRPr lang="fr-FR"/>
        </a:p>
      </dgm:t>
    </dgm:pt>
    <dgm:pt modelId="{3E864052-517D-4904-A60B-2E4C9FB8B907}" type="pres">
      <dgm:prSet presAssocID="{830E7670-1098-4C8D-8A4E-22B959F28BCA}" presName="parentText" presStyleLbl="node1" presStyleIdx="0" presStyleCnt="4" custLinFactY="-27408" custLinFactNeighborX="-202" custLinFactNeighborY="-100000">
        <dgm:presLayoutVars>
          <dgm:chMax val="0"/>
          <dgm:bulletEnabled val="1"/>
        </dgm:presLayoutVars>
      </dgm:prSet>
      <dgm:spPr/>
      <dgm:t>
        <a:bodyPr/>
        <a:lstStyle/>
        <a:p>
          <a:endParaRPr lang="fr-FR"/>
        </a:p>
      </dgm:t>
    </dgm:pt>
    <dgm:pt modelId="{0CB74010-3C29-4931-A48E-D0DB32BF9679}" type="pres">
      <dgm:prSet presAssocID="{6843C78D-6585-4C19-AF0B-04D8C10CCD97}" presName="spacer" presStyleCnt="0"/>
      <dgm:spPr/>
    </dgm:pt>
    <dgm:pt modelId="{B4D08C6B-2B92-4DB7-BAA6-18A837505607}" type="pres">
      <dgm:prSet presAssocID="{C7563470-2820-489A-9691-3D60AA5C91B0}" presName="parentText" presStyleLbl="node1" presStyleIdx="1" presStyleCnt="4" custLinFactY="-10765" custLinFactNeighborX="202" custLinFactNeighborY="-100000">
        <dgm:presLayoutVars>
          <dgm:chMax val="0"/>
          <dgm:bulletEnabled val="1"/>
        </dgm:presLayoutVars>
      </dgm:prSet>
      <dgm:spPr/>
      <dgm:t>
        <a:bodyPr/>
        <a:lstStyle/>
        <a:p>
          <a:endParaRPr lang="fr-FR"/>
        </a:p>
      </dgm:t>
    </dgm:pt>
    <dgm:pt modelId="{1EDB0DB4-AD54-463F-B342-AD73CFA45AD1}" type="pres">
      <dgm:prSet presAssocID="{86E46298-87B7-40E5-A67A-50C608EFC872}" presName="spacer" presStyleCnt="0"/>
      <dgm:spPr/>
    </dgm:pt>
    <dgm:pt modelId="{3265548A-BCEF-4B8C-BF1B-45502720ED64}" type="pres">
      <dgm:prSet presAssocID="{F2B36D1A-9D3D-4E03-B7F1-07B2A5931D90}" presName="parentText" presStyleLbl="node1" presStyleIdx="2" presStyleCnt="4">
        <dgm:presLayoutVars>
          <dgm:chMax val="0"/>
          <dgm:bulletEnabled val="1"/>
        </dgm:presLayoutVars>
      </dgm:prSet>
      <dgm:spPr/>
      <dgm:t>
        <a:bodyPr/>
        <a:lstStyle/>
        <a:p>
          <a:endParaRPr lang="fr-FR"/>
        </a:p>
      </dgm:t>
    </dgm:pt>
    <dgm:pt modelId="{8947F382-1D57-4C48-B6E9-ACEFEFEA2753}" type="pres">
      <dgm:prSet presAssocID="{5AAB7962-BFA8-4E8F-B182-88098E116682}" presName="spacer" presStyleCnt="0"/>
      <dgm:spPr/>
    </dgm:pt>
    <dgm:pt modelId="{16E00032-FB54-42AC-9736-A412ECE074CE}" type="pres">
      <dgm:prSet presAssocID="{F6AFADDE-938E-4141-A84D-46CA36318121}" presName="parentText" presStyleLbl="node1" presStyleIdx="3" presStyleCnt="4">
        <dgm:presLayoutVars>
          <dgm:chMax val="0"/>
          <dgm:bulletEnabled val="1"/>
        </dgm:presLayoutVars>
      </dgm:prSet>
      <dgm:spPr/>
      <dgm:t>
        <a:bodyPr/>
        <a:lstStyle/>
        <a:p>
          <a:endParaRPr lang="fr-FR"/>
        </a:p>
      </dgm:t>
    </dgm:pt>
  </dgm:ptLst>
  <dgm:cxnLst>
    <dgm:cxn modelId="{C27BD9A1-63D8-4197-A28C-65C2673EE8FD}" type="presOf" srcId="{830E7670-1098-4C8D-8A4E-22B959F28BCA}" destId="{3E864052-517D-4904-A60B-2E4C9FB8B907}" srcOrd="0" destOrd="0" presId="urn:microsoft.com/office/officeart/2005/8/layout/vList2"/>
    <dgm:cxn modelId="{D544BB5A-6535-480F-94D9-3FC01235E527}" srcId="{7A9D899B-5BDB-4050-AC32-A1979243A591}" destId="{F6AFADDE-938E-4141-A84D-46CA36318121}" srcOrd="3" destOrd="0" parTransId="{2DED6F76-3A7C-4D39-9A75-900355AFDC45}" sibTransId="{769A6C89-3502-422F-AD76-6A635755D6EE}"/>
    <dgm:cxn modelId="{21CC3C83-3E92-415E-9EA6-B7A63E72AD03}" type="presOf" srcId="{7A9D899B-5BDB-4050-AC32-A1979243A591}" destId="{8999A445-7F5A-42E6-9687-2CF60AEEFDF3}" srcOrd="0" destOrd="0" presId="urn:microsoft.com/office/officeart/2005/8/layout/vList2"/>
    <dgm:cxn modelId="{9E14D216-7E26-435A-96F1-F948ECEE873E}" type="presOf" srcId="{C7563470-2820-489A-9691-3D60AA5C91B0}" destId="{B4D08C6B-2B92-4DB7-BAA6-18A837505607}" srcOrd="0" destOrd="0" presId="urn:microsoft.com/office/officeart/2005/8/layout/vList2"/>
    <dgm:cxn modelId="{611AA196-7B08-4BFF-8698-D6D5D869B786}" srcId="{7A9D899B-5BDB-4050-AC32-A1979243A591}" destId="{F2B36D1A-9D3D-4E03-B7F1-07B2A5931D90}" srcOrd="2" destOrd="0" parTransId="{FCE8C815-B15D-4552-A70C-7765659F13BD}" sibTransId="{5AAB7962-BFA8-4E8F-B182-88098E116682}"/>
    <dgm:cxn modelId="{8A2EA13D-8EE5-4676-945B-5EBCC1AAC37C}" type="presOf" srcId="{F2B36D1A-9D3D-4E03-B7F1-07B2A5931D90}" destId="{3265548A-BCEF-4B8C-BF1B-45502720ED64}" srcOrd="0" destOrd="0" presId="urn:microsoft.com/office/officeart/2005/8/layout/vList2"/>
    <dgm:cxn modelId="{192585DA-D3C9-4E63-91D9-2862AA7A8BC6}" type="presOf" srcId="{F6AFADDE-938E-4141-A84D-46CA36318121}" destId="{16E00032-FB54-42AC-9736-A412ECE074CE}" srcOrd="0" destOrd="0" presId="urn:microsoft.com/office/officeart/2005/8/layout/vList2"/>
    <dgm:cxn modelId="{8AA52273-FD67-462D-8639-405E25D06356}" srcId="{7A9D899B-5BDB-4050-AC32-A1979243A591}" destId="{830E7670-1098-4C8D-8A4E-22B959F28BCA}" srcOrd="0" destOrd="0" parTransId="{82017908-7C9C-423A-A19F-A2C92AA014CA}" sibTransId="{6843C78D-6585-4C19-AF0B-04D8C10CCD97}"/>
    <dgm:cxn modelId="{1CC6EBF5-27B8-4E0C-BC56-E2EFBFF3AC86}" srcId="{7A9D899B-5BDB-4050-AC32-A1979243A591}" destId="{C7563470-2820-489A-9691-3D60AA5C91B0}" srcOrd="1" destOrd="0" parTransId="{D4B19AC8-DA22-45AB-9D3B-995B073FE1CC}" sibTransId="{86E46298-87B7-40E5-A67A-50C608EFC872}"/>
    <dgm:cxn modelId="{2BFA24FC-7DC7-4C12-9FE4-2BB5B235E3C4}" type="presParOf" srcId="{8999A445-7F5A-42E6-9687-2CF60AEEFDF3}" destId="{3E864052-517D-4904-A60B-2E4C9FB8B907}" srcOrd="0" destOrd="0" presId="urn:microsoft.com/office/officeart/2005/8/layout/vList2"/>
    <dgm:cxn modelId="{2D28C0EB-204B-47BE-885F-59022A625E8C}" type="presParOf" srcId="{8999A445-7F5A-42E6-9687-2CF60AEEFDF3}" destId="{0CB74010-3C29-4931-A48E-D0DB32BF9679}" srcOrd="1" destOrd="0" presId="urn:microsoft.com/office/officeart/2005/8/layout/vList2"/>
    <dgm:cxn modelId="{87B14F6E-3ABB-48FE-82B2-2A127251522A}" type="presParOf" srcId="{8999A445-7F5A-42E6-9687-2CF60AEEFDF3}" destId="{B4D08C6B-2B92-4DB7-BAA6-18A837505607}" srcOrd="2" destOrd="0" presId="urn:microsoft.com/office/officeart/2005/8/layout/vList2"/>
    <dgm:cxn modelId="{3F34B9B4-CEAF-49B0-9631-5358E831F1EA}" type="presParOf" srcId="{8999A445-7F5A-42E6-9687-2CF60AEEFDF3}" destId="{1EDB0DB4-AD54-463F-B342-AD73CFA45AD1}" srcOrd="3" destOrd="0" presId="urn:microsoft.com/office/officeart/2005/8/layout/vList2"/>
    <dgm:cxn modelId="{07AD7B25-FEE3-459E-B837-9C628EDFB3CA}" type="presParOf" srcId="{8999A445-7F5A-42E6-9687-2CF60AEEFDF3}" destId="{3265548A-BCEF-4B8C-BF1B-45502720ED64}" srcOrd="4" destOrd="0" presId="urn:microsoft.com/office/officeart/2005/8/layout/vList2"/>
    <dgm:cxn modelId="{7A52D4A0-37FA-457B-829E-EA067048FE98}" type="presParOf" srcId="{8999A445-7F5A-42E6-9687-2CF60AEEFDF3}" destId="{8947F382-1D57-4C48-B6E9-ACEFEFEA2753}" srcOrd="5" destOrd="0" presId="urn:microsoft.com/office/officeart/2005/8/layout/vList2"/>
    <dgm:cxn modelId="{E5985AF6-B7FB-4F38-A47C-2A96EA4D12D2}" type="presParOf" srcId="{8999A445-7F5A-42E6-9687-2CF60AEEFDF3}" destId="{16E00032-FB54-42AC-9736-A412ECE074C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3117CA4-EDA1-4FB5-9715-94CEED524888}"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fr-FR"/>
        </a:p>
      </dgm:t>
    </dgm:pt>
    <dgm:pt modelId="{97BE3B92-52E3-4589-9C17-37A55C70C536}">
      <dgm:prSet/>
      <dgm:spPr/>
      <dgm:t>
        <a:bodyPr/>
        <a:lstStyle/>
        <a:p>
          <a:pPr rtl="0"/>
          <a:r>
            <a:rPr lang="fr-FR" smtClean="0"/>
            <a:t>Pourquoi coder ?</a:t>
          </a:r>
          <a:endParaRPr lang="fr-FR"/>
        </a:p>
      </dgm:t>
    </dgm:pt>
    <dgm:pt modelId="{ADB7A6FF-11D2-4D6D-9521-4F7878A37C3F}" type="parTrans" cxnId="{B7479BA6-78CD-4C49-AB38-FDE23A4BFBEA}">
      <dgm:prSet/>
      <dgm:spPr/>
      <dgm:t>
        <a:bodyPr/>
        <a:lstStyle/>
        <a:p>
          <a:endParaRPr lang="fr-FR"/>
        </a:p>
      </dgm:t>
    </dgm:pt>
    <dgm:pt modelId="{DEF24A5E-BDB1-4C72-B5AB-278E5718758D}" type="sibTrans" cxnId="{B7479BA6-78CD-4C49-AB38-FDE23A4BFBEA}">
      <dgm:prSet/>
      <dgm:spPr/>
      <dgm:t>
        <a:bodyPr/>
        <a:lstStyle/>
        <a:p>
          <a:endParaRPr lang="fr-FR"/>
        </a:p>
      </dgm:t>
    </dgm:pt>
    <dgm:pt modelId="{B31EA813-D8EE-4223-9529-3DE257906F0D}">
      <dgm:prSet/>
      <dgm:spPr/>
      <dgm:t>
        <a:bodyPr/>
        <a:lstStyle/>
        <a:p>
          <a:pPr rtl="0"/>
          <a:r>
            <a:rPr lang="fr-FR" dirty="0" smtClean="0"/>
            <a:t>Identifier les idées issues des données</a:t>
          </a:r>
          <a:endParaRPr lang="fr-FR" dirty="0"/>
        </a:p>
      </dgm:t>
    </dgm:pt>
    <dgm:pt modelId="{1B13FF3A-44C5-4593-B3F9-C6D3DD825D65}" type="parTrans" cxnId="{E7DCA81C-FC7C-4A3B-A884-CD07488833DD}">
      <dgm:prSet/>
      <dgm:spPr/>
      <dgm:t>
        <a:bodyPr/>
        <a:lstStyle/>
        <a:p>
          <a:endParaRPr lang="fr-FR"/>
        </a:p>
      </dgm:t>
    </dgm:pt>
    <dgm:pt modelId="{CC8C4AEC-B540-45DB-BDEC-6F7D9B5C5581}" type="sibTrans" cxnId="{E7DCA81C-FC7C-4A3B-A884-CD07488833DD}">
      <dgm:prSet/>
      <dgm:spPr/>
      <dgm:t>
        <a:bodyPr/>
        <a:lstStyle/>
        <a:p>
          <a:endParaRPr lang="fr-FR"/>
        </a:p>
      </dgm:t>
    </dgm:pt>
    <dgm:pt modelId="{C665FE0E-68CD-45E1-BF04-DC7CDA9EB970}">
      <dgm:prSet/>
      <dgm:spPr/>
      <dgm:t>
        <a:bodyPr/>
        <a:lstStyle/>
        <a:p>
          <a:pPr rtl="0"/>
          <a:r>
            <a:rPr lang="fr-FR" dirty="0" smtClean="0"/>
            <a:t>Relier les idées entre elles (donner du sens)</a:t>
          </a:r>
          <a:endParaRPr lang="fr-FR" dirty="0"/>
        </a:p>
      </dgm:t>
    </dgm:pt>
    <dgm:pt modelId="{8459E4A3-7240-4F67-A78E-6866D16F4A1A}" type="parTrans" cxnId="{DD7F0958-1ED7-4FBA-9EBB-8B483E8C0E1A}">
      <dgm:prSet/>
      <dgm:spPr/>
      <dgm:t>
        <a:bodyPr/>
        <a:lstStyle/>
        <a:p>
          <a:endParaRPr lang="fr-FR"/>
        </a:p>
      </dgm:t>
    </dgm:pt>
    <dgm:pt modelId="{0D52EFB7-BCC4-4E49-B410-1991824671E2}" type="sibTrans" cxnId="{DD7F0958-1ED7-4FBA-9EBB-8B483E8C0E1A}">
      <dgm:prSet/>
      <dgm:spPr/>
      <dgm:t>
        <a:bodyPr/>
        <a:lstStyle/>
        <a:p>
          <a:endParaRPr lang="fr-FR"/>
        </a:p>
      </dgm:t>
    </dgm:pt>
    <dgm:pt modelId="{57B47121-1D9A-4A0B-A76A-BAAC8AA6795B}">
      <dgm:prSet/>
      <dgm:spPr/>
      <dgm:t>
        <a:bodyPr/>
        <a:lstStyle/>
        <a:p>
          <a:pPr rtl="0"/>
          <a:r>
            <a:rPr lang="fr-FR" dirty="0" smtClean="0"/>
            <a:t>Rassembler les idées homogènes</a:t>
          </a:r>
          <a:endParaRPr lang="fr-FR" dirty="0"/>
        </a:p>
      </dgm:t>
    </dgm:pt>
    <dgm:pt modelId="{AB0C9B66-917E-4B44-92C9-C1CC04A9E642}" type="parTrans" cxnId="{6328C09E-F7E4-4596-8B44-CF17E36691F7}">
      <dgm:prSet/>
      <dgm:spPr/>
      <dgm:t>
        <a:bodyPr/>
        <a:lstStyle/>
        <a:p>
          <a:endParaRPr lang="fr-FR"/>
        </a:p>
      </dgm:t>
    </dgm:pt>
    <dgm:pt modelId="{5A3BB7E4-CD53-4C8E-B018-5B6A4AB02D89}" type="sibTrans" cxnId="{6328C09E-F7E4-4596-8B44-CF17E36691F7}">
      <dgm:prSet/>
      <dgm:spPr/>
      <dgm:t>
        <a:bodyPr/>
        <a:lstStyle/>
        <a:p>
          <a:endParaRPr lang="fr-FR"/>
        </a:p>
      </dgm:t>
    </dgm:pt>
    <dgm:pt modelId="{13B20429-A11F-4A96-B27C-992CEB29B480}">
      <dgm:prSet/>
      <dgm:spPr/>
      <dgm:t>
        <a:bodyPr/>
        <a:lstStyle/>
        <a:p>
          <a:pPr rtl="0"/>
          <a:r>
            <a:rPr lang="fr-FR" smtClean="0"/>
            <a:t>… pour les transformer en codes (repenser, recoder)</a:t>
          </a:r>
          <a:endParaRPr lang="fr-FR"/>
        </a:p>
      </dgm:t>
    </dgm:pt>
    <dgm:pt modelId="{32AFB583-0B92-47FB-89AF-35AB59112F43}" type="parTrans" cxnId="{929E1645-DC41-4191-B61B-032BED016573}">
      <dgm:prSet/>
      <dgm:spPr/>
      <dgm:t>
        <a:bodyPr/>
        <a:lstStyle/>
        <a:p>
          <a:endParaRPr lang="fr-FR"/>
        </a:p>
      </dgm:t>
    </dgm:pt>
    <dgm:pt modelId="{05E63718-A250-4A52-B76F-D049E6E76A8E}" type="sibTrans" cxnId="{929E1645-DC41-4191-B61B-032BED016573}">
      <dgm:prSet/>
      <dgm:spPr/>
      <dgm:t>
        <a:bodyPr/>
        <a:lstStyle/>
        <a:p>
          <a:endParaRPr lang="fr-FR"/>
        </a:p>
      </dgm:t>
    </dgm:pt>
    <dgm:pt modelId="{F28F2AC3-C69C-4299-AD71-C3A94934C1DB}">
      <dgm:prSet/>
      <dgm:spPr/>
      <dgm:t>
        <a:bodyPr/>
        <a:lstStyle/>
        <a:p>
          <a:pPr rtl="0"/>
          <a:r>
            <a:rPr lang="fr-FR" dirty="0" smtClean="0"/>
            <a:t>Comment travailler avec les codes ?</a:t>
          </a:r>
          <a:endParaRPr lang="fr-FR" dirty="0"/>
        </a:p>
      </dgm:t>
    </dgm:pt>
    <dgm:pt modelId="{58676160-45C0-433C-865F-A2A5939D9BC3}" type="parTrans" cxnId="{2B7E911D-B16E-453D-8111-F3DA937C9F94}">
      <dgm:prSet/>
      <dgm:spPr/>
      <dgm:t>
        <a:bodyPr/>
        <a:lstStyle/>
        <a:p>
          <a:endParaRPr lang="fr-FR"/>
        </a:p>
      </dgm:t>
    </dgm:pt>
    <dgm:pt modelId="{2D814049-4BF5-495D-8192-F86C376A170F}" type="sibTrans" cxnId="{2B7E911D-B16E-453D-8111-F3DA937C9F94}">
      <dgm:prSet/>
      <dgm:spPr/>
      <dgm:t>
        <a:bodyPr/>
        <a:lstStyle/>
        <a:p>
          <a:endParaRPr lang="fr-FR"/>
        </a:p>
      </dgm:t>
    </dgm:pt>
    <dgm:pt modelId="{30021C5E-60C6-4B58-AC6C-257849649002}">
      <dgm:prSet/>
      <dgm:spPr/>
      <dgm:t>
        <a:bodyPr/>
        <a:lstStyle/>
        <a:p>
          <a:pPr rtl="0"/>
          <a:r>
            <a:rPr lang="fr-FR" smtClean="0"/>
            <a:t>identifier les codes descriptifs…</a:t>
          </a:r>
          <a:endParaRPr lang="fr-FR"/>
        </a:p>
      </dgm:t>
    </dgm:pt>
    <dgm:pt modelId="{5793C88D-5205-4CB9-998E-F7A01837999A}" type="parTrans" cxnId="{2DD8D76B-4E59-4A83-8AEC-35A56147ED36}">
      <dgm:prSet/>
      <dgm:spPr/>
      <dgm:t>
        <a:bodyPr/>
        <a:lstStyle/>
        <a:p>
          <a:endParaRPr lang="fr-FR"/>
        </a:p>
      </dgm:t>
    </dgm:pt>
    <dgm:pt modelId="{ABFE9670-4262-4D88-87E8-867E8D071079}" type="sibTrans" cxnId="{2DD8D76B-4E59-4A83-8AEC-35A56147ED36}">
      <dgm:prSet/>
      <dgm:spPr/>
      <dgm:t>
        <a:bodyPr/>
        <a:lstStyle/>
        <a:p>
          <a:endParaRPr lang="fr-FR"/>
        </a:p>
      </dgm:t>
    </dgm:pt>
    <dgm:pt modelId="{03BC92DD-6F40-4FEB-9EF5-05182E9E9E47}">
      <dgm:prSet/>
      <dgm:spPr/>
      <dgm:t>
        <a:bodyPr/>
        <a:lstStyle/>
        <a:p>
          <a:pPr rtl="0"/>
          <a:r>
            <a:rPr lang="fr-FR" smtClean="0"/>
            <a:t>… et les rassembler dans des catégories plus conceptuelles…</a:t>
          </a:r>
          <a:endParaRPr lang="fr-FR"/>
        </a:p>
      </dgm:t>
    </dgm:pt>
    <dgm:pt modelId="{DE903D06-32C1-484A-ACBA-8B0497DA7D3F}" type="parTrans" cxnId="{CAB40A7A-300F-4935-8792-7F79ADD8C69F}">
      <dgm:prSet/>
      <dgm:spPr/>
      <dgm:t>
        <a:bodyPr/>
        <a:lstStyle/>
        <a:p>
          <a:endParaRPr lang="fr-FR"/>
        </a:p>
      </dgm:t>
    </dgm:pt>
    <dgm:pt modelId="{12499949-ED44-46EB-A418-5940B703EF5C}" type="sibTrans" cxnId="{CAB40A7A-300F-4935-8792-7F79ADD8C69F}">
      <dgm:prSet/>
      <dgm:spPr/>
      <dgm:t>
        <a:bodyPr/>
        <a:lstStyle/>
        <a:p>
          <a:endParaRPr lang="fr-FR"/>
        </a:p>
      </dgm:t>
    </dgm:pt>
    <dgm:pt modelId="{69721763-9A8B-43E8-B920-459F17E202CF}">
      <dgm:prSet/>
      <dgm:spPr/>
      <dgm:t>
        <a:bodyPr/>
        <a:lstStyle/>
        <a:p>
          <a:pPr rtl="0"/>
          <a:r>
            <a:rPr lang="fr-FR" dirty="0" smtClean="0"/>
            <a:t>… puis identifier les codes clefs</a:t>
          </a:r>
          <a:endParaRPr lang="fr-FR" dirty="0"/>
        </a:p>
      </dgm:t>
    </dgm:pt>
    <dgm:pt modelId="{44B7FF42-2E23-4D23-BA1F-4D0B44635613}" type="parTrans" cxnId="{7C5F5B71-4E8C-4FAE-BC00-63BFAF6AC9B8}">
      <dgm:prSet/>
      <dgm:spPr/>
      <dgm:t>
        <a:bodyPr/>
        <a:lstStyle/>
        <a:p>
          <a:endParaRPr lang="fr-FR"/>
        </a:p>
      </dgm:t>
    </dgm:pt>
    <dgm:pt modelId="{FD8598E7-2210-405E-AD05-2AB3F6ECCC99}" type="sibTrans" cxnId="{7C5F5B71-4E8C-4FAE-BC00-63BFAF6AC9B8}">
      <dgm:prSet/>
      <dgm:spPr/>
      <dgm:t>
        <a:bodyPr/>
        <a:lstStyle/>
        <a:p>
          <a:endParaRPr lang="fr-FR"/>
        </a:p>
      </dgm:t>
    </dgm:pt>
    <dgm:pt modelId="{FBE0854A-7414-4168-8951-B12EE8B0054E}">
      <dgm:prSet/>
      <dgm:spPr/>
      <dgm:t>
        <a:bodyPr/>
        <a:lstStyle/>
        <a:p>
          <a:pPr rtl="0"/>
          <a:r>
            <a:rPr lang="fr-FR" dirty="0" smtClean="0"/>
            <a:t>Comment créer des codes ?</a:t>
          </a:r>
          <a:endParaRPr lang="fr-FR" dirty="0"/>
        </a:p>
      </dgm:t>
    </dgm:pt>
    <dgm:pt modelId="{C212AA4B-61E7-4513-BF86-7FDA9FCD4DB1}" type="parTrans" cxnId="{ED4CC208-5AE8-4E8B-BE4F-0190C3C12626}">
      <dgm:prSet/>
      <dgm:spPr/>
      <dgm:t>
        <a:bodyPr/>
        <a:lstStyle/>
        <a:p>
          <a:endParaRPr lang="fr-FR"/>
        </a:p>
      </dgm:t>
    </dgm:pt>
    <dgm:pt modelId="{4BBE0723-C761-4CB3-880C-5C41BDEF192C}" type="sibTrans" cxnId="{ED4CC208-5AE8-4E8B-BE4F-0190C3C12626}">
      <dgm:prSet/>
      <dgm:spPr/>
      <dgm:t>
        <a:bodyPr/>
        <a:lstStyle/>
        <a:p>
          <a:endParaRPr lang="fr-FR"/>
        </a:p>
      </dgm:t>
    </dgm:pt>
    <dgm:pt modelId="{B69AE2C5-D552-48CE-9298-3C5242C73998}">
      <dgm:prSet/>
      <dgm:spPr/>
      <dgm:t>
        <a:bodyPr/>
        <a:lstStyle/>
        <a:p>
          <a:pPr rtl="0"/>
          <a:r>
            <a:rPr lang="fr-FR" dirty="0" smtClean="0"/>
            <a:t>S’inspirer de la théorie (de haut en bas)</a:t>
          </a:r>
          <a:endParaRPr lang="fr-FR" dirty="0"/>
        </a:p>
      </dgm:t>
    </dgm:pt>
    <dgm:pt modelId="{0BD90BD1-0E8C-44A2-8886-91A3BD0224D3}" type="parTrans" cxnId="{F114DCC8-9B43-44C3-9A34-13E388182854}">
      <dgm:prSet/>
      <dgm:spPr/>
      <dgm:t>
        <a:bodyPr/>
        <a:lstStyle/>
        <a:p>
          <a:endParaRPr lang="fr-FR"/>
        </a:p>
      </dgm:t>
    </dgm:pt>
    <dgm:pt modelId="{889922E7-BC15-4179-B0F0-0102043C2662}" type="sibTrans" cxnId="{F114DCC8-9B43-44C3-9A34-13E388182854}">
      <dgm:prSet/>
      <dgm:spPr/>
      <dgm:t>
        <a:bodyPr/>
        <a:lstStyle/>
        <a:p>
          <a:endParaRPr lang="fr-FR"/>
        </a:p>
      </dgm:t>
    </dgm:pt>
    <dgm:pt modelId="{D06565F7-4E80-4333-9A44-576C77811114}">
      <dgm:prSet/>
      <dgm:spPr/>
      <dgm:t>
        <a:bodyPr/>
        <a:lstStyle/>
        <a:p>
          <a:pPr rtl="0"/>
          <a:r>
            <a:rPr lang="fr-FR" dirty="0" smtClean="0"/>
            <a:t>Faire émerger du terrain (de bas en haut)</a:t>
          </a:r>
          <a:endParaRPr lang="fr-FR" dirty="0"/>
        </a:p>
      </dgm:t>
    </dgm:pt>
    <dgm:pt modelId="{74BB82D6-A207-4CBD-8A9D-3B796BC3C38E}" type="parTrans" cxnId="{F31FE713-25DC-4E5B-A1AC-F869E1612EAE}">
      <dgm:prSet/>
      <dgm:spPr/>
      <dgm:t>
        <a:bodyPr/>
        <a:lstStyle/>
        <a:p>
          <a:endParaRPr lang="fr-FR"/>
        </a:p>
      </dgm:t>
    </dgm:pt>
    <dgm:pt modelId="{D6FE869F-1AA6-43C0-82DB-2C81504AAF79}" type="sibTrans" cxnId="{F31FE713-25DC-4E5B-A1AC-F869E1612EAE}">
      <dgm:prSet/>
      <dgm:spPr/>
      <dgm:t>
        <a:bodyPr/>
        <a:lstStyle/>
        <a:p>
          <a:endParaRPr lang="fr-FR"/>
        </a:p>
      </dgm:t>
    </dgm:pt>
    <dgm:pt modelId="{6A63723C-CC91-43D9-9FAA-C5C82955639D}" type="pres">
      <dgm:prSet presAssocID="{B3117CA4-EDA1-4FB5-9715-94CEED524888}" presName="Name0" presStyleCnt="0">
        <dgm:presLayoutVars>
          <dgm:dir/>
          <dgm:animLvl val="lvl"/>
          <dgm:resizeHandles val="exact"/>
        </dgm:presLayoutVars>
      </dgm:prSet>
      <dgm:spPr/>
      <dgm:t>
        <a:bodyPr/>
        <a:lstStyle/>
        <a:p>
          <a:endParaRPr lang="fr-FR"/>
        </a:p>
      </dgm:t>
    </dgm:pt>
    <dgm:pt modelId="{7A45098B-1085-4932-BB1C-C57A7ADEC986}" type="pres">
      <dgm:prSet presAssocID="{97BE3B92-52E3-4589-9C17-37A55C70C536}" presName="composite" presStyleCnt="0"/>
      <dgm:spPr/>
    </dgm:pt>
    <dgm:pt modelId="{6ACC6D2E-7F97-439D-BA1D-CE32229A6400}" type="pres">
      <dgm:prSet presAssocID="{97BE3B92-52E3-4589-9C17-37A55C70C536}" presName="parTx" presStyleLbl="alignNode1" presStyleIdx="0" presStyleCnt="3">
        <dgm:presLayoutVars>
          <dgm:chMax val="0"/>
          <dgm:chPref val="0"/>
          <dgm:bulletEnabled val="1"/>
        </dgm:presLayoutVars>
      </dgm:prSet>
      <dgm:spPr/>
      <dgm:t>
        <a:bodyPr/>
        <a:lstStyle/>
        <a:p>
          <a:endParaRPr lang="fr-FR"/>
        </a:p>
      </dgm:t>
    </dgm:pt>
    <dgm:pt modelId="{E004AC7C-656C-40B0-B859-740BDC330829}" type="pres">
      <dgm:prSet presAssocID="{97BE3B92-52E3-4589-9C17-37A55C70C536}" presName="desTx" presStyleLbl="alignAccFollowNode1" presStyleIdx="0" presStyleCnt="3">
        <dgm:presLayoutVars>
          <dgm:bulletEnabled val="1"/>
        </dgm:presLayoutVars>
      </dgm:prSet>
      <dgm:spPr/>
      <dgm:t>
        <a:bodyPr/>
        <a:lstStyle/>
        <a:p>
          <a:endParaRPr lang="fr-FR"/>
        </a:p>
      </dgm:t>
    </dgm:pt>
    <dgm:pt modelId="{7B463BAF-3D81-4DCF-AA3F-7F8955F55983}" type="pres">
      <dgm:prSet presAssocID="{DEF24A5E-BDB1-4C72-B5AB-278E5718758D}" presName="space" presStyleCnt="0"/>
      <dgm:spPr/>
    </dgm:pt>
    <dgm:pt modelId="{2C1E6451-B2B5-48A0-A90D-97306DCE5478}" type="pres">
      <dgm:prSet presAssocID="{F28F2AC3-C69C-4299-AD71-C3A94934C1DB}" presName="composite" presStyleCnt="0"/>
      <dgm:spPr/>
    </dgm:pt>
    <dgm:pt modelId="{193A3CC8-4D5C-4BF4-A26B-094B1124D4A1}" type="pres">
      <dgm:prSet presAssocID="{F28F2AC3-C69C-4299-AD71-C3A94934C1DB}" presName="parTx" presStyleLbl="alignNode1" presStyleIdx="1" presStyleCnt="3">
        <dgm:presLayoutVars>
          <dgm:chMax val="0"/>
          <dgm:chPref val="0"/>
          <dgm:bulletEnabled val="1"/>
        </dgm:presLayoutVars>
      </dgm:prSet>
      <dgm:spPr/>
      <dgm:t>
        <a:bodyPr/>
        <a:lstStyle/>
        <a:p>
          <a:endParaRPr lang="fr-FR"/>
        </a:p>
      </dgm:t>
    </dgm:pt>
    <dgm:pt modelId="{0D75EBD2-D9FB-4FC1-84A7-99C176A70825}" type="pres">
      <dgm:prSet presAssocID="{F28F2AC3-C69C-4299-AD71-C3A94934C1DB}" presName="desTx" presStyleLbl="alignAccFollowNode1" presStyleIdx="1" presStyleCnt="3">
        <dgm:presLayoutVars>
          <dgm:bulletEnabled val="1"/>
        </dgm:presLayoutVars>
      </dgm:prSet>
      <dgm:spPr/>
      <dgm:t>
        <a:bodyPr/>
        <a:lstStyle/>
        <a:p>
          <a:endParaRPr lang="fr-FR"/>
        </a:p>
      </dgm:t>
    </dgm:pt>
    <dgm:pt modelId="{B0C8A60A-9167-49C1-9896-8C41D613DF56}" type="pres">
      <dgm:prSet presAssocID="{2D814049-4BF5-495D-8192-F86C376A170F}" presName="space" presStyleCnt="0"/>
      <dgm:spPr/>
    </dgm:pt>
    <dgm:pt modelId="{BB9042E9-F0BB-455A-9C6D-5033A0FAF16A}" type="pres">
      <dgm:prSet presAssocID="{FBE0854A-7414-4168-8951-B12EE8B0054E}" presName="composite" presStyleCnt="0"/>
      <dgm:spPr/>
    </dgm:pt>
    <dgm:pt modelId="{79D4D4AC-13A7-4BAF-A2DC-C5A7C857F0EC}" type="pres">
      <dgm:prSet presAssocID="{FBE0854A-7414-4168-8951-B12EE8B0054E}" presName="parTx" presStyleLbl="alignNode1" presStyleIdx="2" presStyleCnt="3">
        <dgm:presLayoutVars>
          <dgm:chMax val="0"/>
          <dgm:chPref val="0"/>
          <dgm:bulletEnabled val="1"/>
        </dgm:presLayoutVars>
      </dgm:prSet>
      <dgm:spPr/>
      <dgm:t>
        <a:bodyPr/>
        <a:lstStyle/>
        <a:p>
          <a:endParaRPr lang="fr-FR"/>
        </a:p>
      </dgm:t>
    </dgm:pt>
    <dgm:pt modelId="{36721D64-F26F-4964-A755-C84A4D4E7A15}" type="pres">
      <dgm:prSet presAssocID="{FBE0854A-7414-4168-8951-B12EE8B0054E}" presName="desTx" presStyleLbl="alignAccFollowNode1" presStyleIdx="2" presStyleCnt="3">
        <dgm:presLayoutVars>
          <dgm:bulletEnabled val="1"/>
        </dgm:presLayoutVars>
      </dgm:prSet>
      <dgm:spPr/>
      <dgm:t>
        <a:bodyPr/>
        <a:lstStyle/>
        <a:p>
          <a:endParaRPr lang="fr-FR"/>
        </a:p>
      </dgm:t>
    </dgm:pt>
  </dgm:ptLst>
  <dgm:cxnLst>
    <dgm:cxn modelId="{6328C09E-F7E4-4596-8B44-CF17E36691F7}" srcId="{97BE3B92-52E3-4589-9C17-37A55C70C536}" destId="{57B47121-1D9A-4A0B-A76A-BAAC8AA6795B}" srcOrd="2" destOrd="0" parTransId="{AB0C9B66-917E-4B44-92C9-C1CC04A9E642}" sibTransId="{5A3BB7E4-CD53-4C8E-B018-5B6A4AB02D89}"/>
    <dgm:cxn modelId="{929E1645-DC41-4191-B61B-032BED016573}" srcId="{97BE3B92-52E3-4589-9C17-37A55C70C536}" destId="{13B20429-A11F-4A96-B27C-992CEB29B480}" srcOrd="3" destOrd="0" parTransId="{32AFB583-0B92-47FB-89AF-35AB59112F43}" sibTransId="{05E63718-A250-4A52-B76F-D049E6E76A8E}"/>
    <dgm:cxn modelId="{ED4CC208-5AE8-4E8B-BE4F-0190C3C12626}" srcId="{B3117CA4-EDA1-4FB5-9715-94CEED524888}" destId="{FBE0854A-7414-4168-8951-B12EE8B0054E}" srcOrd="2" destOrd="0" parTransId="{C212AA4B-61E7-4513-BF86-7FDA9FCD4DB1}" sibTransId="{4BBE0723-C761-4CB3-880C-5C41BDEF192C}"/>
    <dgm:cxn modelId="{7C5F5B71-4E8C-4FAE-BC00-63BFAF6AC9B8}" srcId="{F28F2AC3-C69C-4299-AD71-C3A94934C1DB}" destId="{69721763-9A8B-43E8-B920-459F17E202CF}" srcOrd="2" destOrd="0" parTransId="{44B7FF42-2E23-4D23-BA1F-4D0B44635613}" sibTransId="{FD8598E7-2210-405E-AD05-2AB3F6ECCC99}"/>
    <dgm:cxn modelId="{B7479BA6-78CD-4C49-AB38-FDE23A4BFBEA}" srcId="{B3117CA4-EDA1-4FB5-9715-94CEED524888}" destId="{97BE3B92-52E3-4589-9C17-37A55C70C536}" srcOrd="0" destOrd="0" parTransId="{ADB7A6FF-11D2-4D6D-9521-4F7878A37C3F}" sibTransId="{DEF24A5E-BDB1-4C72-B5AB-278E5718758D}"/>
    <dgm:cxn modelId="{2DD8D76B-4E59-4A83-8AEC-35A56147ED36}" srcId="{F28F2AC3-C69C-4299-AD71-C3A94934C1DB}" destId="{30021C5E-60C6-4B58-AC6C-257849649002}" srcOrd="0" destOrd="0" parTransId="{5793C88D-5205-4CB9-998E-F7A01837999A}" sibTransId="{ABFE9670-4262-4D88-87E8-867E8D071079}"/>
    <dgm:cxn modelId="{6A1221A3-9FC1-4F82-A4F5-AEC533FFB1E6}" type="presOf" srcId="{03BC92DD-6F40-4FEB-9EF5-05182E9E9E47}" destId="{0D75EBD2-D9FB-4FC1-84A7-99C176A70825}" srcOrd="0" destOrd="1" presId="urn:microsoft.com/office/officeart/2005/8/layout/hList1"/>
    <dgm:cxn modelId="{DD7F0958-1ED7-4FBA-9EBB-8B483E8C0E1A}" srcId="{97BE3B92-52E3-4589-9C17-37A55C70C536}" destId="{C665FE0E-68CD-45E1-BF04-DC7CDA9EB970}" srcOrd="1" destOrd="0" parTransId="{8459E4A3-7240-4F67-A78E-6866D16F4A1A}" sibTransId="{0D52EFB7-BCC4-4E49-B410-1991824671E2}"/>
    <dgm:cxn modelId="{E7DCA81C-FC7C-4A3B-A884-CD07488833DD}" srcId="{97BE3B92-52E3-4589-9C17-37A55C70C536}" destId="{B31EA813-D8EE-4223-9529-3DE257906F0D}" srcOrd="0" destOrd="0" parTransId="{1B13FF3A-44C5-4593-B3F9-C6D3DD825D65}" sibTransId="{CC8C4AEC-B540-45DB-BDEC-6F7D9B5C5581}"/>
    <dgm:cxn modelId="{193C33F8-CF45-4E77-97D2-43F1C6EA5BAD}" type="presOf" srcId="{FBE0854A-7414-4168-8951-B12EE8B0054E}" destId="{79D4D4AC-13A7-4BAF-A2DC-C5A7C857F0EC}" srcOrd="0" destOrd="0" presId="urn:microsoft.com/office/officeart/2005/8/layout/hList1"/>
    <dgm:cxn modelId="{F31FE713-25DC-4E5B-A1AC-F869E1612EAE}" srcId="{FBE0854A-7414-4168-8951-B12EE8B0054E}" destId="{D06565F7-4E80-4333-9A44-576C77811114}" srcOrd="1" destOrd="0" parTransId="{74BB82D6-A207-4CBD-8A9D-3B796BC3C38E}" sibTransId="{D6FE869F-1AA6-43C0-82DB-2C81504AAF79}"/>
    <dgm:cxn modelId="{4B35FCB2-90D4-4C16-BDEC-271E88E09056}" type="presOf" srcId="{D06565F7-4E80-4333-9A44-576C77811114}" destId="{36721D64-F26F-4964-A755-C84A4D4E7A15}" srcOrd="0" destOrd="1" presId="urn:microsoft.com/office/officeart/2005/8/layout/hList1"/>
    <dgm:cxn modelId="{0AE952BD-F721-4557-B253-CC3817D58A6C}" type="presOf" srcId="{97BE3B92-52E3-4589-9C17-37A55C70C536}" destId="{6ACC6D2E-7F97-439D-BA1D-CE32229A6400}" srcOrd="0" destOrd="0" presId="urn:microsoft.com/office/officeart/2005/8/layout/hList1"/>
    <dgm:cxn modelId="{32BCE34D-919A-43EF-A053-8881C2BFACE2}" type="presOf" srcId="{B31EA813-D8EE-4223-9529-3DE257906F0D}" destId="{E004AC7C-656C-40B0-B859-740BDC330829}" srcOrd="0" destOrd="0" presId="urn:microsoft.com/office/officeart/2005/8/layout/hList1"/>
    <dgm:cxn modelId="{F114DCC8-9B43-44C3-9A34-13E388182854}" srcId="{FBE0854A-7414-4168-8951-B12EE8B0054E}" destId="{B69AE2C5-D552-48CE-9298-3C5242C73998}" srcOrd="0" destOrd="0" parTransId="{0BD90BD1-0E8C-44A2-8886-91A3BD0224D3}" sibTransId="{889922E7-BC15-4179-B0F0-0102043C2662}"/>
    <dgm:cxn modelId="{67641C47-6E2B-4B2A-B477-9C95A8370E4E}" type="presOf" srcId="{57B47121-1D9A-4A0B-A76A-BAAC8AA6795B}" destId="{E004AC7C-656C-40B0-B859-740BDC330829}" srcOrd="0" destOrd="2" presId="urn:microsoft.com/office/officeart/2005/8/layout/hList1"/>
    <dgm:cxn modelId="{52E76CE4-EC30-49FE-825E-2F7DFB81FDD3}" type="presOf" srcId="{C665FE0E-68CD-45E1-BF04-DC7CDA9EB970}" destId="{E004AC7C-656C-40B0-B859-740BDC330829}" srcOrd="0" destOrd="1" presId="urn:microsoft.com/office/officeart/2005/8/layout/hList1"/>
    <dgm:cxn modelId="{CAB40A7A-300F-4935-8792-7F79ADD8C69F}" srcId="{F28F2AC3-C69C-4299-AD71-C3A94934C1DB}" destId="{03BC92DD-6F40-4FEB-9EF5-05182E9E9E47}" srcOrd="1" destOrd="0" parTransId="{DE903D06-32C1-484A-ACBA-8B0497DA7D3F}" sibTransId="{12499949-ED44-46EB-A418-5940B703EF5C}"/>
    <dgm:cxn modelId="{B16C63B0-5D20-4131-91DD-6D682C37172A}" type="presOf" srcId="{69721763-9A8B-43E8-B920-459F17E202CF}" destId="{0D75EBD2-D9FB-4FC1-84A7-99C176A70825}" srcOrd="0" destOrd="2" presId="urn:microsoft.com/office/officeart/2005/8/layout/hList1"/>
    <dgm:cxn modelId="{2B7E911D-B16E-453D-8111-F3DA937C9F94}" srcId="{B3117CA4-EDA1-4FB5-9715-94CEED524888}" destId="{F28F2AC3-C69C-4299-AD71-C3A94934C1DB}" srcOrd="1" destOrd="0" parTransId="{58676160-45C0-433C-865F-A2A5939D9BC3}" sibTransId="{2D814049-4BF5-495D-8192-F86C376A170F}"/>
    <dgm:cxn modelId="{F8E5F9AF-5C0D-46A3-A74E-E6B8E8E816B9}" type="presOf" srcId="{F28F2AC3-C69C-4299-AD71-C3A94934C1DB}" destId="{193A3CC8-4D5C-4BF4-A26B-094B1124D4A1}" srcOrd="0" destOrd="0" presId="urn:microsoft.com/office/officeart/2005/8/layout/hList1"/>
    <dgm:cxn modelId="{64124099-EEC5-4C06-A137-A42C2DD66049}" type="presOf" srcId="{30021C5E-60C6-4B58-AC6C-257849649002}" destId="{0D75EBD2-D9FB-4FC1-84A7-99C176A70825}" srcOrd="0" destOrd="0" presId="urn:microsoft.com/office/officeart/2005/8/layout/hList1"/>
    <dgm:cxn modelId="{09D59E25-FC3E-47BB-89DB-C097EFD550DA}" type="presOf" srcId="{13B20429-A11F-4A96-B27C-992CEB29B480}" destId="{E004AC7C-656C-40B0-B859-740BDC330829}" srcOrd="0" destOrd="3" presId="urn:microsoft.com/office/officeart/2005/8/layout/hList1"/>
    <dgm:cxn modelId="{D5E1B751-1EFA-4FA4-BC0E-2F0D5929B328}" type="presOf" srcId="{B3117CA4-EDA1-4FB5-9715-94CEED524888}" destId="{6A63723C-CC91-43D9-9FAA-C5C82955639D}" srcOrd="0" destOrd="0" presId="urn:microsoft.com/office/officeart/2005/8/layout/hList1"/>
    <dgm:cxn modelId="{7169B03B-5229-468C-800C-6379163CCA12}" type="presOf" srcId="{B69AE2C5-D552-48CE-9298-3C5242C73998}" destId="{36721D64-F26F-4964-A755-C84A4D4E7A15}" srcOrd="0" destOrd="0" presId="urn:microsoft.com/office/officeart/2005/8/layout/hList1"/>
    <dgm:cxn modelId="{3CA8FBFE-1636-4260-A5D4-904BDF69C464}" type="presParOf" srcId="{6A63723C-CC91-43D9-9FAA-C5C82955639D}" destId="{7A45098B-1085-4932-BB1C-C57A7ADEC986}" srcOrd="0" destOrd="0" presId="urn:microsoft.com/office/officeart/2005/8/layout/hList1"/>
    <dgm:cxn modelId="{C30FC586-4267-4ACF-8362-B8023E61AC1C}" type="presParOf" srcId="{7A45098B-1085-4932-BB1C-C57A7ADEC986}" destId="{6ACC6D2E-7F97-439D-BA1D-CE32229A6400}" srcOrd="0" destOrd="0" presId="urn:microsoft.com/office/officeart/2005/8/layout/hList1"/>
    <dgm:cxn modelId="{531738B3-2DAE-442B-B42D-C28B396B0B6F}" type="presParOf" srcId="{7A45098B-1085-4932-BB1C-C57A7ADEC986}" destId="{E004AC7C-656C-40B0-B859-740BDC330829}" srcOrd="1" destOrd="0" presId="urn:microsoft.com/office/officeart/2005/8/layout/hList1"/>
    <dgm:cxn modelId="{8DF58341-28D9-4806-89E6-4A3611B94D3D}" type="presParOf" srcId="{6A63723C-CC91-43D9-9FAA-C5C82955639D}" destId="{7B463BAF-3D81-4DCF-AA3F-7F8955F55983}" srcOrd="1" destOrd="0" presId="urn:microsoft.com/office/officeart/2005/8/layout/hList1"/>
    <dgm:cxn modelId="{D2C704D3-B0B6-42FE-B878-BF59D90092D2}" type="presParOf" srcId="{6A63723C-CC91-43D9-9FAA-C5C82955639D}" destId="{2C1E6451-B2B5-48A0-A90D-97306DCE5478}" srcOrd="2" destOrd="0" presId="urn:microsoft.com/office/officeart/2005/8/layout/hList1"/>
    <dgm:cxn modelId="{EF9B6894-261B-4893-BFFF-DEB5227BD71F}" type="presParOf" srcId="{2C1E6451-B2B5-48A0-A90D-97306DCE5478}" destId="{193A3CC8-4D5C-4BF4-A26B-094B1124D4A1}" srcOrd="0" destOrd="0" presId="urn:microsoft.com/office/officeart/2005/8/layout/hList1"/>
    <dgm:cxn modelId="{805F1550-50D7-4124-832C-03F2AF9B4577}" type="presParOf" srcId="{2C1E6451-B2B5-48A0-A90D-97306DCE5478}" destId="{0D75EBD2-D9FB-4FC1-84A7-99C176A70825}" srcOrd="1" destOrd="0" presId="urn:microsoft.com/office/officeart/2005/8/layout/hList1"/>
    <dgm:cxn modelId="{82414812-8DCD-403D-9EAD-9A45E3A0A244}" type="presParOf" srcId="{6A63723C-CC91-43D9-9FAA-C5C82955639D}" destId="{B0C8A60A-9167-49C1-9896-8C41D613DF56}" srcOrd="3" destOrd="0" presId="urn:microsoft.com/office/officeart/2005/8/layout/hList1"/>
    <dgm:cxn modelId="{C3987CED-EF57-4A13-B11C-EEA8E7ED5419}" type="presParOf" srcId="{6A63723C-CC91-43D9-9FAA-C5C82955639D}" destId="{BB9042E9-F0BB-455A-9C6D-5033A0FAF16A}" srcOrd="4" destOrd="0" presId="urn:microsoft.com/office/officeart/2005/8/layout/hList1"/>
    <dgm:cxn modelId="{5A797865-1F71-4454-944C-F09876948126}" type="presParOf" srcId="{BB9042E9-F0BB-455A-9C6D-5033A0FAF16A}" destId="{79D4D4AC-13A7-4BAF-A2DC-C5A7C857F0EC}" srcOrd="0" destOrd="0" presId="urn:microsoft.com/office/officeart/2005/8/layout/hList1"/>
    <dgm:cxn modelId="{BDE69E7E-FCB7-470F-ADD8-92D5F6A3D946}" type="presParOf" srcId="{BB9042E9-F0BB-455A-9C6D-5033A0FAF16A}" destId="{36721D64-F26F-4964-A755-C84A4D4E7A1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C10259F-CEA9-4704-8619-B02A6516221D}" type="doc">
      <dgm:prSet loTypeId="urn:microsoft.com/office/officeart/2005/8/layout/default#3" loCatId="list" qsTypeId="urn:microsoft.com/office/officeart/2005/8/quickstyle/simple1" qsCatId="simple" csTypeId="urn:microsoft.com/office/officeart/2005/8/colors/colorful1#1" csCatId="colorful"/>
      <dgm:spPr/>
      <dgm:t>
        <a:bodyPr/>
        <a:lstStyle/>
        <a:p>
          <a:endParaRPr lang="fr-FR"/>
        </a:p>
      </dgm:t>
    </dgm:pt>
    <dgm:pt modelId="{70A13A3F-DEB7-4B29-8899-CBE0B98ED538}">
      <dgm:prSet/>
      <dgm:spPr>
        <a:xfrm>
          <a:off x="174039" y="538"/>
          <a:ext cx="3953916" cy="2372349"/>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fr-FR" smtClean="0">
              <a:solidFill>
                <a:sysClr val="window" lastClr="FFFFFF"/>
              </a:solidFill>
              <a:latin typeface="Calibri"/>
              <a:ea typeface="+mn-ea"/>
              <a:cs typeface="+mn-cs"/>
            </a:rPr>
            <a:t>Crédibilité</a:t>
          </a:r>
          <a:endParaRPr lang="fr-FR">
            <a:solidFill>
              <a:sysClr val="window" lastClr="FFFFFF"/>
            </a:solidFill>
            <a:latin typeface="Calibri"/>
            <a:ea typeface="+mn-ea"/>
            <a:cs typeface="+mn-cs"/>
          </a:endParaRPr>
        </a:p>
      </dgm:t>
    </dgm:pt>
    <dgm:pt modelId="{A966E25D-428D-4A81-8C90-8350715B8EFA}" type="parTrans" cxnId="{14C6E3A6-B91C-47D4-9807-3AB50F8F7B8A}">
      <dgm:prSet/>
      <dgm:spPr/>
      <dgm:t>
        <a:bodyPr/>
        <a:lstStyle/>
        <a:p>
          <a:endParaRPr lang="fr-FR"/>
        </a:p>
      </dgm:t>
    </dgm:pt>
    <dgm:pt modelId="{03DE7B49-BB22-4AED-B6A2-0B0FA4979567}" type="sibTrans" cxnId="{14C6E3A6-B91C-47D4-9807-3AB50F8F7B8A}">
      <dgm:prSet/>
      <dgm:spPr/>
      <dgm:t>
        <a:bodyPr/>
        <a:lstStyle/>
        <a:p>
          <a:endParaRPr lang="fr-FR"/>
        </a:p>
      </dgm:t>
    </dgm:pt>
    <dgm:pt modelId="{260BA9F0-32F4-46B8-B90D-B757FE993A4C}">
      <dgm:prSet/>
      <dgm:spPr>
        <a:xfrm>
          <a:off x="174039" y="538"/>
          <a:ext cx="3953916" cy="2372349"/>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fr-FR" smtClean="0">
              <a:solidFill>
                <a:sysClr val="window" lastClr="FFFFFF"/>
              </a:solidFill>
              <a:latin typeface="Calibri"/>
              <a:ea typeface="+mn-ea"/>
              <a:cs typeface="+mn-cs"/>
            </a:rPr>
            <a:t>Familiarité avec  sujet</a:t>
          </a:r>
          <a:endParaRPr lang="fr-FR">
            <a:solidFill>
              <a:sysClr val="window" lastClr="FFFFFF"/>
            </a:solidFill>
            <a:latin typeface="Calibri"/>
            <a:ea typeface="+mn-ea"/>
            <a:cs typeface="+mn-cs"/>
          </a:endParaRPr>
        </a:p>
      </dgm:t>
    </dgm:pt>
    <dgm:pt modelId="{3CD50DD3-19E4-489C-8451-35E92C09DB59}" type="parTrans" cxnId="{4200FC21-0F0A-420E-B667-09414C1D537B}">
      <dgm:prSet/>
      <dgm:spPr/>
      <dgm:t>
        <a:bodyPr/>
        <a:lstStyle/>
        <a:p>
          <a:endParaRPr lang="fr-FR"/>
        </a:p>
      </dgm:t>
    </dgm:pt>
    <dgm:pt modelId="{C8A165B9-EE79-4EE3-9E75-4034D5570AA3}" type="sibTrans" cxnId="{4200FC21-0F0A-420E-B667-09414C1D537B}">
      <dgm:prSet/>
      <dgm:spPr/>
      <dgm:t>
        <a:bodyPr/>
        <a:lstStyle/>
        <a:p>
          <a:endParaRPr lang="fr-FR"/>
        </a:p>
      </dgm:t>
    </dgm:pt>
    <dgm:pt modelId="{6F592BF8-C3CB-45B2-AD48-61445DD83243}">
      <dgm:prSet/>
      <dgm:spPr>
        <a:xfrm>
          <a:off x="174039" y="538"/>
          <a:ext cx="3953916" cy="2372349"/>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fr-FR" smtClean="0">
              <a:solidFill>
                <a:sysClr val="window" lastClr="FFFFFF"/>
              </a:solidFill>
              <a:latin typeface="Calibri"/>
              <a:ea typeface="+mn-ea"/>
              <a:cs typeface="+mn-cs"/>
            </a:rPr>
            <a:t>Les données suffisantes pour justifier les affirmations</a:t>
          </a:r>
          <a:endParaRPr lang="fr-FR">
            <a:solidFill>
              <a:sysClr val="window" lastClr="FFFFFF"/>
            </a:solidFill>
            <a:latin typeface="Calibri"/>
            <a:ea typeface="+mn-ea"/>
            <a:cs typeface="+mn-cs"/>
          </a:endParaRPr>
        </a:p>
      </dgm:t>
    </dgm:pt>
    <dgm:pt modelId="{03F48113-BE60-4E14-ADA0-A252658F119C}" type="parTrans" cxnId="{895F0608-611E-443D-AF2E-09032D9FDA14}">
      <dgm:prSet/>
      <dgm:spPr/>
      <dgm:t>
        <a:bodyPr/>
        <a:lstStyle/>
        <a:p>
          <a:endParaRPr lang="fr-FR"/>
        </a:p>
      </dgm:t>
    </dgm:pt>
    <dgm:pt modelId="{7DDDE3CC-4397-41F3-9FD5-0C22493B6D7F}" type="sibTrans" cxnId="{895F0608-611E-443D-AF2E-09032D9FDA14}">
      <dgm:prSet/>
      <dgm:spPr/>
      <dgm:t>
        <a:bodyPr/>
        <a:lstStyle/>
        <a:p>
          <a:endParaRPr lang="fr-FR"/>
        </a:p>
      </dgm:t>
    </dgm:pt>
    <dgm:pt modelId="{90A1A00E-709F-4A6F-948A-0223817E2448}">
      <dgm:prSet/>
      <dgm:spPr>
        <a:xfrm>
          <a:off x="174039" y="538"/>
          <a:ext cx="3953916" cy="2372349"/>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fr-FR" smtClean="0">
              <a:solidFill>
                <a:sysClr val="window" lastClr="FFFFFF"/>
              </a:solidFill>
              <a:latin typeface="Calibri"/>
              <a:ea typeface="+mn-ea"/>
              <a:cs typeface="+mn-cs"/>
            </a:rPr>
            <a:t>Comparaisons systématiques entre observations et catégories </a:t>
          </a:r>
          <a:endParaRPr lang="fr-FR">
            <a:solidFill>
              <a:sysClr val="window" lastClr="FFFFFF"/>
            </a:solidFill>
            <a:latin typeface="Calibri"/>
            <a:ea typeface="+mn-ea"/>
            <a:cs typeface="+mn-cs"/>
          </a:endParaRPr>
        </a:p>
      </dgm:t>
    </dgm:pt>
    <dgm:pt modelId="{35CC1D46-375A-451B-9877-31E0E1B54380}" type="parTrans" cxnId="{34083BEE-DE81-4967-9730-BF860A641DC7}">
      <dgm:prSet/>
      <dgm:spPr/>
      <dgm:t>
        <a:bodyPr/>
        <a:lstStyle/>
        <a:p>
          <a:endParaRPr lang="fr-FR"/>
        </a:p>
      </dgm:t>
    </dgm:pt>
    <dgm:pt modelId="{6111A5BD-3BFC-4E30-A36C-D2EA6E21CA5D}" type="sibTrans" cxnId="{34083BEE-DE81-4967-9730-BF860A641DC7}">
      <dgm:prSet/>
      <dgm:spPr/>
      <dgm:t>
        <a:bodyPr/>
        <a:lstStyle/>
        <a:p>
          <a:endParaRPr lang="fr-FR"/>
        </a:p>
      </dgm:t>
    </dgm:pt>
    <dgm:pt modelId="{F3F9A9F1-5386-441C-A3CA-2F192A809682}">
      <dgm:prSet/>
      <dgm:spPr>
        <a:xfrm>
          <a:off x="174039" y="538"/>
          <a:ext cx="3953916" cy="2372349"/>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fr-FR" smtClean="0">
              <a:solidFill>
                <a:sysClr val="window" lastClr="FFFFFF"/>
              </a:solidFill>
              <a:latin typeface="Calibri"/>
              <a:ea typeface="+mn-ea"/>
              <a:cs typeface="+mn-cs"/>
            </a:rPr>
            <a:t>les catégories couvrent une grande rangée d’observations empiriques</a:t>
          </a:r>
          <a:endParaRPr lang="fr-FR">
            <a:solidFill>
              <a:sysClr val="window" lastClr="FFFFFF"/>
            </a:solidFill>
            <a:latin typeface="Calibri"/>
            <a:ea typeface="+mn-ea"/>
            <a:cs typeface="+mn-cs"/>
          </a:endParaRPr>
        </a:p>
      </dgm:t>
    </dgm:pt>
    <dgm:pt modelId="{C3E332A2-FD8B-4EA3-9560-5B9CE3C130FA}" type="parTrans" cxnId="{1B520271-DC8B-4BFD-978B-997512122A94}">
      <dgm:prSet/>
      <dgm:spPr/>
      <dgm:t>
        <a:bodyPr/>
        <a:lstStyle/>
        <a:p>
          <a:endParaRPr lang="fr-FR"/>
        </a:p>
      </dgm:t>
    </dgm:pt>
    <dgm:pt modelId="{DEA54388-BF4C-49C1-9A4F-247E83AD3189}" type="sibTrans" cxnId="{1B520271-DC8B-4BFD-978B-997512122A94}">
      <dgm:prSet/>
      <dgm:spPr/>
      <dgm:t>
        <a:bodyPr/>
        <a:lstStyle/>
        <a:p>
          <a:endParaRPr lang="fr-FR"/>
        </a:p>
      </dgm:t>
    </dgm:pt>
    <dgm:pt modelId="{F776E254-76BA-482D-A869-00CA4783DE66}">
      <dgm:prSet/>
      <dgm:spPr>
        <a:xfrm>
          <a:off x="174039" y="538"/>
          <a:ext cx="3953916" cy="2372349"/>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fr-FR" smtClean="0">
              <a:solidFill>
                <a:sysClr val="window" lastClr="FFFFFF"/>
              </a:solidFill>
              <a:latin typeface="Calibri"/>
              <a:ea typeface="+mn-ea"/>
              <a:cs typeface="+mn-cs"/>
            </a:rPr>
            <a:t>Liens forts et logiques entre concepts et données</a:t>
          </a:r>
          <a:endParaRPr lang="fr-FR">
            <a:solidFill>
              <a:sysClr val="window" lastClr="FFFFFF"/>
            </a:solidFill>
            <a:latin typeface="Calibri"/>
            <a:ea typeface="+mn-ea"/>
            <a:cs typeface="+mn-cs"/>
          </a:endParaRPr>
        </a:p>
      </dgm:t>
    </dgm:pt>
    <dgm:pt modelId="{0F429F18-2E1D-4507-ACC1-9C74FC6243C9}" type="parTrans" cxnId="{6AEEBCEC-4901-4B31-9E91-DC7173FCE3A6}">
      <dgm:prSet/>
      <dgm:spPr/>
      <dgm:t>
        <a:bodyPr/>
        <a:lstStyle/>
        <a:p>
          <a:endParaRPr lang="fr-FR"/>
        </a:p>
      </dgm:t>
    </dgm:pt>
    <dgm:pt modelId="{2910E9F2-7E02-4E86-972D-0CCBDC7D52DD}" type="sibTrans" cxnId="{6AEEBCEC-4901-4B31-9E91-DC7173FCE3A6}">
      <dgm:prSet/>
      <dgm:spPr/>
      <dgm:t>
        <a:bodyPr/>
        <a:lstStyle/>
        <a:p>
          <a:endParaRPr lang="fr-FR"/>
        </a:p>
      </dgm:t>
    </dgm:pt>
    <dgm:pt modelId="{C34D8DBA-1C1D-4E83-AEDC-C00BD32DFC2E}">
      <dgm:prSet/>
      <dgm:spPr>
        <a:xfrm>
          <a:off x="174039" y="538"/>
          <a:ext cx="3953916" cy="2372349"/>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fr-FR" smtClean="0">
              <a:solidFill>
                <a:sysClr val="window" lastClr="FFFFFF"/>
              </a:solidFill>
              <a:latin typeface="Calibri"/>
              <a:ea typeface="+mn-ea"/>
              <a:cs typeface="+mn-cs"/>
            </a:rPr>
            <a:t>Présentation de preuves permettant une évaluation indépendantes</a:t>
          </a:r>
          <a:endParaRPr lang="fr-FR">
            <a:solidFill>
              <a:sysClr val="window" lastClr="FFFFFF"/>
            </a:solidFill>
            <a:latin typeface="Calibri"/>
            <a:ea typeface="+mn-ea"/>
            <a:cs typeface="+mn-cs"/>
          </a:endParaRPr>
        </a:p>
      </dgm:t>
    </dgm:pt>
    <dgm:pt modelId="{E0960603-8409-4882-B0DD-19EFAB45250A}" type="parTrans" cxnId="{67B42195-516B-44A2-99F7-85ED510807CB}">
      <dgm:prSet/>
      <dgm:spPr/>
      <dgm:t>
        <a:bodyPr/>
        <a:lstStyle/>
        <a:p>
          <a:endParaRPr lang="fr-FR"/>
        </a:p>
      </dgm:t>
    </dgm:pt>
    <dgm:pt modelId="{1AE42AF1-1473-4B1B-90E4-1FA62E53EE7E}" type="sibTrans" cxnId="{67B42195-516B-44A2-99F7-85ED510807CB}">
      <dgm:prSet/>
      <dgm:spPr/>
      <dgm:t>
        <a:bodyPr/>
        <a:lstStyle/>
        <a:p>
          <a:endParaRPr lang="fr-FR"/>
        </a:p>
      </dgm:t>
    </dgm:pt>
    <dgm:pt modelId="{1AE5E917-9F5D-4AB7-8476-AB9B852EB068}">
      <dgm:prSet/>
      <dgm:spPr>
        <a:xfrm>
          <a:off x="4523347" y="538"/>
          <a:ext cx="3953916" cy="2372349"/>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fr-FR" smtClean="0">
              <a:solidFill>
                <a:sysClr val="window" lastClr="FFFFFF"/>
              </a:solidFill>
              <a:latin typeface="Calibri"/>
              <a:ea typeface="+mn-ea"/>
              <a:cs typeface="+mn-cs"/>
            </a:rPr>
            <a:t>Originalité</a:t>
          </a:r>
          <a:endParaRPr lang="fr-FR">
            <a:solidFill>
              <a:sysClr val="window" lastClr="FFFFFF"/>
            </a:solidFill>
            <a:latin typeface="Calibri"/>
            <a:ea typeface="+mn-ea"/>
            <a:cs typeface="+mn-cs"/>
          </a:endParaRPr>
        </a:p>
      </dgm:t>
    </dgm:pt>
    <dgm:pt modelId="{4BF6D8AF-16FE-40D4-9213-42CBD19AECED}" type="parTrans" cxnId="{1EB841B5-595F-46DF-96B4-166C841471A9}">
      <dgm:prSet/>
      <dgm:spPr/>
      <dgm:t>
        <a:bodyPr/>
        <a:lstStyle/>
        <a:p>
          <a:endParaRPr lang="fr-FR"/>
        </a:p>
      </dgm:t>
    </dgm:pt>
    <dgm:pt modelId="{8E285720-F94E-4E77-81A1-3CB24E483E75}" type="sibTrans" cxnId="{1EB841B5-595F-46DF-96B4-166C841471A9}">
      <dgm:prSet/>
      <dgm:spPr/>
      <dgm:t>
        <a:bodyPr/>
        <a:lstStyle/>
        <a:p>
          <a:endParaRPr lang="fr-FR"/>
        </a:p>
      </dgm:t>
    </dgm:pt>
    <dgm:pt modelId="{BB0C1B7A-0A31-4A8F-9AE9-376370EEC4BD}">
      <dgm:prSet/>
      <dgm:spPr>
        <a:xfrm>
          <a:off x="4523347" y="538"/>
          <a:ext cx="3953916" cy="2372349"/>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fr-FR" smtClean="0">
              <a:solidFill>
                <a:sysClr val="window" lastClr="FFFFFF"/>
              </a:solidFill>
              <a:latin typeface="Calibri"/>
              <a:ea typeface="+mn-ea"/>
              <a:cs typeface="+mn-cs"/>
            </a:rPr>
            <a:t>Catégories nouvelles, fraiches</a:t>
          </a:r>
          <a:endParaRPr lang="fr-FR">
            <a:solidFill>
              <a:sysClr val="window" lastClr="FFFFFF"/>
            </a:solidFill>
            <a:latin typeface="Calibri"/>
            <a:ea typeface="+mn-ea"/>
            <a:cs typeface="+mn-cs"/>
          </a:endParaRPr>
        </a:p>
      </dgm:t>
    </dgm:pt>
    <dgm:pt modelId="{AA1D4052-4530-4252-818C-90DD3D530D85}" type="parTrans" cxnId="{90DA65C6-5F84-4764-AB55-6BAEBB357967}">
      <dgm:prSet/>
      <dgm:spPr/>
      <dgm:t>
        <a:bodyPr/>
        <a:lstStyle/>
        <a:p>
          <a:endParaRPr lang="fr-FR"/>
        </a:p>
      </dgm:t>
    </dgm:pt>
    <dgm:pt modelId="{68DA21A3-BA64-41D4-872A-33C04441928F}" type="sibTrans" cxnId="{90DA65C6-5F84-4764-AB55-6BAEBB357967}">
      <dgm:prSet/>
      <dgm:spPr/>
      <dgm:t>
        <a:bodyPr/>
        <a:lstStyle/>
        <a:p>
          <a:endParaRPr lang="fr-FR"/>
        </a:p>
      </dgm:t>
    </dgm:pt>
    <dgm:pt modelId="{84832634-2F06-46E6-B7BD-458589A9CBDD}">
      <dgm:prSet/>
      <dgm:spPr>
        <a:xfrm>
          <a:off x="4523347" y="538"/>
          <a:ext cx="3953916" cy="2372349"/>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fr-FR" smtClean="0">
              <a:solidFill>
                <a:sysClr val="window" lastClr="FFFFFF"/>
              </a:solidFill>
              <a:latin typeface="Calibri"/>
              <a:ea typeface="+mn-ea"/>
              <a:cs typeface="+mn-cs"/>
            </a:rPr>
            <a:t>Conceptualisation à valeur ajoutée par rapport aux données</a:t>
          </a:r>
          <a:endParaRPr lang="fr-FR">
            <a:solidFill>
              <a:sysClr val="window" lastClr="FFFFFF"/>
            </a:solidFill>
            <a:latin typeface="Calibri"/>
            <a:ea typeface="+mn-ea"/>
            <a:cs typeface="+mn-cs"/>
          </a:endParaRPr>
        </a:p>
      </dgm:t>
    </dgm:pt>
    <dgm:pt modelId="{22E0D5DF-6BD9-4579-8DAD-FE132D9B3C43}" type="parTrans" cxnId="{B9D6F602-1E85-461D-92BC-6BCF76C3ED0F}">
      <dgm:prSet/>
      <dgm:spPr/>
      <dgm:t>
        <a:bodyPr/>
        <a:lstStyle/>
        <a:p>
          <a:endParaRPr lang="fr-FR"/>
        </a:p>
      </dgm:t>
    </dgm:pt>
    <dgm:pt modelId="{096224F3-FA82-4AD4-9D33-1BBF82E13BE1}" type="sibTrans" cxnId="{B9D6F602-1E85-461D-92BC-6BCF76C3ED0F}">
      <dgm:prSet/>
      <dgm:spPr/>
      <dgm:t>
        <a:bodyPr/>
        <a:lstStyle/>
        <a:p>
          <a:endParaRPr lang="fr-FR"/>
        </a:p>
      </dgm:t>
    </dgm:pt>
    <dgm:pt modelId="{53D8ACF4-DE53-48C3-95BC-A7DF46B3D596}">
      <dgm:prSet/>
      <dgm:spPr>
        <a:xfrm>
          <a:off x="4523347" y="538"/>
          <a:ext cx="3953916" cy="2372349"/>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fr-FR" smtClean="0">
              <a:solidFill>
                <a:sysClr val="window" lastClr="FFFFFF"/>
              </a:solidFill>
              <a:latin typeface="Calibri"/>
              <a:ea typeface="+mn-ea"/>
              <a:cs typeface="+mn-cs"/>
            </a:rPr>
            <a:t>Signification gestionnaire et théorique</a:t>
          </a:r>
          <a:endParaRPr lang="fr-FR">
            <a:solidFill>
              <a:sysClr val="window" lastClr="FFFFFF"/>
            </a:solidFill>
            <a:latin typeface="Calibri"/>
            <a:ea typeface="+mn-ea"/>
            <a:cs typeface="+mn-cs"/>
          </a:endParaRPr>
        </a:p>
      </dgm:t>
    </dgm:pt>
    <dgm:pt modelId="{6BDC6551-B0B3-4B3A-9191-BA3FD56199ED}" type="parTrans" cxnId="{2CF6AFE8-AACC-4756-A837-81D3723D2D7F}">
      <dgm:prSet/>
      <dgm:spPr/>
      <dgm:t>
        <a:bodyPr/>
        <a:lstStyle/>
        <a:p>
          <a:endParaRPr lang="fr-FR"/>
        </a:p>
      </dgm:t>
    </dgm:pt>
    <dgm:pt modelId="{F69BA5E4-D954-43E9-93EE-EDE3F388F648}" type="sibTrans" cxnId="{2CF6AFE8-AACC-4756-A837-81D3723D2D7F}">
      <dgm:prSet/>
      <dgm:spPr/>
      <dgm:t>
        <a:bodyPr/>
        <a:lstStyle/>
        <a:p>
          <a:endParaRPr lang="fr-FR"/>
        </a:p>
      </dgm:t>
    </dgm:pt>
    <dgm:pt modelId="{28B6F47B-6EAD-4358-B8D0-49AD050B87DE}">
      <dgm:prSet/>
      <dgm:spPr>
        <a:xfrm>
          <a:off x="4523347" y="538"/>
          <a:ext cx="3953916" cy="2372349"/>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fr-FR" smtClean="0">
              <a:solidFill>
                <a:sysClr val="window" lastClr="FFFFFF"/>
              </a:solidFill>
              <a:latin typeface="Calibri"/>
              <a:ea typeface="+mn-ea"/>
              <a:cs typeface="+mn-cs"/>
            </a:rPr>
            <a:t>Retour théorique et pratiques (défi, prolongement, raffinement)</a:t>
          </a:r>
          <a:endParaRPr lang="fr-FR">
            <a:solidFill>
              <a:sysClr val="window" lastClr="FFFFFF"/>
            </a:solidFill>
            <a:latin typeface="Calibri"/>
            <a:ea typeface="+mn-ea"/>
            <a:cs typeface="+mn-cs"/>
          </a:endParaRPr>
        </a:p>
      </dgm:t>
    </dgm:pt>
    <dgm:pt modelId="{E84B6AAC-94F4-453A-B5F9-B03F49CAA30F}" type="parTrans" cxnId="{8D98E4F9-2EA3-478F-8D95-D45A3E96BD7A}">
      <dgm:prSet/>
      <dgm:spPr/>
      <dgm:t>
        <a:bodyPr/>
        <a:lstStyle/>
        <a:p>
          <a:endParaRPr lang="fr-FR"/>
        </a:p>
      </dgm:t>
    </dgm:pt>
    <dgm:pt modelId="{1170970D-8F3B-4540-8971-6C384DE978B3}" type="sibTrans" cxnId="{8D98E4F9-2EA3-478F-8D95-D45A3E96BD7A}">
      <dgm:prSet/>
      <dgm:spPr/>
      <dgm:t>
        <a:bodyPr/>
        <a:lstStyle/>
        <a:p>
          <a:endParaRPr lang="fr-FR"/>
        </a:p>
      </dgm:t>
    </dgm:pt>
    <dgm:pt modelId="{0F5D6819-7270-4652-91C5-4E3D7C6F5CE5}">
      <dgm:prSet/>
      <dgm:spPr>
        <a:xfrm>
          <a:off x="174039" y="2768279"/>
          <a:ext cx="3953916" cy="2372349"/>
        </a:xfrm>
        <a:prstGeom prst="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fr-FR" smtClean="0">
              <a:solidFill>
                <a:sysClr val="window" lastClr="FFFFFF"/>
              </a:solidFill>
              <a:latin typeface="Calibri"/>
              <a:ea typeface="+mn-ea"/>
              <a:cs typeface="+mn-cs"/>
            </a:rPr>
            <a:t>Résonnance</a:t>
          </a:r>
          <a:endParaRPr lang="fr-FR">
            <a:solidFill>
              <a:sysClr val="window" lastClr="FFFFFF"/>
            </a:solidFill>
            <a:latin typeface="Calibri"/>
            <a:ea typeface="+mn-ea"/>
            <a:cs typeface="+mn-cs"/>
          </a:endParaRPr>
        </a:p>
      </dgm:t>
    </dgm:pt>
    <dgm:pt modelId="{2160C29F-51D1-4FE6-8A5F-D93CAED31A42}" type="parTrans" cxnId="{2D308997-A7D8-4C12-8CBC-4D177D43F301}">
      <dgm:prSet/>
      <dgm:spPr/>
      <dgm:t>
        <a:bodyPr/>
        <a:lstStyle/>
        <a:p>
          <a:endParaRPr lang="fr-FR"/>
        </a:p>
      </dgm:t>
    </dgm:pt>
    <dgm:pt modelId="{DD69B9BC-ADCA-4029-8F89-FBEE4748D9F2}" type="sibTrans" cxnId="{2D308997-A7D8-4C12-8CBC-4D177D43F301}">
      <dgm:prSet/>
      <dgm:spPr/>
      <dgm:t>
        <a:bodyPr/>
        <a:lstStyle/>
        <a:p>
          <a:endParaRPr lang="fr-FR"/>
        </a:p>
      </dgm:t>
    </dgm:pt>
    <dgm:pt modelId="{4753B9BF-E4B6-478A-A289-7CC31A524EF7}">
      <dgm:prSet/>
      <dgm:spPr>
        <a:xfrm>
          <a:off x="174039" y="2768279"/>
          <a:ext cx="3953916" cy="2372349"/>
        </a:xfrm>
        <a:prstGeom prst="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fr-FR" smtClean="0">
              <a:solidFill>
                <a:sysClr val="window" lastClr="FFFFFF"/>
              </a:solidFill>
              <a:latin typeface="Calibri"/>
              <a:ea typeface="+mn-ea"/>
              <a:cs typeface="+mn-cs"/>
            </a:rPr>
            <a:t>Les catégories décrivent l’expérience étudiée</a:t>
          </a:r>
          <a:endParaRPr lang="fr-FR">
            <a:solidFill>
              <a:sysClr val="window" lastClr="FFFFFF"/>
            </a:solidFill>
            <a:latin typeface="Calibri"/>
            <a:ea typeface="+mn-ea"/>
            <a:cs typeface="+mn-cs"/>
          </a:endParaRPr>
        </a:p>
      </dgm:t>
    </dgm:pt>
    <dgm:pt modelId="{D76BEE74-0B90-4954-9DCD-AE1EFCE79F39}" type="parTrans" cxnId="{196D54FA-016A-4541-95AE-9A9025DD2E9E}">
      <dgm:prSet/>
      <dgm:spPr/>
      <dgm:t>
        <a:bodyPr/>
        <a:lstStyle/>
        <a:p>
          <a:endParaRPr lang="fr-FR"/>
        </a:p>
      </dgm:t>
    </dgm:pt>
    <dgm:pt modelId="{28E3414E-6C07-4DDA-B421-4C1E1A2DE6F3}" type="sibTrans" cxnId="{196D54FA-016A-4541-95AE-9A9025DD2E9E}">
      <dgm:prSet/>
      <dgm:spPr/>
      <dgm:t>
        <a:bodyPr/>
        <a:lstStyle/>
        <a:p>
          <a:endParaRPr lang="fr-FR"/>
        </a:p>
      </dgm:t>
    </dgm:pt>
    <dgm:pt modelId="{CA812FB8-7CB4-4223-AD4D-816460E2BF75}">
      <dgm:prSet/>
      <dgm:spPr>
        <a:xfrm>
          <a:off x="174039" y="2768279"/>
          <a:ext cx="3953916" cy="2372349"/>
        </a:xfrm>
        <a:prstGeom prst="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fr-FR" smtClean="0">
              <a:solidFill>
                <a:sysClr val="window" lastClr="FFFFFF"/>
              </a:solidFill>
              <a:latin typeface="Calibri"/>
              <a:ea typeface="+mn-ea"/>
              <a:cs typeface="+mn-cs"/>
            </a:rPr>
            <a:t>Les significations admises sont révélées</a:t>
          </a:r>
          <a:endParaRPr lang="fr-FR">
            <a:solidFill>
              <a:sysClr val="window" lastClr="FFFFFF"/>
            </a:solidFill>
            <a:latin typeface="Calibri"/>
            <a:ea typeface="+mn-ea"/>
            <a:cs typeface="+mn-cs"/>
          </a:endParaRPr>
        </a:p>
      </dgm:t>
    </dgm:pt>
    <dgm:pt modelId="{D09BC188-C317-4047-BD73-193A86992A00}" type="parTrans" cxnId="{C862DDBA-3C14-4048-AC88-6D419887AA7B}">
      <dgm:prSet/>
      <dgm:spPr/>
      <dgm:t>
        <a:bodyPr/>
        <a:lstStyle/>
        <a:p>
          <a:endParaRPr lang="fr-FR"/>
        </a:p>
      </dgm:t>
    </dgm:pt>
    <dgm:pt modelId="{F66CCB49-1286-4A69-9E0A-F4CD1722670F}" type="sibTrans" cxnId="{C862DDBA-3C14-4048-AC88-6D419887AA7B}">
      <dgm:prSet/>
      <dgm:spPr/>
      <dgm:t>
        <a:bodyPr/>
        <a:lstStyle/>
        <a:p>
          <a:endParaRPr lang="fr-FR"/>
        </a:p>
      </dgm:t>
    </dgm:pt>
    <dgm:pt modelId="{DBC0956F-FDBC-47C8-B107-31EACD3D5605}">
      <dgm:prSet/>
      <dgm:spPr>
        <a:xfrm>
          <a:off x="174039" y="2768279"/>
          <a:ext cx="3953916" cy="2372349"/>
        </a:xfrm>
        <a:prstGeom prst="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fr-FR" smtClean="0">
              <a:solidFill>
                <a:sysClr val="window" lastClr="FFFFFF"/>
              </a:solidFill>
              <a:latin typeface="Calibri"/>
              <a:ea typeface="+mn-ea"/>
              <a:cs typeface="+mn-cs"/>
            </a:rPr>
            <a:t>Liens entre institutions et individus</a:t>
          </a:r>
          <a:endParaRPr lang="fr-FR">
            <a:solidFill>
              <a:sysClr val="window" lastClr="FFFFFF"/>
            </a:solidFill>
            <a:latin typeface="Calibri"/>
            <a:ea typeface="+mn-ea"/>
            <a:cs typeface="+mn-cs"/>
          </a:endParaRPr>
        </a:p>
      </dgm:t>
    </dgm:pt>
    <dgm:pt modelId="{570951ED-5B0A-4FCE-9AEA-C39EC9F6435C}" type="parTrans" cxnId="{9F420450-1D2D-420D-BB2C-948B03C46AB8}">
      <dgm:prSet/>
      <dgm:spPr/>
      <dgm:t>
        <a:bodyPr/>
        <a:lstStyle/>
        <a:p>
          <a:endParaRPr lang="fr-FR"/>
        </a:p>
      </dgm:t>
    </dgm:pt>
    <dgm:pt modelId="{28DBC292-4D01-43B4-80BA-3885BDE3544B}" type="sibTrans" cxnId="{9F420450-1D2D-420D-BB2C-948B03C46AB8}">
      <dgm:prSet/>
      <dgm:spPr/>
      <dgm:t>
        <a:bodyPr/>
        <a:lstStyle/>
        <a:p>
          <a:endParaRPr lang="fr-FR"/>
        </a:p>
      </dgm:t>
    </dgm:pt>
    <dgm:pt modelId="{050A98FD-42AB-448C-B642-9F4F885EFBE0}">
      <dgm:prSet/>
      <dgm:spPr>
        <a:xfrm>
          <a:off x="174039" y="2768279"/>
          <a:ext cx="3953916" cy="2372349"/>
        </a:xfrm>
        <a:prstGeom prst="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fr-FR" smtClean="0">
              <a:solidFill>
                <a:sysClr val="window" lastClr="FFFFFF"/>
              </a:solidFill>
              <a:latin typeface="Calibri"/>
              <a:ea typeface="+mn-ea"/>
              <a:cs typeface="+mn-cs"/>
            </a:rPr>
            <a:t>La GT est confirmée par les participants</a:t>
          </a:r>
          <a:endParaRPr lang="fr-FR">
            <a:solidFill>
              <a:sysClr val="window" lastClr="FFFFFF"/>
            </a:solidFill>
            <a:latin typeface="Calibri"/>
            <a:ea typeface="+mn-ea"/>
            <a:cs typeface="+mn-cs"/>
          </a:endParaRPr>
        </a:p>
      </dgm:t>
    </dgm:pt>
    <dgm:pt modelId="{76E7076A-748A-413F-B5AB-0892C2AEC7A5}" type="parTrans" cxnId="{DCE0207B-4950-40D5-AF47-888ED843509B}">
      <dgm:prSet/>
      <dgm:spPr/>
      <dgm:t>
        <a:bodyPr/>
        <a:lstStyle/>
        <a:p>
          <a:endParaRPr lang="fr-FR"/>
        </a:p>
      </dgm:t>
    </dgm:pt>
    <dgm:pt modelId="{D729FB7D-1A02-46CB-B5CB-593771B0D45C}" type="sibTrans" cxnId="{DCE0207B-4950-40D5-AF47-888ED843509B}">
      <dgm:prSet/>
      <dgm:spPr/>
      <dgm:t>
        <a:bodyPr/>
        <a:lstStyle/>
        <a:p>
          <a:endParaRPr lang="fr-FR"/>
        </a:p>
      </dgm:t>
    </dgm:pt>
    <dgm:pt modelId="{745732DD-F6BC-463E-929C-F275BDD49FD6}">
      <dgm:prSet/>
      <dgm:spPr>
        <a:xfrm>
          <a:off x="4523347" y="2768279"/>
          <a:ext cx="3953916" cy="2372349"/>
        </a:xfrm>
        <a:prstGeom prst="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fr-FR" smtClean="0">
              <a:solidFill>
                <a:sysClr val="window" lastClr="FFFFFF"/>
              </a:solidFill>
              <a:latin typeface="Calibri"/>
              <a:ea typeface="+mn-ea"/>
              <a:cs typeface="+mn-cs"/>
            </a:rPr>
            <a:t>Utilité</a:t>
          </a:r>
          <a:endParaRPr lang="fr-FR">
            <a:solidFill>
              <a:sysClr val="window" lastClr="FFFFFF"/>
            </a:solidFill>
            <a:latin typeface="Calibri"/>
            <a:ea typeface="+mn-ea"/>
            <a:cs typeface="+mn-cs"/>
          </a:endParaRPr>
        </a:p>
      </dgm:t>
    </dgm:pt>
    <dgm:pt modelId="{9162A7E7-4559-42EE-8CF7-5E2F86D5FFF5}" type="parTrans" cxnId="{39E28554-C79C-40CB-9B22-1859BEC7554F}">
      <dgm:prSet/>
      <dgm:spPr/>
      <dgm:t>
        <a:bodyPr/>
        <a:lstStyle/>
        <a:p>
          <a:endParaRPr lang="fr-FR"/>
        </a:p>
      </dgm:t>
    </dgm:pt>
    <dgm:pt modelId="{2B79ADB4-4AA2-44B1-B1AC-1666894F5CFC}" type="sibTrans" cxnId="{39E28554-C79C-40CB-9B22-1859BEC7554F}">
      <dgm:prSet/>
      <dgm:spPr/>
      <dgm:t>
        <a:bodyPr/>
        <a:lstStyle/>
        <a:p>
          <a:endParaRPr lang="fr-FR"/>
        </a:p>
      </dgm:t>
    </dgm:pt>
    <dgm:pt modelId="{5971B9FB-DC2E-449E-9F2F-017BC3176871}">
      <dgm:prSet/>
      <dgm:spPr>
        <a:xfrm>
          <a:off x="4523347" y="2768279"/>
          <a:ext cx="3953916" cy="2372349"/>
        </a:xfrm>
        <a:prstGeom prst="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fr-FR" smtClean="0">
              <a:solidFill>
                <a:sysClr val="window" lastClr="FFFFFF"/>
              </a:solidFill>
              <a:latin typeface="Calibri"/>
              <a:ea typeface="+mn-ea"/>
              <a:cs typeface="+mn-cs"/>
            </a:rPr>
            <a:t>L’analyse offre des interprétations utiles aux participants</a:t>
          </a:r>
          <a:endParaRPr lang="fr-FR">
            <a:solidFill>
              <a:sysClr val="window" lastClr="FFFFFF"/>
            </a:solidFill>
            <a:latin typeface="Calibri"/>
            <a:ea typeface="+mn-ea"/>
            <a:cs typeface="+mn-cs"/>
          </a:endParaRPr>
        </a:p>
      </dgm:t>
    </dgm:pt>
    <dgm:pt modelId="{6E503FBA-B0E6-4F5B-8C36-ACF40A7A8078}" type="parTrans" cxnId="{0C0D2FE1-FB85-4DA5-A415-40B16A8E71BA}">
      <dgm:prSet/>
      <dgm:spPr/>
      <dgm:t>
        <a:bodyPr/>
        <a:lstStyle/>
        <a:p>
          <a:endParaRPr lang="fr-FR"/>
        </a:p>
      </dgm:t>
    </dgm:pt>
    <dgm:pt modelId="{51D7C8A4-BEC5-403A-9D8B-323E423C75FC}" type="sibTrans" cxnId="{0C0D2FE1-FB85-4DA5-A415-40B16A8E71BA}">
      <dgm:prSet/>
      <dgm:spPr/>
      <dgm:t>
        <a:bodyPr/>
        <a:lstStyle/>
        <a:p>
          <a:endParaRPr lang="fr-FR"/>
        </a:p>
      </dgm:t>
    </dgm:pt>
    <dgm:pt modelId="{92C3A2CE-0C16-45AA-BD82-73B14D0FCE6F}">
      <dgm:prSet/>
      <dgm:spPr>
        <a:xfrm>
          <a:off x="4523347" y="2768279"/>
          <a:ext cx="3953916" cy="2372349"/>
        </a:xfrm>
        <a:prstGeom prst="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fr-FR" smtClean="0">
              <a:solidFill>
                <a:sysClr val="window" lastClr="FFFFFF"/>
              </a:solidFill>
              <a:latin typeface="Calibri"/>
              <a:ea typeface="+mn-ea"/>
              <a:cs typeface="+mn-cs"/>
            </a:rPr>
            <a:t>Les catégories analytiques suggèrent des processus</a:t>
          </a:r>
          <a:endParaRPr lang="fr-FR">
            <a:solidFill>
              <a:sysClr val="window" lastClr="FFFFFF"/>
            </a:solidFill>
            <a:latin typeface="Calibri"/>
            <a:ea typeface="+mn-ea"/>
            <a:cs typeface="+mn-cs"/>
          </a:endParaRPr>
        </a:p>
      </dgm:t>
    </dgm:pt>
    <dgm:pt modelId="{626B23B7-D082-490B-BB41-E99C5F17A59A}" type="parTrans" cxnId="{257E1FB1-BA5F-4792-8E3B-8575E073D264}">
      <dgm:prSet/>
      <dgm:spPr/>
      <dgm:t>
        <a:bodyPr/>
        <a:lstStyle/>
        <a:p>
          <a:endParaRPr lang="fr-FR"/>
        </a:p>
      </dgm:t>
    </dgm:pt>
    <dgm:pt modelId="{02E8DE90-78A8-4323-B7E3-9FF986200AD6}" type="sibTrans" cxnId="{257E1FB1-BA5F-4792-8E3B-8575E073D264}">
      <dgm:prSet/>
      <dgm:spPr/>
      <dgm:t>
        <a:bodyPr/>
        <a:lstStyle/>
        <a:p>
          <a:endParaRPr lang="fr-FR"/>
        </a:p>
      </dgm:t>
    </dgm:pt>
    <dgm:pt modelId="{A060B08C-1E28-48E6-B900-0CAA470799F4}">
      <dgm:prSet/>
      <dgm:spPr>
        <a:xfrm>
          <a:off x="4523347" y="2768279"/>
          <a:ext cx="3953916" cy="2372349"/>
        </a:xfrm>
        <a:prstGeom prst="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fr-FR" smtClean="0">
              <a:solidFill>
                <a:sysClr val="window" lastClr="FFFFFF"/>
              </a:solidFill>
              <a:latin typeface="Calibri"/>
              <a:ea typeface="+mn-ea"/>
              <a:cs typeface="+mn-cs"/>
            </a:rPr>
            <a:t>Des recherches futures sont suggérables</a:t>
          </a:r>
          <a:endParaRPr lang="fr-FR">
            <a:solidFill>
              <a:sysClr val="window" lastClr="FFFFFF"/>
            </a:solidFill>
            <a:latin typeface="Calibri"/>
            <a:ea typeface="+mn-ea"/>
            <a:cs typeface="+mn-cs"/>
          </a:endParaRPr>
        </a:p>
      </dgm:t>
    </dgm:pt>
    <dgm:pt modelId="{1A3DB2CA-E020-413A-B8EA-051BDF697E24}" type="parTrans" cxnId="{615EF84F-7B10-4A97-AD45-F1ED1F251610}">
      <dgm:prSet/>
      <dgm:spPr/>
      <dgm:t>
        <a:bodyPr/>
        <a:lstStyle/>
        <a:p>
          <a:endParaRPr lang="fr-FR"/>
        </a:p>
      </dgm:t>
    </dgm:pt>
    <dgm:pt modelId="{AF7DCDD9-7675-4B73-91D3-969F74EE3E1D}" type="sibTrans" cxnId="{615EF84F-7B10-4A97-AD45-F1ED1F251610}">
      <dgm:prSet/>
      <dgm:spPr/>
      <dgm:t>
        <a:bodyPr/>
        <a:lstStyle/>
        <a:p>
          <a:endParaRPr lang="fr-FR"/>
        </a:p>
      </dgm:t>
    </dgm:pt>
    <dgm:pt modelId="{4F34CC3B-EFB5-4F61-BB55-EB900C60AA32}">
      <dgm:prSet/>
      <dgm:spPr>
        <a:xfrm>
          <a:off x="4523347" y="2768279"/>
          <a:ext cx="3953916" cy="2372349"/>
        </a:xfrm>
        <a:prstGeom prst="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fr-FR" smtClean="0">
              <a:solidFill>
                <a:sysClr val="window" lastClr="FFFFFF"/>
              </a:solidFill>
              <a:latin typeface="Calibri"/>
              <a:ea typeface="+mn-ea"/>
              <a:cs typeface="+mn-cs"/>
            </a:rPr>
            <a:t>Le travail contribue à la connaissance et à un monde meilleur</a:t>
          </a:r>
          <a:endParaRPr lang="fr-FR">
            <a:solidFill>
              <a:sysClr val="window" lastClr="FFFFFF"/>
            </a:solidFill>
            <a:latin typeface="Calibri"/>
            <a:ea typeface="+mn-ea"/>
            <a:cs typeface="+mn-cs"/>
          </a:endParaRPr>
        </a:p>
      </dgm:t>
    </dgm:pt>
    <dgm:pt modelId="{6E9D6957-CACF-4208-A08F-4D80F7878270}" type="parTrans" cxnId="{2A481450-A0E6-4789-92A1-FD6416BC36A6}">
      <dgm:prSet/>
      <dgm:spPr/>
      <dgm:t>
        <a:bodyPr/>
        <a:lstStyle/>
        <a:p>
          <a:endParaRPr lang="fr-FR"/>
        </a:p>
      </dgm:t>
    </dgm:pt>
    <dgm:pt modelId="{49333443-A420-4F1D-89D9-CEAF74640032}" type="sibTrans" cxnId="{2A481450-A0E6-4789-92A1-FD6416BC36A6}">
      <dgm:prSet/>
      <dgm:spPr/>
      <dgm:t>
        <a:bodyPr/>
        <a:lstStyle/>
        <a:p>
          <a:endParaRPr lang="fr-FR"/>
        </a:p>
      </dgm:t>
    </dgm:pt>
    <dgm:pt modelId="{F0D0EB39-D838-4109-B009-10866D7E5834}" type="pres">
      <dgm:prSet presAssocID="{1C10259F-CEA9-4704-8619-B02A6516221D}" presName="diagram" presStyleCnt="0">
        <dgm:presLayoutVars>
          <dgm:dir/>
          <dgm:resizeHandles val="exact"/>
        </dgm:presLayoutVars>
      </dgm:prSet>
      <dgm:spPr/>
      <dgm:t>
        <a:bodyPr/>
        <a:lstStyle/>
        <a:p>
          <a:endParaRPr lang="fr-FR"/>
        </a:p>
      </dgm:t>
    </dgm:pt>
    <dgm:pt modelId="{27474EA7-DCFA-4C71-AE74-85CC663F3F70}" type="pres">
      <dgm:prSet presAssocID="{70A13A3F-DEB7-4B29-8899-CBE0B98ED538}" presName="node" presStyleLbl="node1" presStyleIdx="0" presStyleCnt="4">
        <dgm:presLayoutVars>
          <dgm:bulletEnabled val="1"/>
        </dgm:presLayoutVars>
      </dgm:prSet>
      <dgm:spPr/>
      <dgm:t>
        <a:bodyPr/>
        <a:lstStyle/>
        <a:p>
          <a:endParaRPr lang="fr-FR"/>
        </a:p>
      </dgm:t>
    </dgm:pt>
    <dgm:pt modelId="{6A3BB685-4EFB-422D-BEC1-8D0600DCA55C}" type="pres">
      <dgm:prSet presAssocID="{03DE7B49-BB22-4AED-B6A2-0B0FA4979567}" presName="sibTrans" presStyleCnt="0"/>
      <dgm:spPr/>
    </dgm:pt>
    <dgm:pt modelId="{C8A56A0F-7A90-4D06-A1F6-40A6760716B3}" type="pres">
      <dgm:prSet presAssocID="{1AE5E917-9F5D-4AB7-8476-AB9B852EB068}" presName="node" presStyleLbl="node1" presStyleIdx="1" presStyleCnt="4">
        <dgm:presLayoutVars>
          <dgm:bulletEnabled val="1"/>
        </dgm:presLayoutVars>
      </dgm:prSet>
      <dgm:spPr/>
      <dgm:t>
        <a:bodyPr/>
        <a:lstStyle/>
        <a:p>
          <a:endParaRPr lang="fr-FR"/>
        </a:p>
      </dgm:t>
    </dgm:pt>
    <dgm:pt modelId="{A72F5EE3-F768-43CE-BCE9-F6332BA41EC7}" type="pres">
      <dgm:prSet presAssocID="{8E285720-F94E-4E77-81A1-3CB24E483E75}" presName="sibTrans" presStyleCnt="0"/>
      <dgm:spPr/>
    </dgm:pt>
    <dgm:pt modelId="{5C515553-9D0E-4EAA-8631-9D91E33A1C92}" type="pres">
      <dgm:prSet presAssocID="{0F5D6819-7270-4652-91C5-4E3D7C6F5CE5}" presName="node" presStyleLbl="node1" presStyleIdx="2" presStyleCnt="4">
        <dgm:presLayoutVars>
          <dgm:bulletEnabled val="1"/>
        </dgm:presLayoutVars>
      </dgm:prSet>
      <dgm:spPr/>
      <dgm:t>
        <a:bodyPr/>
        <a:lstStyle/>
        <a:p>
          <a:endParaRPr lang="fr-FR"/>
        </a:p>
      </dgm:t>
    </dgm:pt>
    <dgm:pt modelId="{42EC77FD-D5BB-46CF-8264-8D4AF399C214}" type="pres">
      <dgm:prSet presAssocID="{DD69B9BC-ADCA-4029-8F89-FBEE4748D9F2}" presName="sibTrans" presStyleCnt="0"/>
      <dgm:spPr/>
    </dgm:pt>
    <dgm:pt modelId="{1F4B28CC-8228-423F-BF8B-6EC243891D06}" type="pres">
      <dgm:prSet presAssocID="{745732DD-F6BC-463E-929C-F275BDD49FD6}" presName="node" presStyleLbl="node1" presStyleIdx="3" presStyleCnt="4">
        <dgm:presLayoutVars>
          <dgm:bulletEnabled val="1"/>
        </dgm:presLayoutVars>
      </dgm:prSet>
      <dgm:spPr/>
      <dgm:t>
        <a:bodyPr/>
        <a:lstStyle/>
        <a:p>
          <a:endParaRPr lang="fr-FR"/>
        </a:p>
      </dgm:t>
    </dgm:pt>
  </dgm:ptLst>
  <dgm:cxnLst>
    <dgm:cxn modelId="{9FD2AA5B-579F-4F3A-81C5-00EAD6D659F7}" type="presOf" srcId="{84832634-2F06-46E6-B7BD-458589A9CBDD}" destId="{C8A56A0F-7A90-4D06-A1F6-40A6760716B3}" srcOrd="0" destOrd="2" presId="urn:microsoft.com/office/officeart/2005/8/layout/default#3"/>
    <dgm:cxn modelId="{4200FC21-0F0A-420E-B667-09414C1D537B}" srcId="{70A13A3F-DEB7-4B29-8899-CBE0B98ED538}" destId="{260BA9F0-32F4-46B8-B90D-B757FE993A4C}" srcOrd="0" destOrd="0" parTransId="{3CD50DD3-19E4-489C-8451-35E92C09DB59}" sibTransId="{C8A165B9-EE79-4EE3-9E75-4034D5570AA3}"/>
    <dgm:cxn modelId="{A5AC2FFA-FD2A-4C3B-9F17-303AFCBC8C56}" type="presOf" srcId="{260BA9F0-32F4-46B8-B90D-B757FE993A4C}" destId="{27474EA7-DCFA-4C71-AE74-85CC663F3F70}" srcOrd="0" destOrd="1" presId="urn:microsoft.com/office/officeart/2005/8/layout/default#3"/>
    <dgm:cxn modelId="{3C0F23E4-CF65-420C-ABBE-8CF167BF458F}" type="presOf" srcId="{C34D8DBA-1C1D-4E83-AEDC-C00BD32DFC2E}" destId="{27474EA7-DCFA-4C71-AE74-85CC663F3F70}" srcOrd="0" destOrd="6" presId="urn:microsoft.com/office/officeart/2005/8/layout/default#3"/>
    <dgm:cxn modelId="{12558795-9D06-40E1-83AC-84E070C0E276}" type="presOf" srcId="{CA812FB8-7CB4-4223-AD4D-816460E2BF75}" destId="{5C515553-9D0E-4EAA-8631-9D91E33A1C92}" srcOrd="0" destOrd="2" presId="urn:microsoft.com/office/officeart/2005/8/layout/default#3"/>
    <dgm:cxn modelId="{E81FC1F5-2C19-4502-8F7F-03FB83A90A14}" type="presOf" srcId="{1C10259F-CEA9-4704-8619-B02A6516221D}" destId="{F0D0EB39-D838-4109-B009-10866D7E5834}" srcOrd="0" destOrd="0" presId="urn:microsoft.com/office/officeart/2005/8/layout/default#3"/>
    <dgm:cxn modelId="{B9D6F602-1E85-461D-92BC-6BCF76C3ED0F}" srcId="{1AE5E917-9F5D-4AB7-8476-AB9B852EB068}" destId="{84832634-2F06-46E6-B7BD-458589A9CBDD}" srcOrd="1" destOrd="0" parTransId="{22E0D5DF-6BD9-4579-8DAD-FE132D9B3C43}" sibTransId="{096224F3-FA82-4AD4-9D33-1BBF82E13BE1}"/>
    <dgm:cxn modelId="{940AF9D9-173C-4DE1-BF87-7F7CA357D923}" type="presOf" srcId="{F776E254-76BA-482D-A869-00CA4783DE66}" destId="{27474EA7-DCFA-4C71-AE74-85CC663F3F70}" srcOrd="0" destOrd="5" presId="urn:microsoft.com/office/officeart/2005/8/layout/default#3"/>
    <dgm:cxn modelId="{8D98E4F9-2EA3-478F-8D95-D45A3E96BD7A}" srcId="{1AE5E917-9F5D-4AB7-8476-AB9B852EB068}" destId="{28B6F47B-6EAD-4358-B8D0-49AD050B87DE}" srcOrd="3" destOrd="0" parTransId="{E84B6AAC-94F4-453A-B5F9-B03F49CAA30F}" sibTransId="{1170970D-8F3B-4540-8971-6C384DE978B3}"/>
    <dgm:cxn modelId="{1EB841B5-595F-46DF-96B4-166C841471A9}" srcId="{1C10259F-CEA9-4704-8619-B02A6516221D}" destId="{1AE5E917-9F5D-4AB7-8476-AB9B852EB068}" srcOrd="1" destOrd="0" parTransId="{4BF6D8AF-16FE-40D4-9213-42CBD19AECED}" sibTransId="{8E285720-F94E-4E77-81A1-3CB24E483E75}"/>
    <dgm:cxn modelId="{9F420450-1D2D-420D-BB2C-948B03C46AB8}" srcId="{0F5D6819-7270-4652-91C5-4E3D7C6F5CE5}" destId="{DBC0956F-FDBC-47C8-B107-31EACD3D5605}" srcOrd="2" destOrd="0" parTransId="{570951ED-5B0A-4FCE-9AEA-C39EC9F6435C}" sibTransId="{28DBC292-4D01-43B4-80BA-3885BDE3544B}"/>
    <dgm:cxn modelId="{F75C3AB0-72AC-48CC-99AE-FC324A1EE7A9}" type="presOf" srcId="{F3F9A9F1-5386-441C-A3CA-2F192A809682}" destId="{27474EA7-DCFA-4C71-AE74-85CC663F3F70}" srcOrd="0" destOrd="4" presId="urn:microsoft.com/office/officeart/2005/8/layout/default#3"/>
    <dgm:cxn modelId="{DCE0207B-4950-40D5-AF47-888ED843509B}" srcId="{0F5D6819-7270-4652-91C5-4E3D7C6F5CE5}" destId="{050A98FD-42AB-448C-B642-9F4F885EFBE0}" srcOrd="3" destOrd="0" parTransId="{76E7076A-748A-413F-B5AB-0892C2AEC7A5}" sibTransId="{D729FB7D-1A02-46CB-B5CB-593771B0D45C}"/>
    <dgm:cxn modelId="{1090420C-A6A0-4B7B-93AB-3858E58A8E09}" type="presOf" srcId="{1AE5E917-9F5D-4AB7-8476-AB9B852EB068}" destId="{C8A56A0F-7A90-4D06-A1F6-40A6760716B3}" srcOrd="0" destOrd="0" presId="urn:microsoft.com/office/officeart/2005/8/layout/default#3"/>
    <dgm:cxn modelId="{1B520271-DC8B-4BFD-978B-997512122A94}" srcId="{70A13A3F-DEB7-4B29-8899-CBE0B98ED538}" destId="{F3F9A9F1-5386-441C-A3CA-2F192A809682}" srcOrd="3" destOrd="0" parTransId="{C3E332A2-FD8B-4EA3-9560-5B9CE3C130FA}" sibTransId="{DEA54388-BF4C-49C1-9A4F-247E83AD3189}"/>
    <dgm:cxn modelId="{6C4006C7-135B-4133-8667-AE915FA90367}" type="presOf" srcId="{745732DD-F6BC-463E-929C-F275BDD49FD6}" destId="{1F4B28CC-8228-423F-BF8B-6EC243891D06}" srcOrd="0" destOrd="0" presId="urn:microsoft.com/office/officeart/2005/8/layout/default#3"/>
    <dgm:cxn modelId="{1EF31968-0BDE-4DCB-8EC2-06C3243EBD75}" type="presOf" srcId="{4F34CC3B-EFB5-4F61-BB55-EB900C60AA32}" destId="{1F4B28CC-8228-423F-BF8B-6EC243891D06}" srcOrd="0" destOrd="4" presId="urn:microsoft.com/office/officeart/2005/8/layout/default#3"/>
    <dgm:cxn modelId="{196D54FA-016A-4541-95AE-9A9025DD2E9E}" srcId="{0F5D6819-7270-4652-91C5-4E3D7C6F5CE5}" destId="{4753B9BF-E4B6-478A-A289-7CC31A524EF7}" srcOrd="0" destOrd="0" parTransId="{D76BEE74-0B90-4954-9DCD-AE1EFCE79F39}" sibTransId="{28E3414E-6C07-4DDA-B421-4C1E1A2DE6F3}"/>
    <dgm:cxn modelId="{80E6B641-C514-47F5-9990-6E48ED8FA356}" type="presOf" srcId="{70A13A3F-DEB7-4B29-8899-CBE0B98ED538}" destId="{27474EA7-DCFA-4C71-AE74-85CC663F3F70}" srcOrd="0" destOrd="0" presId="urn:microsoft.com/office/officeart/2005/8/layout/default#3"/>
    <dgm:cxn modelId="{3DDF5AC3-03A5-418D-A98F-C568B0399DE2}" type="presOf" srcId="{A060B08C-1E28-48E6-B900-0CAA470799F4}" destId="{1F4B28CC-8228-423F-BF8B-6EC243891D06}" srcOrd="0" destOrd="3" presId="urn:microsoft.com/office/officeart/2005/8/layout/default#3"/>
    <dgm:cxn modelId="{615EF84F-7B10-4A97-AD45-F1ED1F251610}" srcId="{745732DD-F6BC-463E-929C-F275BDD49FD6}" destId="{A060B08C-1E28-48E6-B900-0CAA470799F4}" srcOrd="2" destOrd="0" parTransId="{1A3DB2CA-E020-413A-B8EA-051BDF697E24}" sibTransId="{AF7DCDD9-7675-4B73-91D3-969F74EE3E1D}"/>
    <dgm:cxn modelId="{6340CA72-8D66-4BB9-9101-0EF779ED9562}" type="presOf" srcId="{050A98FD-42AB-448C-B642-9F4F885EFBE0}" destId="{5C515553-9D0E-4EAA-8631-9D91E33A1C92}" srcOrd="0" destOrd="4" presId="urn:microsoft.com/office/officeart/2005/8/layout/default#3"/>
    <dgm:cxn modelId="{1F2344B4-6872-408E-BCCD-1B47905CC74A}" type="presOf" srcId="{6F592BF8-C3CB-45B2-AD48-61445DD83243}" destId="{27474EA7-DCFA-4C71-AE74-85CC663F3F70}" srcOrd="0" destOrd="2" presId="urn:microsoft.com/office/officeart/2005/8/layout/default#3"/>
    <dgm:cxn modelId="{14C6E3A6-B91C-47D4-9807-3AB50F8F7B8A}" srcId="{1C10259F-CEA9-4704-8619-B02A6516221D}" destId="{70A13A3F-DEB7-4B29-8899-CBE0B98ED538}" srcOrd="0" destOrd="0" parTransId="{A966E25D-428D-4A81-8C90-8350715B8EFA}" sibTransId="{03DE7B49-BB22-4AED-B6A2-0B0FA4979567}"/>
    <dgm:cxn modelId="{D0D3DB94-FA08-4CAD-9FAC-1C954CC7800C}" type="presOf" srcId="{92C3A2CE-0C16-45AA-BD82-73B14D0FCE6F}" destId="{1F4B28CC-8228-423F-BF8B-6EC243891D06}" srcOrd="0" destOrd="2" presId="urn:microsoft.com/office/officeart/2005/8/layout/default#3"/>
    <dgm:cxn modelId="{2A481450-A0E6-4789-92A1-FD6416BC36A6}" srcId="{745732DD-F6BC-463E-929C-F275BDD49FD6}" destId="{4F34CC3B-EFB5-4F61-BB55-EB900C60AA32}" srcOrd="3" destOrd="0" parTransId="{6E9D6957-CACF-4208-A08F-4D80F7878270}" sibTransId="{49333443-A420-4F1D-89D9-CEAF74640032}"/>
    <dgm:cxn modelId="{2CF6AFE8-AACC-4756-A837-81D3723D2D7F}" srcId="{1AE5E917-9F5D-4AB7-8476-AB9B852EB068}" destId="{53D8ACF4-DE53-48C3-95BC-A7DF46B3D596}" srcOrd="2" destOrd="0" parTransId="{6BDC6551-B0B3-4B3A-9191-BA3FD56199ED}" sibTransId="{F69BA5E4-D954-43E9-93EE-EDE3F388F648}"/>
    <dgm:cxn modelId="{7414910C-18A3-41F7-B553-74E3163E4748}" type="presOf" srcId="{28B6F47B-6EAD-4358-B8D0-49AD050B87DE}" destId="{C8A56A0F-7A90-4D06-A1F6-40A6760716B3}" srcOrd="0" destOrd="4" presId="urn:microsoft.com/office/officeart/2005/8/layout/default#3"/>
    <dgm:cxn modelId="{ADC5ADE3-8C4F-4192-A082-9564EC15151D}" type="presOf" srcId="{53D8ACF4-DE53-48C3-95BC-A7DF46B3D596}" destId="{C8A56A0F-7A90-4D06-A1F6-40A6760716B3}" srcOrd="0" destOrd="3" presId="urn:microsoft.com/office/officeart/2005/8/layout/default#3"/>
    <dgm:cxn modelId="{01798B6D-577F-4936-A7AC-510CA22B4FB5}" type="presOf" srcId="{4753B9BF-E4B6-478A-A289-7CC31A524EF7}" destId="{5C515553-9D0E-4EAA-8631-9D91E33A1C92}" srcOrd="0" destOrd="1" presId="urn:microsoft.com/office/officeart/2005/8/layout/default#3"/>
    <dgm:cxn modelId="{895F0608-611E-443D-AF2E-09032D9FDA14}" srcId="{70A13A3F-DEB7-4B29-8899-CBE0B98ED538}" destId="{6F592BF8-C3CB-45B2-AD48-61445DD83243}" srcOrd="1" destOrd="0" parTransId="{03F48113-BE60-4E14-ADA0-A252658F119C}" sibTransId="{7DDDE3CC-4397-41F3-9FD5-0C22493B6D7F}"/>
    <dgm:cxn modelId="{3C466B49-6A2D-4263-B12B-81D6CE9CB173}" type="presOf" srcId="{90A1A00E-709F-4A6F-948A-0223817E2448}" destId="{27474EA7-DCFA-4C71-AE74-85CC663F3F70}" srcOrd="0" destOrd="3" presId="urn:microsoft.com/office/officeart/2005/8/layout/default#3"/>
    <dgm:cxn modelId="{90DA65C6-5F84-4764-AB55-6BAEBB357967}" srcId="{1AE5E917-9F5D-4AB7-8476-AB9B852EB068}" destId="{BB0C1B7A-0A31-4A8F-9AE9-376370EEC4BD}" srcOrd="0" destOrd="0" parTransId="{AA1D4052-4530-4252-818C-90DD3D530D85}" sibTransId="{68DA21A3-BA64-41D4-872A-33C04441928F}"/>
    <dgm:cxn modelId="{8735CD50-D39D-42BD-895D-C77DE036B28E}" type="presOf" srcId="{5971B9FB-DC2E-449E-9F2F-017BC3176871}" destId="{1F4B28CC-8228-423F-BF8B-6EC243891D06}" srcOrd="0" destOrd="1" presId="urn:microsoft.com/office/officeart/2005/8/layout/default#3"/>
    <dgm:cxn modelId="{257E1FB1-BA5F-4792-8E3B-8575E073D264}" srcId="{745732DD-F6BC-463E-929C-F275BDD49FD6}" destId="{92C3A2CE-0C16-45AA-BD82-73B14D0FCE6F}" srcOrd="1" destOrd="0" parTransId="{626B23B7-D082-490B-BB41-E99C5F17A59A}" sibTransId="{02E8DE90-78A8-4323-B7E3-9FF986200AD6}"/>
    <dgm:cxn modelId="{6AEEBCEC-4901-4B31-9E91-DC7173FCE3A6}" srcId="{70A13A3F-DEB7-4B29-8899-CBE0B98ED538}" destId="{F776E254-76BA-482D-A869-00CA4783DE66}" srcOrd="4" destOrd="0" parTransId="{0F429F18-2E1D-4507-ACC1-9C74FC6243C9}" sibTransId="{2910E9F2-7E02-4E86-972D-0CCBDC7D52DD}"/>
    <dgm:cxn modelId="{67B42195-516B-44A2-99F7-85ED510807CB}" srcId="{70A13A3F-DEB7-4B29-8899-CBE0B98ED538}" destId="{C34D8DBA-1C1D-4E83-AEDC-C00BD32DFC2E}" srcOrd="5" destOrd="0" parTransId="{E0960603-8409-4882-B0DD-19EFAB45250A}" sibTransId="{1AE42AF1-1473-4B1B-90E4-1FA62E53EE7E}"/>
    <dgm:cxn modelId="{39E28554-C79C-40CB-9B22-1859BEC7554F}" srcId="{1C10259F-CEA9-4704-8619-B02A6516221D}" destId="{745732DD-F6BC-463E-929C-F275BDD49FD6}" srcOrd="3" destOrd="0" parTransId="{9162A7E7-4559-42EE-8CF7-5E2F86D5FFF5}" sibTransId="{2B79ADB4-4AA2-44B1-B1AC-1666894F5CFC}"/>
    <dgm:cxn modelId="{6B2E0AAD-EC57-445E-8579-3943FDA88392}" type="presOf" srcId="{DBC0956F-FDBC-47C8-B107-31EACD3D5605}" destId="{5C515553-9D0E-4EAA-8631-9D91E33A1C92}" srcOrd="0" destOrd="3" presId="urn:microsoft.com/office/officeart/2005/8/layout/default#3"/>
    <dgm:cxn modelId="{227947D2-093F-4DFA-AE24-3DD424623517}" type="presOf" srcId="{0F5D6819-7270-4652-91C5-4E3D7C6F5CE5}" destId="{5C515553-9D0E-4EAA-8631-9D91E33A1C92}" srcOrd="0" destOrd="0" presId="urn:microsoft.com/office/officeart/2005/8/layout/default#3"/>
    <dgm:cxn modelId="{2D308997-A7D8-4C12-8CBC-4D177D43F301}" srcId="{1C10259F-CEA9-4704-8619-B02A6516221D}" destId="{0F5D6819-7270-4652-91C5-4E3D7C6F5CE5}" srcOrd="2" destOrd="0" parTransId="{2160C29F-51D1-4FE6-8A5F-D93CAED31A42}" sibTransId="{DD69B9BC-ADCA-4029-8F89-FBEE4748D9F2}"/>
    <dgm:cxn modelId="{34083BEE-DE81-4967-9730-BF860A641DC7}" srcId="{70A13A3F-DEB7-4B29-8899-CBE0B98ED538}" destId="{90A1A00E-709F-4A6F-948A-0223817E2448}" srcOrd="2" destOrd="0" parTransId="{35CC1D46-375A-451B-9877-31E0E1B54380}" sibTransId="{6111A5BD-3BFC-4E30-A36C-D2EA6E21CA5D}"/>
    <dgm:cxn modelId="{445AB734-4C8D-4D83-8791-F42CCA83FEEF}" type="presOf" srcId="{BB0C1B7A-0A31-4A8F-9AE9-376370EEC4BD}" destId="{C8A56A0F-7A90-4D06-A1F6-40A6760716B3}" srcOrd="0" destOrd="1" presId="urn:microsoft.com/office/officeart/2005/8/layout/default#3"/>
    <dgm:cxn modelId="{0C0D2FE1-FB85-4DA5-A415-40B16A8E71BA}" srcId="{745732DD-F6BC-463E-929C-F275BDD49FD6}" destId="{5971B9FB-DC2E-449E-9F2F-017BC3176871}" srcOrd="0" destOrd="0" parTransId="{6E503FBA-B0E6-4F5B-8C36-ACF40A7A8078}" sibTransId="{51D7C8A4-BEC5-403A-9D8B-323E423C75FC}"/>
    <dgm:cxn modelId="{C862DDBA-3C14-4048-AC88-6D419887AA7B}" srcId="{0F5D6819-7270-4652-91C5-4E3D7C6F5CE5}" destId="{CA812FB8-7CB4-4223-AD4D-816460E2BF75}" srcOrd="1" destOrd="0" parTransId="{D09BC188-C317-4047-BD73-193A86992A00}" sibTransId="{F66CCB49-1286-4A69-9E0A-F4CD1722670F}"/>
    <dgm:cxn modelId="{D7DE59F1-33A6-47E8-B11E-FE5FE18034FF}" type="presParOf" srcId="{F0D0EB39-D838-4109-B009-10866D7E5834}" destId="{27474EA7-DCFA-4C71-AE74-85CC663F3F70}" srcOrd="0" destOrd="0" presId="urn:microsoft.com/office/officeart/2005/8/layout/default#3"/>
    <dgm:cxn modelId="{ECDF20AA-9885-41C5-88AF-9FA639CA285C}" type="presParOf" srcId="{F0D0EB39-D838-4109-B009-10866D7E5834}" destId="{6A3BB685-4EFB-422D-BEC1-8D0600DCA55C}" srcOrd="1" destOrd="0" presId="urn:microsoft.com/office/officeart/2005/8/layout/default#3"/>
    <dgm:cxn modelId="{AFE663EB-4367-46E6-93F5-9E77065F2645}" type="presParOf" srcId="{F0D0EB39-D838-4109-B009-10866D7E5834}" destId="{C8A56A0F-7A90-4D06-A1F6-40A6760716B3}" srcOrd="2" destOrd="0" presId="urn:microsoft.com/office/officeart/2005/8/layout/default#3"/>
    <dgm:cxn modelId="{4387BADA-504A-4E89-BAF3-9F5052F0A876}" type="presParOf" srcId="{F0D0EB39-D838-4109-B009-10866D7E5834}" destId="{A72F5EE3-F768-43CE-BCE9-F6332BA41EC7}" srcOrd="3" destOrd="0" presId="urn:microsoft.com/office/officeart/2005/8/layout/default#3"/>
    <dgm:cxn modelId="{ED336BA9-C48B-4A42-9130-DB20830804A8}" type="presParOf" srcId="{F0D0EB39-D838-4109-B009-10866D7E5834}" destId="{5C515553-9D0E-4EAA-8631-9D91E33A1C92}" srcOrd="4" destOrd="0" presId="urn:microsoft.com/office/officeart/2005/8/layout/default#3"/>
    <dgm:cxn modelId="{358C58BC-E15C-4EAB-8F35-0D2D4E6E11F7}" type="presParOf" srcId="{F0D0EB39-D838-4109-B009-10866D7E5834}" destId="{42EC77FD-D5BB-46CF-8264-8D4AF399C214}" srcOrd="5" destOrd="0" presId="urn:microsoft.com/office/officeart/2005/8/layout/default#3"/>
    <dgm:cxn modelId="{8FBBD684-63F3-40BC-B9B6-54BDB81F3CB7}" type="presParOf" srcId="{F0D0EB39-D838-4109-B009-10866D7E5834}" destId="{1F4B28CC-8228-423F-BF8B-6EC243891D06}" srcOrd="6"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BA13CF8-87F0-433D-B679-DEE337CB2F9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fr-FR"/>
        </a:p>
      </dgm:t>
    </dgm:pt>
    <dgm:pt modelId="{51BCC51C-94A0-4344-91E6-CC027DE0717D}">
      <dgm:prSet/>
      <dgm:spPr>
        <a:solidFill>
          <a:srgbClr val="00AEEF"/>
        </a:solidFill>
      </dgm:spPr>
      <dgm:t>
        <a:bodyPr/>
        <a:lstStyle/>
        <a:p>
          <a:pPr rtl="0"/>
          <a:r>
            <a:rPr lang="fr-FR" dirty="0" smtClean="0"/>
            <a:t>Objectif, design </a:t>
          </a:r>
          <a:endParaRPr lang="fr-FR" dirty="0"/>
        </a:p>
      </dgm:t>
    </dgm:pt>
    <dgm:pt modelId="{DC36F0EB-FB8E-4FFC-92F3-6749649C9925}" type="parTrans" cxnId="{A105BAB5-7C59-4111-ADC7-24A57D3E0239}">
      <dgm:prSet/>
      <dgm:spPr/>
      <dgm:t>
        <a:bodyPr/>
        <a:lstStyle/>
        <a:p>
          <a:endParaRPr lang="fr-FR"/>
        </a:p>
      </dgm:t>
    </dgm:pt>
    <dgm:pt modelId="{75203265-D8CA-4E2A-8AD7-27774AD12080}" type="sibTrans" cxnId="{A105BAB5-7C59-4111-ADC7-24A57D3E0239}">
      <dgm:prSet/>
      <dgm:spPr/>
      <dgm:t>
        <a:bodyPr/>
        <a:lstStyle/>
        <a:p>
          <a:endParaRPr lang="fr-FR"/>
        </a:p>
      </dgm:t>
    </dgm:pt>
    <dgm:pt modelId="{2FF7A36A-E374-418B-800C-3473043195E1}">
      <dgm:prSet/>
      <dgm:spPr>
        <a:solidFill>
          <a:srgbClr val="F462D5"/>
        </a:solidFill>
      </dgm:spPr>
      <dgm:t>
        <a:bodyPr/>
        <a:lstStyle/>
        <a:p>
          <a:pPr rtl="0"/>
          <a:r>
            <a:rPr lang="fr-FR" dirty="0" smtClean="0"/>
            <a:t>Échantillon et accès terrain</a:t>
          </a:r>
          <a:endParaRPr lang="fr-FR" dirty="0"/>
        </a:p>
      </dgm:t>
    </dgm:pt>
    <dgm:pt modelId="{102ABB2B-BCF1-4D7C-946B-2576E9D8DE91}" type="parTrans" cxnId="{FA42962E-C7CB-42C7-AEBB-E537A12C2071}">
      <dgm:prSet/>
      <dgm:spPr/>
      <dgm:t>
        <a:bodyPr/>
        <a:lstStyle/>
        <a:p>
          <a:endParaRPr lang="fr-FR"/>
        </a:p>
      </dgm:t>
    </dgm:pt>
    <dgm:pt modelId="{AC0DAEDE-3E76-481A-BA70-5D6C7244E0B7}" type="sibTrans" cxnId="{FA42962E-C7CB-42C7-AEBB-E537A12C2071}">
      <dgm:prSet/>
      <dgm:spPr/>
      <dgm:t>
        <a:bodyPr/>
        <a:lstStyle/>
        <a:p>
          <a:endParaRPr lang="fr-FR"/>
        </a:p>
      </dgm:t>
    </dgm:pt>
    <dgm:pt modelId="{FFCEA823-4121-4151-9AE0-1C2D916773ED}">
      <dgm:prSet/>
      <dgm:spPr>
        <a:solidFill>
          <a:srgbClr val="7030A0"/>
        </a:solidFill>
      </dgm:spPr>
      <dgm:t>
        <a:bodyPr/>
        <a:lstStyle/>
        <a:p>
          <a:pPr rtl="0"/>
          <a:r>
            <a:rPr lang="fr-FR" dirty="0" smtClean="0"/>
            <a:t>Enregistrement des données</a:t>
          </a:r>
          <a:endParaRPr lang="fr-FR" dirty="0"/>
        </a:p>
      </dgm:t>
    </dgm:pt>
    <dgm:pt modelId="{A1B4BEEB-B1FF-4AE4-927D-07B496C6C3DB}" type="parTrans" cxnId="{864541C7-B93B-4DD4-871E-833CFD14EE0A}">
      <dgm:prSet/>
      <dgm:spPr/>
      <dgm:t>
        <a:bodyPr/>
        <a:lstStyle/>
        <a:p>
          <a:endParaRPr lang="fr-FR"/>
        </a:p>
      </dgm:t>
    </dgm:pt>
    <dgm:pt modelId="{2A707176-BC23-4060-BD4A-A46409651BB7}" type="sibTrans" cxnId="{864541C7-B93B-4DD4-871E-833CFD14EE0A}">
      <dgm:prSet/>
      <dgm:spPr/>
      <dgm:t>
        <a:bodyPr/>
        <a:lstStyle/>
        <a:p>
          <a:endParaRPr lang="fr-FR"/>
        </a:p>
      </dgm:t>
    </dgm:pt>
    <dgm:pt modelId="{DBA3B999-46D2-4FEE-A8FF-189425B6A1EC}">
      <dgm:prSet/>
      <dgm:spPr>
        <a:solidFill>
          <a:srgbClr val="FFC000"/>
        </a:solidFill>
      </dgm:spPr>
      <dgm:t>
        <a:bodyPr/>
        <a:lstStyle/>
        <a:p>
          <a:pPr rtl="0"/>
          <a:r>
            <a:rPr lang="fr-FR" dirty="0" smtClean="0">
              <a:solidFill>
                <a:schemeClr val="tx1">
                  <a:lumMod val="75000"/>
                  <a:lumOff val="25000"/>
                </a:schemeClr>
              </a:solidFill>
            </a:rPr>
            <a:t>Méthode d’analyse des données</a:t>
          </a:r>
          <a:endParaRPr lang="fr-FR" dirty="0">
            <a:solidFill>
              <a:schemeClr val="tx1">
                <a:lumMod val="75000"/>
                <a:lumOff val="25000"/>
              </a:schemeClr>
            </a:solidFill>
          </a:endParaRPr>
        </a:p>
      </dgm:t>
    </dgm:pt>
    <dgm:pt modelId="{65DB2276-616A-4AF8-B061-85D3332E1BEE}" type="parTrans" cxnId="{3D12447E-6F13-4E96-86B5-38BDA3218FE1}">
      <dgm:prSet/>
      <dgm:spPr/>
      <dgm:t>
        <a:bodyPr/>
        <a:lstStyle/>
        <a:p>
          <a:endParaRPr lang="fr-FR"/>
        </a:p>
      </dgm:t>
    </dgm:pt>
    <dgm:pt modelId="{648F22B7-EAD5-4D6E-8F80-6C461A8C58CB}" type="sibTrans" cxnId="{3D12447E-6F13-4E96-86B5-38BDA3218FE1}">
      <dgm:prSet/>
      <dgm:spPr/>
      <dgm:t>
        <a:bodyPr/>
        <a:lstStyle/>
        <a:p>
          <a:endParaRPr lang="fr-FR"/>
        </a:p>
      </dgm:t>
    </dgm:pt>
    <dgm:pt modelId="{180893AC-706C-4D93-AF39-9DF60769B2A4}">
      <dgm:prSet/>
      <dgm:spPr>
        <a:solidFill>
          <a:srgbClr val="00B050"/>
        </a:solidFill>
      </dgm:spPr>
      <dgm:t>
        <a:bodyPr/>
        <a:lstStyle/>
        <a:p>
          <a:pPr rtl="0"/>
          <a:r>
            <a:rPr lang="fr-FR" dirty="0" smtClean="0"/>
            <a:t>Critères d’évaluation</a:t>
          </a:r>
          <a:endParaRPr lang="fr-FR" dirty="0"/>
        </a:p>
      </dgm:t>
    </dgm:pt>
    <dgm:pt modelId="{2F3A7F86-EBCB-4571-8DA6-0024E0317E87}" type="parTrans" cxnId="{FDEB2F30-886F-4B73-94F0-228E338FC033}">
      <dgm:prSet/>
      <dgm:spPr/>
      <dgm:t>
        <a:bodyPr/>
        <a:lstStyle/>
        <a:p>
          <a:endParaRPr lang="fr-FR"/>
        </a:p>
      </dgm:t>
    </dgm:pt>
    <dgm:pt modelId="{132528A2-7489-4160-8823-F47522E1F3D8}" type="sibTrans" cxnId="{FDEB2F30-886F-4B73-94F0-228E338FC033}">
      <dgm:prSet/>
      <dgm:spPr/>
      <dgm:t>
        <a:bodyPr/>
        <a:lstStyle/>
        <a:p>
          <a:endParaRPr lang="fr-FR"/>
        </a:p>
      </dgm:t>
    </dgm:pt>
    <dgm:pt modelId="{E6AD62B1-28FB-4DBD-BC12-C773D9CEF444}" type="pres">
      <dgm:prSet presAssocID="{EBA13CF8-87F0-433D-B679-DEE337CB2F9F}" presName="CompostProcess" presStyleCnt="0">
        <dgm:presLayoutVars>
          <dgm:dir/>
          <dgm:resizeHandles val="exact"/>
        </dgm:presLayoutVars>
      </dgm:prSet>
      <dgm:spPr/>
      <dgm:t>
        <a:bodyPr/>
        <a:lstStyle/>
        <a:p>
          <a:endParaRPr lang="fr-FR"/>
        </a:p>
      </dgm:t>
    </dgm:pt>
    <dgm:pt modelId="{E2B72AF9-A17D-45EE-9B9A-D9B73D746D2B}" type="pres">
      <dgm:prSet presAssocID="{EBA13CF8-87F0-433D-B679-DEE337CB2F9F}" presName="arrow" presStyleLbl="bgShp" presStyleIdx="0" presStyleCnt="1" custLinFactNeighborY="1403"/>
      <dgm:spPr/>
    </dgm:pt>
    <dgm:pt modelId="{2AAAA71A-F41C-4D5C-BC87-034F6D7EB88B}" type="pres">
      <dgm:prSet presAssocID="{EBA13CF8-87F0-433D-B679-DEE337CB2F9F}" presName="linearProcess" presStyleCnt="0"/>
      <dgm:spPr/>
    </dgm:pt>
    <dgm:pt modelId="{AC0BD50C-BDFF-4E57-80C6-2272970634E1}" type="pres">
      <dgm:prSet presAssocID="{51BCC51C-94A0-4344-91E6-CC027DE0717D}" presName="textNode" presStyleLbl="node1" presStyleIdx="0" presStyleCnt="5">
        <dgm:presLayoutVars>
          <dgm:bulletEnabled val="1"/>
        </dgm:presLayoutVars>
      </dgm:prSet>
      <dgm:spPr/>
      <dgm:t>
        <a:bodyPr/>
        <a:lstStyle/>
        <a:p>
          <a:endParaRPr lang="fr-FR"/>
        </a:p>
      </dgm:t>
    </dgm:pt>
    <dgm:pt modelId="{8828B566-1D71-4ED8-BC38-8D1C430DFAF8}" type="pres">
      <dgm:prSet presAssocID="{75203265-D8CA-4E2A-8AD7-27774AD12080}" presName="sibTrans" presStyleCnt="0"/>
      <dgm:spPr/>
    </dgm:pt>
    <dgm:pt modelId="{8B38159E-BCEC-4D39-8CB9-6DF236A81BA0}" type="pres">
      <dgm:prSet presAssocID="{2FF7A36A-E374-418B-800C-3473043195E1}" presName="textNode" presStyleLbl="node1" presStyleIdx="1" presStyleCnt="5">
        <dgm:presLayoutVars>
          <dgm:bulletEnabled val="1"/>
        </dgm:presLayoutVars>
      </dgm:prSet>
      <dgm:spPr/>
      <dgm:t>
        <a:bodyPr/>
        <a:lstStyle/>
        <a:p>
          <a:endParaRPr lang="fr-FR"/>
        </a:p>
      </dgm:t>
    </dgm:pt>
    <dgm:pt modelId="{EB1A3B4E-7EE1-461B-890B-B905E3867564}" type="pres">
      <dgm:prSet presAssocID="{AC0DAEDE-3E76-481A-BA70-5D6C7244E0B7}" presName="sibTrans" presStyleCnt="0"/>
      <dgm:spPr/>
    </dgm:pt>
    <dgm:pt modelId="{6EA8935E-0C66-4FB2-A01A-E47E10D4C29C}" type="pres">
      <dgm:prSet presAssocID="{FFCEA823-4121-4151-9AE0-1C2D916773ED}" presName="textNode" presStyleLbl="node1" presStyleIdx="2" presStyleCnt="5">
        <dgm:presLayoutVars>
          <dgm:bulletEnabled val="1"/>
        </dgm:presLayoutVars>
      </dgm:prSet>
      <dgm:spPr/>
      <dgm:t>
        <a:bodyPr/>
        <a:lstStyle/>
        <a:p>
          <a:endParaRPr lang="fr-FR"/>
        </a:p>
      </dgm:t>
    </dgm:pt>
    <dgm:pt modelId="{CDF699D5-EF8C-498E-9D43-38AA4DD62EA1}" type="pres">
      <dgm:prSet presAssocID="{2A707176-BC23-4060-BD4A-A46409651BB7}" presName="sibTrans" presStyleCnt="0"/>
      <dgm:spPr/>
    </dgm:pt>
    <dgm:pt modelId="{6D8F008D-DE23-45B5-8179-51E376010364}" type="pres">
      <dgm:prSet presAssocID="{DBA3B999-46D2-4FEE-A8FF-189425B6A1EC}" presName="textNode" presStyleLbl="node1" presStyleIdx="3" presStyleCnt="5">
        <dgm:presLayoutVars>
          <dgm:bulletEnabled val="1"/>
        </dgm:presLayoutVars>
      </dgm:prSet>
      <dgm:spPr/>
      <dgm:t>
        <a:bodyPr/>
        <a:lstStyle/>
        <a:p>
          <a:endParaRPr lang="fr-FR"/>
        </a:p>
      </dgm:t>
    </dgm:pt>
    <dgm:pt modelId="{C1228B12-8A5D-475E-A094-F5A003DC8856}" type="pres">
      <dgm:prSet presAssocID="{648F22B7-EAD5-4D6E-8F80-6C461A8C58CB}" presName="sibTrans" presStyleCnt="0"/>
      <dgm:spPr/>
    </dgm:pt>
    <dgm:pt modelId="{9CF7BDBB-7B36-4AFE-8434-141AC03D8B3C}" type="pres">
      <dgm:prSet presAssocID="{180893AC-706C-4D93-AF39-9DF60769B2A4}" presName="textNode" presStyleLbl="node1" presStyleIdx="4" presStyleCnt="5">
        <dgm:presLayoutVars>
          <dgm:bulletEnabled val="1"/>
        </dgm:presLayoutVars>
      </dgm:prSet>
      <dgm:spPr/>
      <dgm:t>
        <a:bodyPr/>
        <a:lstStyle/>
        <a:p>
          <a:endParaRPr lang="fr-FR"/>
        </a:p>
      </dgm:t>
    </dgm:pt>
  </dgm:ptLst>
  <dgm:cxnLst>
    <dgm:cxn modelId="{A592BBA6-A039-41D9-9F3F-349AF99FEE41}" type="presOf" srcId="{51BCC51C-94A0-4344-91E6-CC027DE0717D}" destId="{AC0BD50C-BDFF-4E57-80C6-2272970634E1}" srcOrd="0" destOrd="0" presId="urn:microsoft.com/office/officeart/2005/8/layout/hProcess9"/>
    <dgm:cxn modelId="{A105BAB5-7C59-4111-ADC7-24A57D3E0239}" srcId="{EBA13CF8-87F0-433D-B679-DEE337CB2F9F}" destId="{51BCC51C-94A0-4344-91E6-CC027DE0717D}" srcOrd="0" destOrd="0" parTransId="{DC36F0EB-FB8E-4FFC-92F3-6749649C9925}" sibTransId="{75203265-D8CA-4E2A-8AD7-27774AD12080}"/>
    <dgm:cxn modelId="{3D12447E-6F13-4E96-86B5-38BDA3218FE1}" srcId="{EBA13CF8-87F0-433D-B679-DEE337CB2F9F}" destId="{DBA3B999-46D2-4FEE-A8FF-189425B6A1EC}" srcOrd="3" destOrd="0" parTransId="{65DB2276-616A-4AF8-B061-85D3332E1BEE}" sibTransId="{648F22B7-EAD5-4D6E-8F80-6C461A8C58CB}"/>
    <dgm:cxn modelId="{864541C7-B93B-4DD4-871E-833CFD14EE0A}" srcId="{EBA13CF8-87F0-433D-B679-DEE337CB2F9F}" destId="{FFCEA823-4121-4151-9AE0-1C2D916773ED}" srcOrd="2" destOrd="0" parTransId="{A1B4BEEB-B1FF-4AE4-927D-07B496C6C3DB}" sibTransId="{2A707176-BC23-4060-BD4A-A46409651BB7}"/>
    <dgm:cxn modelId="{4327B297-6B23-4BCA-8C87-C404F93540C6}" type="presOf" srcId="{FFCEA823-4121-4151-9AE0-1C2D916773ED}" destId="{6EA8935E-0C66-4FB2-A01A-E47E10D4C29C}" srcOrd="0" destOrd="0" presId="urn:microsoft.com/office/officeart/2005/8/layout/hProcess9"/>
    <dgm:cxn modelId="{6F15B746-9E36-4BCC-BC25-5244F259E93E}" type="presOf" srcId="{DBA3B999-46D2-4FEE-A8FF-189425B6A1EC}" destId="{6D8F008D-DE23-45B5-8179-51E376010364}" srcOrd="0" destOrd="0" presId="urn:microsoft.com/office/officeart/2005/8/layout/hProcess9"/>
    <dgm:cxn modelId="{89D47F8E-1220-4A1E-88D8-3B8228E4D8F7}" type="presOf" srcId="{2FF7A36A-E374-418B-800C-3473043195E1}" destId="{8B38159E-BCEC-4D39-8CB9-6DF236A81BA0}" srcOrd="0" destOrd="0" presId="urn:microsoft.com/office/officeart/2005/8/layout/hProcess9"/>
    <dgm:cxn modelId="{2180F105-D63B-4987-9E23-86A76ED5EAD6}" type="presOf" srcId="{180893AC-706C-4D93-AF39-9DF60769B2A4}" destId="{9CF7BDBB-7B36-4AFE-8434-141AC03D8B3C}" srcOrd="0" destOrd="0" presId="urn:microsoft.com/office/officeart/2005/8/layout/hProcess9"/>
    <dgm:cxn modelId="{23C30105-82D0-4F64-BBFC-0465AA41904C}" type="presOf" srcId="{EBA13CF8-87F0-433D-B679-DEE337CB2F9F}" destId="{E6AD62B1-28FB-4DBD-BC12-C773D9CEF444}" srcOrd="0" destOrd="0" presId="urn:microsoft.com/office/officeart/2005/8/layout/hProcess9"/>
    <dgm:cxn modelId="{FA42962E-C7CB-42C7-AEBB-E537A12C2071}" srcId="{EBA13CF8-87F0-433D-B679-DEE337CB2F9F}" destId="{2FF7A36A-E374-418B-800C-3473043195E1}" srcOrd="1" destOrd="0" parTransId="{102ABB2B-BCF1-4D7C-946B-2576E9D8DE91}" sibTransId="{AC0DAEDE-3E76-481A-BA70-5D6C7244E0B7}"/>
    <dgm:cxn modelId="{FDEB2F30-886F-4B73-94F0-228E338FC033}" srcId="{EBA13CF8-87F0-433D-B679-DEE337CB2F9F}" destId="{180893AC-706C-4D93-AF39-9DF60769B2A4}" srcOrd="4" destOrd="0" parTransId="{2F3A7F86-EBCB-4571-8DA6-0024E0317E87}" sibTransId="{132528A2-7489-4160-8823-F47522E1F3D8}"/>
    <dgm:cxn modelId="{018B2EBC-1775-493B-9E0C-DABABBB4B1F1}" type="presParOf" srcId="{E6AD62B1-28FB-4DBD-BC12-C773D9CEF444}" destId="{E2B72AF9-A17D-45EE-9B9A-D9B73D746D2B}" srcOrd="0" destOrd="0" presId="urn:microsoft.com/office/officeart/2005/8/layout/hProcess9"/>
    <dgm:cxn modelId="{377B8EBE-F30A-44B4-8E49-66125DE5DFED}" type="presParOf" srcId="{E6AD62B1-28FB-4DBD-BC12-C773D9CEF444}" destId="{2AAAA71A-F41C-4D5C-BC87-034F6D7EB88B}" srcOrd="1" destOrd="0" presId="urn:microsoft.com/office/officeart/2005/8/layout/hProcess9"/>
    <dgm:cxn modelId="{8D036AE2-1672-4424-BED9-AF16DC4143F0}" type="presParOf" srcId="{2AAAA71A-F41C-4D5C-BC87-034F6D7EB88B}" destId="{AC0BD50C-BDFF-4E57-80C6-2272970634E1}" srcOrd="0" destOrd="0" presId="urn:microsoft.com/office/officeart/2005/8/layout/hProcess9"/>
    <dgm:cxn modelId="{177AE2B8-0575-4844-9929-C5E76822278F}" type="presParOf" srcId="{2AAAA71A-F41C-4D5C-BC87-034F6D7EB88B}" destId="{8828B566-1D71-4ED8-BC38-8D1C430DFAF8}" srcOrd="1" destOrd="0" presId="urn:microsoft.com/office/officeart/2005/8/layout/hProcess9"/>
    <dgm:cxn modelId="{5F32FE08-A747-4BED-B05B-88F934B00714}" type="presParOf" srcId="{2AAAA71A-F41C-4D5C-BC87-034F6D7EB88B}" destId="{8B38159E-BCEC-4D39-8CB9-6DF236A81BA0}" srcOrd="2" destOrd="0" presId="urn:microsoft.com/office/officeart/2005/8/layout/hProcess9"/>
    <dgm:cxn modelId="{E16F4B8B-6AA7-4084-B3F3-697619715E9F}" type="presParOf" srcId="{2AAAA71A-F41C-4D5C-BC87-034F6D7EB88B}" destId="{EB1A3B4E-7EE1-461B-890B-B905E3867564}" srcOrd="3" destOrd="0" presId="urn:microsoft.com/office/officeart/2005/8/layout/hProcess9"/>
    <dgm:cxn modelId="{F734FDCB-C6DD-4D40-936D-88024823FD56}" type="presParOf" srcId="{2AAAA71A-F41C-4D5C-BC87-034F6D7EB88B}" destId="{6EA8935E-0C66-4FB2-A01A-E47E10D4C29C}" srcOrd="4" destOrd="0" presId="urn:microsoft.com/office/officeart/2005/8/layout/hProcess9"/>
    <dgm:cxn modelId="{449BDC68-77AD-4706-8495-FD468A9452F4}" type="presParOf" srcId="{2AAAA71A-F41C-4D5C-BC87-034F6D7EB88B}" destId="{CDF699D5-EF8C-498E-9D43-38AA4DD62EA1}" srcOrd="5" destOrd="0" presId="urn:microsoft.com/office/officeart/2005/8/layout/hProcess9"/>
    <dgm:cxn modelId="{9F14940D-5B5D-4D09-BA15-77B7F7FF787B}" type="presParOf" srcId="{2AAAA71A-F41C-4D5C-BC87-034F6D7EB88B}" destId="{6D8F008D-DE23-45B5-8179-51E376010364}" srcOrd="6" destOrd="0" presId="urn:microsoft.com/office/officeart/2005/8/layout/hProcess9"/>
    <dgm:cxn modelId="{1495D0FB-4EF4-41C4-9EDE-D67E742DC090}" type="presParOf" srcId="{2AAAA71A-F41C-4D5C-BC87-034F6D7EB88B}" destId="{C1228B12-8A5D-475E-A094-F5A003DC8856}" srcOrd="7" destOrd="0" presId="urn:microsoft.com/office/officeart/2005/8/layout/hProcess9"/>
    <dgm:cxn modelId="{4898C570-9FE5-4BA4-83CF-BC55B37D4D15}" type="presParOf" srcId="{2AAAA71A-F41C-4D5C-BC87-034F6D7EB88B}" destId="{9CF7BDBB-7B36-4AFE-8434-141AC03D8B3C}"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85BE186E-62FD-420A-AC5C-27555A02EE82}"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fr-FR"/>
        </a:p>
      </dgm:t>
    </dgm:pt>
    <dgm:pt modelId="{73A39819-0F02-479B-A8B3-8FBBDD1A02AC}">
      <dgm:prSet/>
      <dgm:spPr/>
      <dgm:t>
        <a:bodyPr/>
        <a:lstStyle/>
        <a:p>
          <a:pPr rtl="0"/>
          <a:r>
            <a:rPr lang="fr-FR" smtClean="0"/>
            <a:t>1. Introduction</a:t>
          </a:r>
          <a:endParaRPr lang="fr-FR"/>
        </a:p>
      </dgm:t>
    </dgm:pt>
    <dgm:pt modelId="{02E980EB-AED9-4699-AADF-53F402C50DC0}" type="parTrans" cxnId="{C3421008-BCEC-40E9-A76C-C18AD9E3569F}">
      <dgm:prSet/>
      <dgm:spPr/>
      <dgm:t>
        <a:bodyPr/>
        <a:lstStyle/>
        <a:p>
          <a:endParaRPr lang="fr-FR"/>
        </a:p>
      </dgm:t>
    </dgm:pt>
    <dgm:pt modelId="{F04B35C4-08DF-4D89-BEEE-E9B6BF15DF6E}" type="sibTrans" cxnId="{C3421008-BCEC-40E9-A76C-C18AD9E3569F}">
      <dgm:prSet/>
      <dgm:spPr/>
      <dgm:t>
        <a:bodyPr/>
        <a:lstStyle/>
        <a:p>
          <a:endParaRPr lang="fr-FR"/>
        </a:p>
      </dgm:t>
    </dgm:pt>
    <dgm:pt modelId="{580A9AF2-6909-4E40-93AB-D53F28EC9A07}">
      <dgm:prSet/>
      <dgm:spPr/>
      <dgm:t>
        <a:bodyPr/>
        <a:lstStyle/>
        <a:p>
          <a:pPr rtl="0"/>
          <a:r>
            <a:rPr lang="fr-FR" smtClean="0"/>
            <a:t>2. Problématisation avec revue littérature et théories ‏</a:t>
          </a:r>
          <a:endParaRPr lang="fr-FR"/>
        </a:p>
      </dgm:t>
    </dgm:pt>
    <dgm:pt modelId="{366A6BA1-1928-43DD-9712-7E915D199D41}" type="parTrans" cxnId="{1685B591-8743-49AE-AED9-71D3EA8F836D}">
      <dgm:prSet/>
      <dgm:spPr/>
      <dgm:t>
        <a:bodyPr/>
        <a:lstStyle/>
        <a:p>
          <a:endParaRPr lang="fr-FR"/>
        </a:p>
      </dgm:t>
    </dgm:pt>
    <dgm:pt modelId="{606CB665-2CF6-45A6-8471-D60A91029ACE}" type="sibTrans" cxnId="{1685B591-8743-49AE-AED9-71D3EA8F836D}">
      <dgm:prSet/>
      <dgm:spPr/>
      <dgm:t>
        <a:bodyPr/>
        <a:lstStyle/>
        <a:p>
          <a:endParaRPr lang="fr-FR"/>
        </a:p>
      </dgm:t>
    </dgm:pt>
    <dgm:pt modelId="{803B58A3-069A-47CD-AA14-E57E3D45C8FA}">
      <dgm:prSet/>
      <dgm:spPr/>
      <dgm:t>
        <a:bodyPr/>
        <a:lstStyle/>
        <a:p>
          <a:pPr rtl="0"/>
          <a:r>
            <a:rPr lang="fr-FR" smtClean="0"/>
            <a:t>3. design de la recherche/ méthodologie </a:t>
          </a:r>
          <a:endParaRPr lang="fr-FR"/>
        </a:p>
      </dgm:t>
    </dgm:pt>
    <dgm:pt modelId="{26C427A3-3D65-4AF2-B274-4E482AEAEAF0}" type="parTrans" cxnId="{462CE7B5-A579-4C11-A969-836DE630F26C}">
      <dgm:prSet/>
      <dgm:spPr/>
      <dgm:t>
        <a:bodyPr/>
        <a:lstStyle/>
        <a:p>
          <a:endParaRPr lang="fr-FR"/>
        </a:p>
      </dgm:t>
    </dgm:pt>
    <dgm:pt modelId="{B33B6AE0-C807-4FB5-B373-2C02A241172F}" type="sibTrans" cxnId="{462CE7B5-A579-4C11-A969-836DE630F26C}">
      <dgm:prSet/>
      <dgm:spPr/>
      <dgm:t>
        <a:bodyPr/>
        <a:lstStyle/>
        <a:p>
          <a:endParaRPr lang="fr-FR"/>
        </a:p>
      </dgm:t>
    </dgm:pt>
    <dgm:pt modelId="{BC54C642-8808-48F6-967D-5164C3FF64C9}">
      <dgm:prSet/>
      <dgm:spPr/>
      <dgm:t>
        <a:bodyPr/>
        <a:lstStyle/>
        <a:p>
          <a:pPr rtl="0"/>
          <a:r>
            <a:rPr lang="fr-FR" smtClean="0"/>
            <a:t>4. Présentation Empirique </a:t>
          </a:r>
          <a:endParaRPr lang="fr-FR"/>
        </a:p>
      </dgm:t>
    </dgm:pt>
    <dgm:pt modelId="{B42F9BC9-A257-4D0F-A095-0444E25105B9}" type="parTrans" cxnId="{EBE6AB15-78DE-4AA1-B8BE-0B2191904B2A}">
      <dgm:prSet/>
      <dgm:spPr/>
      <dgm:t>
        <a:bodyPr/>
        <a:lstStyle/>
        <a:p>
          <a:endParaRPr lang="fr-FR"/>
        </a:p>
      </dgm:t>
    </dgm:pt>
    <dgm:pt modelId="{5B56F21B-EEE0-40DF-BD2B-F3813C798620}" type="sibTrans" cxnId="{EBE6AB15-78DE-4AA1-B8BE-0B2191904B2A}">
      <dgm:prSet/>
      <dgm:spPr/>
      <dgm:t>
        <a:bodyPr/>
        <a:lstStyle/>
        <a:p>
          <a:endParaRPr lang="fr-FR"/>
        </a:p>
      </dgm:t>
    </dgm:pt>
    <dgm:pt modelId="{0AC0BCEA-3165-4D9D-8914-1707DF3EC2C2}">
      <dgm:prSet/>
      <dgm:spPr/>
      <dgm:t>
        <a:bodyPr/>
        <a:lstStyle/>
        <a:p>
          <a:pPr rtl="0"/>
          <a:r>
            <a:rPr lang="fr-FR" smtClean="0"/>
            <a:t>5. Résultats et discussion théorique </a:t>
          </a:r>
          <a:endParaRPr lang="fr-FR"/>
        </a:p>
      </dgm:t>
    </dgm:pt>
    <dgm:pt modelId="{1ECA2892-2B37-441A-A027-389873DB5EDF}" type="parTrans" cxnId="{0C46BDF3-ADAC-44D7-8E46-2BAF80FFE2F4}">
      <dgm:prSet/>
      <dgm:spPr/>
      <dgm:t>
        <a:bodyPr/>
        <a:lstStyle/>
        <a:p>
          <a:endParaRPr lang="fr-FR"/>
        </a:p>
      </dgm:t>
    </dgm:pt>
    <dgm:pt modelId="{D24BF4DE-7467-4403-8140-5054D756FAD7}" type="sibTrans" cxnId="{0C46BDF3-ADAC-44D7-8E46-2BAF80FFE2F4}">
      <dgm:prSet/>
      <dgm:spPr/>
      <dgm:t>
        <a:bodyPr/>
        <a:lstStyle/>
        <a:p>
          <a:endParaRPr lang="fr-FR"/>
        </a:p>
      </dgm:t>
    </dgm:pt>
    <dgm:pt modelId="{B6AC5E87-7B1D-4044-AD42-223BA31A414F}">
      <dgm:prSet/>
      <dgm:spPr/>
      <dgm:t>
        <a:bodyPr/>
        <a:lstStyle/>
        <a:p>
          <a:pPr rtl="0"/>
          <a:r>
            <a:rPr lang="fr-FR" smtClean="0"/>
            <a:t>6. Conclusion</a:t>
          </a:r>
          <a:endParaRPr lang="fr-FR"/>
        </a:p>
      </dgm:t>
    </dgm:pt>
    <dgm:pt modelId="{9389A02A-CDDA-4D2E-A54F-BCEC8E79B250}" type="parTrans" cxnId="{0BA7F69B-9221-499F-BE2A-FECFD4DD26CE}">
      <dgm:prSet/>
      <dgm:spPr/>
      <dgm:t>
        <a:bodyPr/>
        <a:lstStyle/>
        <a:p>
          <a:endParaRPr lang="fr-FR"/>
        </a:p>
      </dgm:t>
    </dgm:pt>
    <dgm:pt modelId="{D15E8956-8668-46A4-B01C-7889F89B92B9}" type="sibTrans" cxnId="{0BA7F69B-9221-499F-BE2A-FECFD4DD26CE}">
      <dgm:prSet/>
      <dgm:spPr/>
      <dgm:t>
        <a:bodyPr/>
        <a:lstStyle/>
        <a:p>
          <a:endParaRPr lang="fr-FR"/>
        </a:p>
      </dgm:t>
    </dgm:pt>
    <dgm:pt modelId="{466A044F-41CB-44BC-8359-6EC7448A97BD}" type="pres">
      <dgm:prSet presAssocID="{85BE186E-62FD-420A-AC5C-27555A02EE82}" presName="linear" presStyleCnt="0">
        <dgm:presLayoutVars>
          <dgm:animLvl val="lvl"/>
          <dgm:resizeHandles val="exact"/>
        </dgm:presLayoutVars>
      </dgm:prSet>
      <dgm:spPr/>
      <dgm:t>
        <a:bodyPr/>
        <a:lstStyle/>
        <a:p>
          <a:endParaRPr lang="fr-FR"/>
        </a:p>
      </dgm:t>
    </dgm:pt>
    <dgm:pt modelId="{ACBE96D3-DBBC-4C5F-93A7-69EA6F0518A1}" type="pres">
      <dgm:prSet presAssocID="{73A39819-0F02-479B-A8B3-8FBBDD1A02AC}" presName="parentText" presStyleLbl="node1" presStyleIdx="0" presStyleCnt="6">
        <dgm:presLayoutVars>
          <dgm:chMax val="0"/>
          <dgm:bulletEnabled val="1"/>
        </dgm:presLayoutVars>
      </dgm:prSet>
      <dgm:spPr/>
      <dgm:t>
        <a:bodyPr/>
        <a:lstStyle/>
        <a:p>
          <a:endParaRPr lang="fr-FR"/>
        </a:p>
      </dgm:t>
    </dgm:pt>
    <dgm:pt modelId="{DE05A44C-074F-418B-9E7B-38B628756EB2}" type="pres">
      <dgm:prSet presAssocID="{F04B35C4-08DF-4D89-BEEE-E9B6BF15DF6E}" presName="spacer" presStyleCnt="0"/>
      <dgm:spPr/>
    </dgm:pt>
    <dgm:pt modelId="{C0E790DA-8EE6-426F-85B0-A2A8E3717A0E}" type="pres">
      <dgm:prSet presAssocID="{580A9AF2-6909-4E40-93AB-D53F28EC9A07}" presName="parentText" presStyleLbl="node1" presStyleIdx="1" presStyleCnt="6">
        <dgm:presLayoutVars>
          <dgm:chMax val="0"/>
          <dgm:bulletEnabled val="1"/>
        </dgm:presLayoutVars>
      </dgm:prSet>
      <dgm:spPr/>
      <dgm:t>
        <a:bodyPr/>
        <a:lstStyle/>
        <a:p>
          <a:endParaRPr lang="fr-FR"/>
        </a:p>
      </dgm:t>
    </dgm:pt>
    <dgm:pt modelId="{8CE0152D-28FF-4CF4-9B3F-EC886451F64B}" type="pres">
      <dgm:prSet presAssocID="{606CB665-2CF6-45A6-8471-D60A91029ACE}" presName="spacer" presStyleCnt="0"/>
      <dgm:spPr/>
    </dgm:pt>
    <dgm:pt modelId="{10FF4E94-EAD1-431B-8E09-AD9C4B4B80C6}" type="pres">
      <dgm:prSet presAssocID="{803B58A3-069A-47CD-AA14-E57E3D45C8FA}" presName="parentText" presStyleLbl="node1" presStyleIdx="2" presStyleCnt="6">
        <dgm:presLayoutVars>
          <dgm:chMax val="0"/>
          <dgm:bulletEnabled val="1"/>
        </dgm:presLayoutVars>
      </dgm:prSet>
      <dgm:spPr/>
      <dgm:t>
        <a:bodyPr/>
        <a:lstStyle/>
        <a:p>
          <a:endParaRPr lang="fr-FR"/>
        </a:p>
      </dgm:t>
    </dgm:pt>
    <dgm:pt modelId="{ED63ACAA-B546-48FA-B176-B5BBA7A574E4}" type="pres">
      <dgm:prSet presAssocID="{B33B6AE0-C807-4FB5-B373-2C02A241172F}" presName="spacer" presStyleCnt="0"/>
      <dgm:spPr/>
    </dgm:pt>
    <dgm:pt modelId="{1D670BE4-F9B1-435E-97F1-A67477B39223}" type="pres">
      <dgm:prSet presAssocID="{BC54C642-8808-48F6-967D-5164C3FF64C9}" presName="parentText" presStyleLbl="node1" presStyleIdx="3" presStyleCnt="6">
        <dgm:presLayoutVars>
          <dgm:chMax val="0"/>
          <dgm:bulletEnabled val="1"/>
        </dgm:presLayoutVars>
      </dgm:prSet>
      <dgm:spPr/>
      <dgm:t>
        <a:bodyPr/>
        <a:lstStyle/>
        <a:p>
          <a:endParaRPr lang="fr-FR"/>
        </a:p>
      </dgm:t>
    </dgm:pt>
    <dgm:pt modelId="{D177EB4D-BD58-411C-AB6F-379A09617E17}" type="pres">
      <dgm:prSet presAssocID="{5B56F21B-EEE0-40DF-BD2B-F3813C798620}" presName="spacer" presStyleCnt="0"/>
      <dgm:spPr/>
    </dgm:pt>
    <dgm:pt modelId="{E589A57C-6C6A-4054-8314-28E7F928FDD2}" type="pres">
      <dgm:prSet presAssocID="{0AC0BCEA-3165-4D9D-8914-1707DF3EC2C2}" presName="parentText" presStyleLbl="node1" presStyleIdx="4" presStyleCnt="6">
        <dgm:presLayoutVars>
          <dgm:chMax val="0"/>
          <dgm:bulletEnabled val="1"/>
        </dgm:presLayoutVars>
      </dgm:prSet>
      <dgm:spPr/>
      <dgm:t>
        <a:bodyPr/>
        <a:lstStyle/>
        <a:p>
          <a:endParaRPr lang="fr-FR"/>
        </a:p>
      </dgm:t>
    </dgm:pt>
    <dgm:pt modelId="{6C8D8581-8EAF-4ADB-815E-F13096374A17}" type="pres">
      <dgm:prSet presAssocID="{D24BF4DE-7467-4403-8140-5054D756FAD7}" presName="spacer" presStyleCnt="0"/>
      <dgm:spPr/>
    </dgm:pt>
    <dgm:pt modelId="{2B8BAD81-C88A-46C5-9700-82A1986C4E4B}" type="pres">
      <dgm:prSet presAssocID="{B6AC5E87-7B1D-4044-AD42-223BA31A414F}" presName="parentText" presStyleLbl="node1" presStyleIdx="5" presStyleCnt="6">
        <dgm:presLayoutVars>
          <dgm:chMax val="0"/>
          <dgm:bulletEnabled val="1"/>
        </dgm:presLayoutVars>
      </dgm:prSet>
      <dgm:spPr/>
      <dgm:t>
        <a:bodyPr/>
        <a:lstStyle/>
        <a:p>
          <a:endParaRPr lang="fr-FR"/>
        </a:p>
      </dgm:t>
    </dgm:pt>
  </dgm:ptLst>
  <dgm:cxnLst>
    <dgm:cxn modelId="{4542334A-992E-43F5-B322-DCEE68B2ED80}" type="presOf" srcId="{580A9AF2-6909-4E40-93AB-D53F28EC9A07}" destId="{C0E790DA-8EE6-426F-85B0-A2A8E3717A0E}" srcOrd="0" destOrd="0" presId="urn:microsoft.com/office/officeart/2005/8/layout/vList2"/>
    <dgm:cxn modelId="{5EBBAED3-1B79-4226-BF1D-031526017001}" type="presOf" srcId="{73A39819-0F02-479B-A8B3-8FBBDD1A02AC}" destId="{ACBE96D3-DBBC-4C5F-93A7-69EA6F0518A1}" srcOrd="0" destOrd="0" presId="urn:microsoft.com/office/officeart/2005/8/layout/vList2"/>
    <dgm:cxn modelId="{FF9C7BB6-A42D-41E2-B0BD-C7C0FAF1D7BC}" type="presOf" srcId="{0AC0BCEA-3165-4D9D-8914-1707DF3EC2C2}" destId="{E589A57C-6C6A-4054-8314-28E7F928FDD2}" srcOrd="0" destOrd="0" presId="urn:microsoft.com/office/officeart/2005/8/layout/vList2"/>
    <dgm:cxn modelId="{0C46BDF3-ADAC-44D7-8E46-2BAF80FFE2F4}" srcId="{85BE186E-62FD-420A-AC5C-27555A02EE82}" destId="{0AC0BCEA-3165-4D9D-8914-1707DF3EC2C2}" srcOrd="4" destOrd="0" parTransId="{1ECA2892-2B37-441A-A027-389873DB5EDF}" sibTransId="{D24BF4DE-7467-4403-8140-5054D756FAD7}"/>
    <dgm:cxn modelId="{0BA7F69B-9221-499F-BE2A-FECFD4DD26CE}" srcId="{85BE186E-62FD-420A-AC5C-27555A02EE82}" destId="{B6AC5E87-7B1D-4044-AD42-223BA31A414F}" srcOrd="5" destOrd="0" parTransId="{9389A02A-CDDA-4D2E-A54F-BCEC8E79B250}" sibTransId="{D15E8956-8668-46A4-B01C-7889F89B92B9}"/>
    <dgm:cxn modelId="{EBE6AB15-78DE-4AA1-B8BE-0B2191904B2A}" srcId="{85BE186E-62FD-420A-AC5C-27555A02EE82}" destId="{BC54C642-8808-48F6-967D-5164C3FF64C9}" srcOrd="3" destOrd="0" parTransId="{B42F9BC9-A257-4D0F-A095-0444E25105B9}" sibTransId="{5B56F21B-EEE0-40DF-BD2B-F3813C798620}"/>
    <dgm:cxn modelId="{1685B591-8743-49AE-AED9-71D3EA8F836D}" srcId="{85BE186E-62FD-420A-AC5C-27555A02EE82}" destId="{580A9AF2-6909-4E40-93AB-D53F28EC9A07}" srcOrd="1" destOrd="0" parTransId="{366A6BA1-1928-43DD-9712-7E915D199D41}" sibTransId="{606CB665-2CF6-45A6-8471-D60A91029ACE}"/>
    <dgm:cxn modelId="{E2151D13-67AE-4153-A95D-6B0C5B9267F0}" type="presOf" srcId="{85BE186E-62FD-420A-AC5C-27555A02EE82}" destId="{466A044F-41CB-44BC-8359-6EC7448A97BD}" srcOrd="0" destOrd="0" presId="urn:microsoft.com/office/officeart/2005/8/layout/vList2"/>
    <dgm:cxn modelId="{462CE7B5-A579-4C11-A969-836DE630F26C}" srcId="{85BE186E-62FD-420A-AC5C-27555A02EE82}" destId="{803B58A3-069A-47CD-AA14-E57E3D45C8FA}" srcOrd="2" destOrd="0" parTransId="{26C427A3-3D65-4AF2-B274-4E482AEAEAF0}" sibTransId="{B33B6AE0-C807-4FB5-B373-2C02A241172F}"/>
    <dgm:cxn modelId="{9CDCE622-AA54-4020-9C5F-8B992D181CDB}" type="presOf" srcId="{BC54C642-8808-48F6-967D-5164C3FF64C9}" destId="{1D670BE4-F9B1-435E-97F1-A67477B39223}" srcOrd="0" destOrd="0" presId="urn:microsoft.com/office/officeart/2005/8/layout/vList2"/>
    <dgm:cxn modelId="{4CC6D81C-0463-49C9-BFFF-BABE38FE04CB}" type="presOf" srcId="{803B58A3-069A-47CD-AA14-E57E3D45C8FA}" destId="{10FF4E94-EAD1-431B-8E09-AD9C4B4B80C6}" srcOrd="0" destOrd="0" presId="urn:microsoft.com/office/officeart/2005/8/layout/vList2"/>
    <dgm:cxn modelId="{C3421008-BCEC-40E9-A76C-C18AD9E3569F}" srcId="{85BE186E-62FD-420A-AC5C-27555A02EE82}" destId="{73A39819-0F02-479B-A8B3-8FBBDD1A02AC}" srcOrd="0" destOrd="0" parTransId="{02E980EB-AED9-4699-AADF-53F402C50DC0}" sibTransId="{F04B35C4-08DF-4D89-BEEE-E9B6BF15DF6E}"/>
    <dgm:cxn modelId="{7C3F39AD-40E2-453F-A614-D5D00752CC61}" type="presOf" srcId="{B6AC5E87-7B1D-4044-AD42-223BA31A414F}" destId="{2B8BAD81-C88A-46C5-9700-82A1986C4E4B}" srcOrd="0" destOrd="0" presId="urn:microsoft.com/office/officeart/2005/8/layout/vList2"/>
    <dgm:cxn modelId="{7C9DCF8A-1A47-43F3-A552-83B08D2A578F}" type="presParOf" srcId="{466A044F-41CB-44BC-8359-6EC7448A97BD}" destId="{ACBE96D3-DBBC-4C5F-93A7-69EA6F0518A1}" srcOrd="0" destOrd="0" presId="urn:microsoft.com/office/officeart/2005/8/layout/vList2"/>
    <dgm:cxn modelId="{D2C36E71-F386-4CBE-92B9-71F27D03DDF7}" type="presParOf" srcId="{466A044F-41CB-44BC-8359-6EC7448A97BD}" destId="{DE05A44C-074F-418B-9E7B-38B628756EB2}" srcOrd="1" destOrd="0" presId="urn:microsoft.com/office/officeart/2005/8/layout/vList2"/>
    <dgm:cxn modelId="{B64EF38E-D2BD-461F-BBAC-A1A14CA7C01D}" type="presParOf" srcId="{466A044F-41CB-44BC-8359-6EC7448A97BD}" destId="{C0E790DA-8EE6-426F-85B0-A2A8E3717A0E}" srcOrd="2" destOrd="0" presId="urn:microsoft.com/office/officeart/2005/8/layout/vList2"/>
    <dgm:cxn modelId="{9CA1F79C-FD3A-4489-B214-B0BCD7417C01}" type="presParOf" srcId="{466A044F-41CB-44BC-8359-6EC7448A97BD}" destId="{8CE0152D-28FF-4CF4-9B3F-EC886451F64B}" srcOrd="3" destOrd="0" presId="urn:microsoft.com/office/officeart/2005/8/layout/vList2"/>
    <dgm:cxn modelId="{064F633D-8EA8-4973-B658-347C6AF828FC}" type="presParOf" srcId="{466A044F-41CB-44BC-8359-6EC7448A97BD}" destId="{10FF4E94-EAD1-431B-8E09-AD9C4B4B80C6}" srcOrd="4" destOrd="0" presId="urn:microsoft.com/office/officeart/2005/8/layout/vList2"/>
    <dgm:cxn modelId="{C80D3CDA-7C4E-4AD5-8CA3-E942FB6EA711}" type="presParOf" srcId="{466A044F-41CB-44BC-8359-6EC7448A97BD}" destId="{ED63ACAA-B546-48FA-B176-B5BBA7A574E4}" srcOrd="5" destOrd="0" presId="urn:microsoft.com/office/officeart/2005/8/layout/vList2"/>
    <dgm:cxn modelId="{FEB8E5A5-0C89-4050-BC4F-9AFD021A9FE0}" type="presParOf" srcId="{466A044F-41CB-44BC-8359-6EC7448A97BD}" destId="{1D670BE4-F9B1-435E-97F1-A67477B39223}" srcOrd="6" destOrd="0" presId="urn:microsoft.com/office/officeart/2005/8/layout/vList2"/>
    <dgm:cxn modelId="{F0FB4734-1BD5-4072-9A15-79FB2C547580}" type="presParOf" srcId="{466A044F-41CB-44BC-8359-6EC7448A97BD}" destId="{D177EB4D-BD58-411C-AB6F-379A09617E17}" srcOrd="7" destOrd="0" presId="urn:microsoft.com/office/officeart/2005/8/layout/vList2"/>
    <dgm:cxn modelId="{703BA362-1D48-4FF3-A4C1-757996EA3FDE}" type="presParOf" srcId="{466A044F-41CB-44BC-8359-6EC7448A97BD}" destId="{E589A57C-6C6A-4054-8314-28E7F928FDD2}" srcOrd="8" destOrd="0" presId="urn:microsoft.com/office/officeart/2005/8/layout/vList2"/>
    <dgm:cxn modelId="{882429DA-67C3-40DA-B5A3-9C7BB8F1931A}" type="presParOf" srcId="{466A044F-41CB-44BC-8359-6EC7448A97BD}" destId="{6C8D8581-8EAF-4ADB-815E-F13096374A17}" srcOrd="9" destOrd="0" presId="urn:microsoft.com/office/officeart/2005/8/layout/vList2"/>
    <dgm:cxn modelId="{1AFA5EAD-3298-463B-9D12-E4C64DC3C818}" type="presParOf" srcId="{466A044F-41CB-44BC-8359-6EC7448A97BD}" destId="{2B8BAD81-C88A-46C5-9700-82A1986C4E4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71850C-F8F0-4D3B-A8E5-B0424197F83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fr-FR"/>
        </a:p>
      </dgm:t>
    </dgm:pt>
    <dgm:pt modelId="{EB214859-A139-4505-80E0-7006C5F8CCA2}">
      <dgm:prSet/>
      <dgm:spPr/>
      <dgm:t>
        <a:bodyPr/>
        <a:lstStyle/>
        <a:p>
          <a:pPr rtl="0"/>
          <a:r>
            <a:rPr lang="fr-FR" smtClean="0"/>
            <a:t>Observations</a:t>
          </a:r>
          <a:endParaRPr lang="fr-FR"/>
        </a:p>
      </dgm:t>
    </dgm:pt>
    <dgm:pt modelId="{0363BB20-F6D2-4EDA-8BEC-978FAF4A38C4}" type="parTrans" cxnId="{E9640988-4B31-406F-9280-A46F2B607835}">
      <dgm:prSet/>
      <dgm:spPr/>
      <dgm:t>
        <a:bodyPr/>
        <a:lstStyle/>
        <a:p>
          <a:endParaRPr lang="fr-FR"/>
        </a:p>
      </dgm:t>
    </dgm:pt>
    <dgm:pt modelId="{D99534CB-AD10-45C7-AEF6-B2B797B93F70}" type="sibTrans" cxnId="{E9640988-4B31-406F-9280-A46F2B607835}">
      <dgm:prSet/>
      <dgm:spPr/>
      <dgm:t>
        <a:bodyPr/>
        <a:lstStyle/>
        <a:p>
          <a:endParaRPr lang="fr-FR"/>
        </a:p>
      </dgm:t>
    </dgm:pt>
    <dgm:pt modelId="{AE2F7B37-DFEE-4967-B96F-C0A55F7BF5C4}">
      <dgm:prSet/>
      <dgm:spPr/>
      <dgm:t>
        <a:bodyPr/>
        <a:lstStyle/>
        <a:p>
          <a:pPr rtl="0"/>
          <a:r>
            <a:rPr lang="fr-FR" dirty="0" smtClean="0"/>
            <a:t>Verbatim</a:t>
          </a:r>
          <a:endParaRPr lang="fr-FR" dirty="0"/>
        </a:p>
      </dgm:t>
    </dgm:pt>
    <dgm:pt modelId="{DC76C455-7E9E-4309-82A8-1DDA223ECEAF}" type="parTrans" cxnId="{831AF31F-C286-4A4B-B2C1-029C431CABED}">
      <dgm:prSet/>
      <dgm:spPr/>
      <dgm:t>
        <a:bodyPr/>
        <a:lstStyle/>
        <a:p>
          <a:endParaRPr lang="fr-FR"/>
        </a:p>
      </dgm:t>
    </dgm:pt>
    <dgm:pt modelId="{30CF499B-61A1-4A9C-A121-813726C3CEE5}" type="sibTrans" cxnId="{831AF31F-C286-4A4B-B2C1-029C431CABED}">
      <dgm:prSet/>
      <dgm:spPr/>
      <dgm:t>
        <a:bodyPr/>
        <a:lstStyle/>
        <a:p>
          <a:endParaRPr lang="fr-FR"/>
        </a:p>
      </dgm:t>
    </dgm:pt>
    <dgm:pt modelId="{88DA9D42-97FD-43E6-889C-C419953864F2}">
      <dgm:prSet/>
      <dgm:spPr/>
      <dgm:t>
        <a:bodyPr/>
        <a:lstStyle/>
        <a:p>
          <a:pPr rtl="0"/>
          <a:r>
            <a:rPr lang="fr-FR" dirty="0" smtClean="0"/>
            <a:t>Tableau des thèmes ou concept par répondant</a:t>
          </a:r>
          <a:endParaRPr lang="fr-FR" dirty="0"/>
        </a:p>
      </dgm:t>
    </dgm:pt>
    <dgm:pt modelId="{B1800C50-46DE-4AC6-AC8C-5727F06FAABC}" type="parTrans" cxnId="{CF9976A8-F9A4-420F-84F3-E1F5A8317823}">
      <dgm:prSet/>
      <dgm:spPr/>
      <dgm:t>
        <a:bodyPr/>
        <a:lstStyle/>
        <a:p>
          <a:endParaRPr lang="fr-FR"/>
        </a:p>
      </dgm:t>
    </dgm:pt>
    <dgm:pt modelId="{56936E1E-A60F-417B-8327-43084ADDE713}" type="sibTrans" cxnId="{CF9976A8-F9A4-420F-84F3-E1F5A8317823}">
      <dgm:prSet/>
      <dgm:spPr/>
      <dgm:t>
        <a:bodyPr/>
        <a:lstStyle/>
        <a:p>
          <a:endParaRPr lang="fr-FR"/>
        </a:p>
      </dgm:t>
    </dgm:pt>
    <dgm:pt modelId="{EBAD4EC7-CD41-4068-A811-074EACCB4C3C}" type="pres">
      <dgm:prSet presAssocID="{7071850C-F8F0-4D3B-A8E5-B0424197F839}" presName="compositeShape" presStyleCnt="0">
        <dgm:presLayoutVars>
          <dgm:chMax val="7"/>
          <dgm:dir/>
          <dgm:resizeHandles val="exact"/>
        </dgm:presLayoutVars>
      </dgm:prSet>
      <dgm:spPr/>
      <dgm:t>
        <a:bodyPr/>
        <a:lstStyle/>
        <a:p>
          <a:endParaRPr lang="fr-FR"/>
        </a:p>
      </dgm:t>
    </dgm:pt>
    <dgm:pt modelId="{ACD0AFE3-8947-4FD2-A910-F661B208B127}" type="pres">
      <dgm:prSet presAssocID="{EB214859-A139-4505-80E0-7006C5F8CCA2}" presName="circ1" presStyleLbl="vennNode1" presStyleIdx="0" presStyleCnt="3"/>
      <dgm:spPr/>
      <dgm:t>
        <a:bodyPr/>
        <a:lstStyle/>
        <a:p>
          <a:endParaRPr lang="fr-FR"/>
        </a:p>
      </dgm:t>
    </dgm:pt>
    <dgm:pt modelId="{07FD79B9-C9A1-462E-9756-02C40582B0C2}" type="pres">
      <dgm:prSet presAssocID="{EB214859-A139-4505-80E0-7006C5F8CCA2}" presName="circ1Tx" presStyleLbl="revTx" presStyleIdx="0" presStyleCnt="0">
        <dgm:presLayoutVars>
          <dgm:chMax val="0"/>
          <dgm:chPref val="0"/>
          <dgm:bulletEnabled val="1"/>
        </dgm:presLayoutVars>
      </dgm:prSet>
      <dgm:spPr/>
      <dgm:t>
        <a:bodyPr/>
        <a:lstStyle/>
        <a:p>
          <a:endParaRPr lang="fr-FR"/>
        </a:p>
      </dgm:t>
    </dgm:pt>
    <dgm:pt modelId="{09AE6ECE-8CD9-4FBA-93B8-4C8F4B12C26E}" type="pres">
      <dgm:prSet presAssocID="{AE2F7B37-DFEE-4967-B96F-C0A55F7BF5C4}" presName="circ2" presStyleLbl="vennNode1" presStyleIdx="1" presStyleCnt="3"/>
      <dgm:spPr/>
      <dgm:t>
        <a:bodyPr/>
        <a:lstStyle/>
        <a:p>
          <a:endParaRPr lang="fr-FR"/>
        </a:p>
      </dgm:t>
    </dgm:pt>
    <dgm:pt modelId="{C884CDC5-3234-4232-B1D8-C689067F663C}" type="pres">
      <dgm:prSet presAssocID="{AE2F7B37-DFEE-4967-B96F-C0A55F7BF5C4}" presName="circ2Tx" presStyleLbl="revTx" presStyleIdx="0" presStyleCnt="0">
        <dgm:presLayoutVars>
          <dgm:chMax val="0"/>
          <dgm:chPref val="0"/>
          <dgm:bulletEnabled val="1"/>
        </dgm:presLayoutVars>
      </dgm:prSet>
      <dgm:spPr/>
      <dgm:t>
        <a:bodyPr/>
        <a:lstStyle/>
        <a:p>
          <a:endParaRPr lang="fr-FR"/>
        </a:p>
      </dgm:t>
    </dgm:pt>
    <dgm:pt modelId="{55BC21E7-E965-4AE2-BB4A-B5D0328AD5F2}" type="pres">
      <dgm:prSet presAssocID="{88DA9D42-97FD-43E6-889C-C419953864F2}" presName="circ3" presStyleLbl="vennNode1" presStyleIdx="2" presStyleCnt="3"/>
      <dgm:spPr/>
      <dgm:t>
        <a:bodyPr/>
        <a:lstStyle/>
        <a:p>
          <a:endParaRPr lang="fr-FR"/>
        </a:p>
      </dgm:t>
    </dgm:pt>
    <dgm:pt modelId="{D4C02AB4-479E-4B36-8966-90C229D4FC59}" type="pres">
      <dgm:prSet presAssocID="{88DA9D42-97FD-43E6-889C-C419953864F2}" presName="circ3Tx" presStyleLbl="revTx" presStyleIdx="0" presStyleCnt="0">
        <dgm:presLayoutVars>
          <dgm:chMax val="0"/>
          <dgm:chPref val="0"/>
          <dgm:bulletEnabled val="1"/>
        </dgm:presLayoutVars>
      </dgm:prSet>
      <dgm:spPr/>
      <dgm:t>
        <a:bodyPr/>
        <a:lstStyle/>
        <a:p>
          <a:endParaRPr lang="fr-FR"/>
        </a:p>
      </dgm:t>
    </dgm:pt>
  </dgm:ptLst>
  <dgm:cxnLst>
    <dgm:cxn modelId="{2A5CD1C4-1D44-4D99-8374-AE2C40CF3FC7}" type="presOf" srcId="{88DA9D42-97FD-43E6-889C-C419953864F2}" destId="{D4C02AB4-479E-4B36-8966-90C229D4FC59}" srcOrd="1" destOrd="0" presId="urn:microsoft.com/office/officeart/2005/8/layout/venn1"/>
    <dgm:cxn modelId="{E9640988-4B31-406F-9280-A46F2B607835}" srcId="{7071850C-F8F0-4D3B-A8E5-B0424197F839}" destId="{EB214859-A139-4505-80E0-7006C5F8CCA2}" srcOrd="0" destOrd="0" parTransId="{0363BB20-F6D2-4EDA-8BEC-978FAF4A38C4}" sibTransId="{D99534CB-AD10-45C7-AEF6-B2B797B93F70}"/>
    <dgm:cxn modelId="{CF9976A8-F9A4-420F-84F3-E1F5A8317823}" srcId="{7071850C-F8F0-4D3B-A8E5-B0424197F839}" destId="{88DA9D42-97FD-43E6-889C-C419953864F2}" srcOrd="2" destOrd="0" parTransId="{B1800C50-46DE-4AC6-AC8C-5727F06FAABC}" sibTransId="{56936E1E-A60F-417B-8327-43084ADDE713}"/>
    <dgm:cxn modelId="{300E6735-408D-4F55-A429-4FA094CE93B7}" type="presOf" srcId="{AE2F7B37-DFEE-4967-B96F-C0A55F7BF5C4}" destId="{09AE6ECE-8CD9-4FBA-93B8-4C8F4B12C26E}" srcOrd="0" destOrd="0" presId="urn:microsoft.com/office/officeart/2005/8/layout/venn1"/>
    <dgm:cxn modelId="{3F76127B-C361-4D12-8637-12E232726324}" type="presOf" srcId="{7071850C-F8F0-4D3B-A8E5-B0424197F839}" destId="{EBAD4EC7-CD41-4068-A811-074EACCB4C3C}" srcOrd="0" destOrd="0" presId="urn:microsoft.com/office/officeart/2005/8/layout/venn1"/>
    <dgm:cxn modelId="{4A5B4828-8BDD-46D1-B237-7C33A0B90850}" type="presOf" srcId="{EB214859-A139-4505-80E0-7006C5F8CCA2}" destId="{07FD79B9-C9A1-462E-9756-02C40582B0C2}" srcOrd="1" destOrd="0" presId="urn:microsoft.com/office/officeart/2005/8/layout/venn1"/>
    <dgm:cxn modelId="{5122153E-2487-4D95-8509-9A131B1AABC4}" type="presOf" srcId="{EB214859-A139-4505-80E0-7006C5F8CCA2}" destId="{ACD0AFE3-8947-4FD2-A910-F661B208B127}" srcOrd="0" destOrd="0" presId="urn:microsoft.com/office/officeart/2005/8/layout/venn1"/>
    <dgm:cxn modelId="{F15E1C7D-2E7E-419E-BE54-3F6FED14BCBA}" type="presOf" srcId="{AE2F7B37-DFEE-4967-B96F-C0A55F7BF5C4}" destId="{C884CDC5-3234-4232-B1D8-C689067F663C}" srcOrd="1" destOrd="0" presId="urn:microsoft.com/office/officeart/2005/8/layout/venn1"/>
    <dgm:cxn modelId="{831AF31F-C286-4A4B-B2C1-029C431CABED}" srcId="{7071850C-F8F0-4D3B-A8E5-B0424197F839}" destId="{AE2F7B37-DFEE-4967-B96F-C0A55F7BF5C4}" srcOrd="1" destOrd="0" parTransId="{DC76C455-7E9E-4309-82A8-1DDA223ECEAF}" sibTransId="{30CF499B-61A1-4A9C-A121-813726C3CEE5}"/>
    <dgm:cxn modelId="{293B6E6E-E6EA-4E90-AC0E-60A6C2864B0B}" type="presOf" srcId="{88DA9D42-97FD-43E6-889C-C419953864F2}" destId="{55BC21E7-E965-4AE2-BB4A-B5D0328AD5F2}" srcOrd="0" destOrd="0" presId="urn:microsoft.com/office/officeart/2005/8/layout/venn1"/>
    <dgm:cxn modelId="{729B43EB-9871-4714-A22B-334604389591}" type="presParOf" srcId="{EBAD4EC7-CD41-4068-A811-074EACCB4C3C}" destId="{ACD0AFE3-8947-4FD2-A910-F661B208B127}" srcOrd="0" destOrd="0" presId="urn:microsoft.com/office/officeart/2005/8/layout/venn1"/>
    <dgm:cxn modelId="{ED29429B-B098-456F-B074-848E3DC1F227}" type="presParOf" srcId="{EBAD4EC7-CD41-4068-A811-074EACCB4C3C}" destId="{07FD79B9-C9A1-462E-9756-02C40582B0C2}" srcOrd="1" destOrd="0" presId="urn:microsoft.com/office/officeart/2005/8/layout/venn1"/>
    <dgm:cxn modelId="{C1119399-34BD-49D1-9BBD-8E5158C053E4}" type="presParOf" srcId="{EBAD4EC7-CD41-4068-A811-074EACCB4C3C}" destId="{09AE6ECE-8CD9-4FBA-93B8-4C8F4B12C26E}" srcOrd="2" destOrd="0" presId="urn:microsoft.com/office/officeart/2005/8/layout/venn1"/>
    <dgm:cxn modelId="{277C5AB2-2BA1-4AF7-878C-6AD9959BD895}" type="presParOf" srcId="{EBAD4EC7-CD41-4068-A811-074EACCB4C3C}" destId="{C884CDC5-3234-4232-B1D8-C689067F663C}" srcOrd="3" destOrd="0" presId="urn:microsoft.com/office/officeart/2005/8/layout/venn1"/>
    <dgm:cxn modelId="{84AC1B1B-2BF9-4508-BDFE-33D7F681EBA7}" type="presParOf" srcId="{EBAD4EC7-CD41-4068-A811-074EACCB4C3C}" destId="{55BC21E7-E965-4AE2-BB4A-B5D0328AD5F2}" srcOrd="4" destOrd="0" presId="urn:microsoft.com/office/officeart/2005/8/layout/venn1"/>
    <dgm:cxn modelId="{1F99BDDB-CAEC-4F62-B43D-A5CE50DFABB8}" type="presParOf" srcId="{EBAD4EC7-CD41-4068-A811-074EACCB4C3C}" destId="{D4C02AB4-479E-4B36-8966-90C229D4FC59}"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238FA22-8D8A-453F-833A-BC0B1E148FA8}"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fr-FR"/>
        </a:p>
      </dgm:t>
    </dgm:pt>
    <dgm:pt modelId="{9BBFBA25-CEE3-4793-86A1-1B1CE51E6E7E}">
      <dgm:prSet/>
      <dgm:spPr/>
      <dgm:t>
        <a:bodyPr/>
        <a:lstStyle/>
        <a:p>
          <a:pPr rtl="0"/>
          <a:r>
            <a:rPr lang="fr-FR" dirty="0" smtClean="0"/>
            <a:t>Produire une synthèse</a:t>
          </a:r>
          <a:endParaRPr lang="fr-FR" dirty="0"/>
        </a:p>
      </dgm:t>
    </dgm:pt>
    <dgm:pt modelId="{4EFB1A85-A84A-4E80-A3D8-820BBCE33C68}" type="parTrans" cxnId="{3D0AAF98-B640-4BE5-839B-D15401FFE0B0}">
      <dgm:prSet/>
      <dgm:spPr/>
      <dgm:t>
        <a:bodyPr/>
        <a:lstStyle/>
        <a:p>
          <a:endParaRPr lang="fr-FR"/>
        </a:p>
      </dgm:t>
    </dgm:pt>
    <dgm:pt modelId="{F627E714-4DBC-47AA-B835-DDF78EDFB741}" type="sibTrans" cxnId="{3D0AAF98-B640-4BE5-839B-D15401FFE0B0}">
      <dgm:prSet/>
      <dgm:spPr/>
      <dgm:t>
        <a:bodyPr/>
        <a:lstStyle/>
        <a:p>
          <a:endParaRPr lang="fr-FR"/>
        </a:p>
      </dgm:t>
    </dgm:pt>
    <dgm:pt modelId="{336932C6-DB2D-4B2B-A448-23124B89D88F}">
      <dgm:prSet/>
      <dgm:spPr/>
      <dgm:t>
        <a:bodyPr/>
        <a:lstStyle/>
        <a:p>
          <a:pPr rtl="0"/>
          <a:r>
            <a:rPr lang="fr-FR" dirty="0" smtClean="0"/>
            <a:t>Analyse des liens et cooccurrences, affichage d’une carte des concepts</a:t>
          </a:r>
          <a:endParaRPr lang="fr-FR" dirty="0"/>
        </a:p>
      </dgm:t>
    </dgm:pt>
    <dgm:pt modelId="{E2C7CB15-F16B-43DF-8B5F-D8DBFFD88D5F}" type="parTrans" cxnId="{A460C14A-D4E4-45A5-8A98-079F98CC8F1D}">
      <dgm:prSet/>
      <dgm:spPr/>
      <dgm:t>
        <a:bodyPr/>
        <a:lstStyle/>
        <a:p>
          <a:endParaRPr lang="fr-FR"/>
        </a:p>
      </dgm:t>
    </dgm:pt>
    <dgm:pt modelId="{19FA23A2-B0E7-4D3E-9FCC-681C4714E1AB}" type="sibTrans" cxnId="{A460C14A-D4E4-45A5-8A98-079F98CC8F1D}">
      <dgm:prSet/>
      <dgm:spPr/>
      <dgm:t>
        <a:bodyPr/>
        <a:lstStyle/>
        <a:p>
          <a:endParaRPr lang="fr-FR"/>
        </a:p>
      </dgm:t>
    </dgm:pt>
    <dgm:pt modelId="{D31E867B-DBDF-41C1-9AC7-655077B2E1C6}">
      <dgm:prSet/>
      <dgm:spPr/>
      <dgm:t>
        <a:bodyPr/>
        <a:lstStyle/>
        <a:p>
          <a:pPr rtl="0"/>
          <a:r>
            <a:rPr lang="fr-FR" dirty="0" smtClean="0"/>
            <a:t>Présentation des concepts majeurs et production de </a:t>
          </a:r>
          <a:r>
            <a:rPr lang="fr-FR" dirty="0" err="1" smtClean="0"/>
            <a:t>Storytelling</a:t>
          </a:r>
          <a:endParaRPr lang="fr-FR" dirty="0"/>
        </a:p>
      </dgm:t>
    </dgm:pt>
    <dgm:pt modelId="{539B8244-5B61-4C36-9B3B-4DF50DCBEF54}" type="parTrans" cxnId="{2F1D5B81-BBA8-487E-9B76-49C6B1C2FAE8}">
      <dgm:prSet/>
      <dgm:spPr/>
      <dgm:t>
        <a:bodyPr/>
        <a:lstStyle/>
        <a:p>
          <a:endParaRPr lang="fr-FR"/>
        </a:p>
      </dgm:t>
    </dgm:pt>
    <dgm:pt modelId="{FFA957FA-5EEF-42F8-8871-AFC54206C8C3}" type="sibTrans" cxnId="{2F1D5B81-BBA8-487E-9B76-49C6B1C2FAE8}">
      <dgm:prSet/>
      <dgm:spPr/>
      <dgm:t>
        <a:bodyPr/>
        <a:lstStyle/>
        <a:p>
          <a:endParaRPr lang="fr-FR"/>
        </a:p>
      </dgm:t>
    </dgm:pt>
    <dgm:pt modelId="{E223A729-0CCA-42E3-8382-0FF2AF84CAD1}">
      <dgm:prSet/>
      <dgm:spPr/>
      <dgm:t>
        <a:bodyPr/>
        <a:lstStyle/>
        <a:p>
          <a:pPr rtl="0"/>
          <a:r>
            <a:rPr lang="fr-FR" dirty="0" smtClean="0"/>
            <a:t>Focus sur les catégories permettant des propositions pour l’action</a:t>
          </a:r>
          <a:endParaRPr lang="en-US" dirty="0"/>
        </a:p>
      </dgm:t>
    </dgm:pt>
    <dgm:pt modelId="{02470428-EACF-43D0-A699-530A33BD3BAB}" type="parTrans" cxnId="{009F1DD6-7233-4543-9176-260516A1C779}">
      <dgm:prSet/>
      <dgm:spPr/>
      <dgm:t>
        <a:bodyPr/>
        <a:lstStyle/>
        <a:p>
          <a:endParaRPr lang="fr-FR"/>
        </a:p>
      </dgm:t>
    </dgm:pt>
    <dgm:pt modelId="{951524B2-FBD4-446D-A653-106418088174}" type="sibTrans" cxnId="{009F1DD6-7233-4543-9176-260516A1C779}">
      <dgm:prSet/>
      <dgm:spPr/>
      <dgm:t>
        <a:bodyPr/>
        <a:lstStyle/>
        <a:p>
          <a:endParaRPr lang="fr-FR"/>
        </a:p>
      </dgm:t>
    </dgm:pt>
    <dgm:pt modelId="{3E791ADC-5B22-47F1-A75E-FA9C563E7322}" type="pres">
      <dgm:prSet presAssocID="{9238FA22-8D8A-453F-833A-BC0B1E148FA8}" presName="linear" presStyleCnt="0">
        <dgm:presLayoutVars>
          <dgm:animLvl val="lvl"/>
          <dgm:resizeHandles val="exact"/>
        </dgm:presLayoutVars>
      </dgm:prSet>
      <dgm:spPr/>
      <dgm:t>
        <a:bodyPr/>
        <a:lstStyle/>
        <a:p>
          <a:endParaRPr lang="fr-FR"/>
        </a:p>
      </dgm:t>
    </dgm:pt>
    <dgm:pt modelId="{9CA4451C-5819-4859-8F82-B94CF9FB34EE}" type="pres">
      <dgm:prSet presAssocID="{9BBFBA25-CEE3-4793-86A1-1B1CE51E6E7E}" presName="parentText" presStyleLbl="node1" presStyleIdx="0" presStyleCnt="4">
        <dgm:presLayoutVars>
          <dgm:chMax val="0"/>
          <dgm:bulletEnabled val="1"/>
        </dgm:presLayoutVars>
      </dgm:prSet>
      <dgm:spPr/>
      <dgm:t>
        <a:bodyPr/>
        <a:lstStyle/>
        <a:p>
          <a:endParaRPr lang="fr-FR"/>
        </a:p>
      </dgm:t>
    </dgm:pt>
    <dgm:pt modelId="{340607A3-25AD-47CA-AAF2-03BF8D0773A5}" type="pres">
      <dgm:prSet presAssocID="{F627E714-4DBC-47AA-B835-DDF78EDFB741}" presName="spacer" presStyleCnt="0"/>
      <dgm:spPr/>
    </dgm:pt>
    <dgm:pt modelId="{7253A6C4-103A-4682-B262-00C2B9C0AC55}" type="pres">
      <dgm:prSet presAssocID="{336932C6-DB2D-4B2B-A448-23124B89D88F}" presName="parentText" presStyleLbl="node1" presStyleIdx="1" presStyleCnt="4">
        <dgm:presLayoutVars>
          <dgm:chMax val="0"/>
          <dgm:bulletEnabled val="1"/>
        </dgm:presLayoutVars>
      </dgm:prSet>
      <dgm:spPr/>
      <dgm:t>
        <a:bodyPr/>
        <a:lstStyle/>
        <a:p>
          <a:endParaRPr lang="fr-FR"/>
        </a:p>
      </dgm:t>
    </dgm:pt>
    <dgm:pt modelId="{FA022214-4C9A-40B6-948D-E65AD3B0876F}" type="pres">
      <dgm:prSet presAssocID="{19FA23A2-B0E7-4D3E-9FCC-681C4714E1AB}" presName="spacer" presStyleCnt="0"/>
      <dgm:spPr/>
    </dgm:pt>
    <dgm:pt modelId="{2E848C5E-18E6-418F-A768-DA3AA146A13B}" type="pres">
      <dgm:prSet presAssocID="{D31E867B-DBDF-41C1-9AC7-655077B2E1C6}" presName="parentText" presStyleLbl="node1" presStyleIdx="2" presStyleCnt="4">
        <dgm:presLayoutVars>
          <dgm:chMax val="0"/>
          <dgm:bulletEnabled val="1"/>
        </dgm:presLayoutVars>
      </dgm:prSet>
      <dgm:spPr/>
      <dgm:t>
        <a:bodyPr/>
        <a:lstStyle/>
        <a:p>
          <a:endParaRPr lang="fr-FR"/>
        </a:p>
      </dgm:t>
    </dgm:pt>
    <dgm:pt modelId="{CFFC4CC7-9F5B-4D6D-8EEE-15DD6E851EA1}" type="pres">
      <dgm:prSet presAssocID="{FFA957FA-5EEF-42F8-8871-AFC54206C8C3}" presName="spacer" presStyleCnt="0"/>
      <dgm:spPr/>
    </dgm:pt>
    <dgm:pt modelId="{3FB6E073-2F5B-4D9D-970B-75E97BE0DDDF}" type="pres">
      <dgm:prSet presAssocID="{E223A729-0CCA-42E3-8382-0FF2AF84CAD1}" presName="parentText" presStyleLbl="node1" presStyleIdx="3" presStyleCnt="4">
        <dgm:presLayoutVars>
          <dgm:chMax val="0"/>
          <dgm:bulletEnabled val="1"/>
        </dgm:presLayoutVars>
      </dgm:prSet>
      <dgm:spPr/>
      <dgm:t>
        <a:bodyPr/>
        <a:lstStyle/>
        <a:p>
          <a:endParaRPr lang="fr-FR"/>
        </a:p>
      </dgm:t>
    </dgm:pt>
  </dgm:ptLst>
  <dgm:cxnLst>
    <dgm:cxn modelId="{A460C14A-D4E4-45A5-8A98-079F98CC8F1D}" srcId="{9238FA22-8D8A-453F-833A-BC0B1E148FA8}" destId="{336932C6-DB2D-4B2B-A448-23124B89D88F}" srcOrd="1" destOrd="0" parTransId="{E2C7CB15-F16B-43DF-8B5F-D8DBFFD88D5F}" sibTransId="{19FA23A2-B0E7-4D3E-9FCC-681C4714E1AB}"/>
    <dgm:cxn modelId="{5C4817F9-3C13-4BF8-B29C-1FD8A070229E}" type="presOf" srcId="{9238FA22-8D8A-453F-833A-BC0B1E148FA8}" destId="{3E791ADC-5B22-47F1-A75E-FA9C563E7322}" srcOrd="0" destOrd="0" presId="urn:microsoft.com/office/officeart/2005/8/layout/vList2"/>
    <dgm:cxn modelId="{009F1DD6-7233-4543-9176-260516A1C779}" srcId="{9238FA22-8D8A-453F-833A-BC0B1E148FA8}" destId="{E223A729-0CCA-42E3-8382-0FF2AF84CAD1}" srcOrd="3" destOrd="0" parTransId="{02470428-EACF-43D0-A699-530A33BD3BAB}" sibTransId="{951524B2-FBD4-446D-A653-106418088174}"/>
    <dgm:cxn modelId="{BF8B8360-86F3-4B3F-B2E9-D1EDB63E358E}" type="presOf" srcId="{E223A729-0CCA-42E3-8382-0FF2AF84CAD1}" destId="{3FB6E073-2F5B-4D9D-970B-75E97BE0DDDF}" srcOrd="0" destOrd="0" presId="urn:microsoft.com/office/officeart/2005/8/layout/vList2"/>
    <dgm:cxn modelId="{2F1D5B81-BBA8-487E-9B76-49C6B1C2FAE8}" srcId="{9238FA22-8D8A-453F-833A-BC0B1E148FA8}" destId="{D31E867B-DBDF-41C1-9AC7-655077B2E1C6}" srcOrd="2" destOrd="0" parTransId="{539B8244-5B61-4C36-9B3B-4DF50DCBEF54}" sibTransId="{FFA957FA-5EEF-42F8-8871-AFC54206C8C3}"/>
    <dgm:cxn modelId="{519EA5D5-4982-4C0F-BF96-BD97DD7C0431}" type="presOf" srcId="{9BBFBA25-CEE3-4793-86A1-1B1CE51E6E7E}" destId="{9CA4451C-5819-4859-8F82-B94CF9FB34EE}" srcOrd="0" destOrd="0" presId="urn:microsoft.com/office/officeart/2005/8/layout/vList2"/>
    <dgm:cxn modelId="{3B1FFE50-46D9-435B-9B84-759763AF22A2}" type="presOf" srcId="{D31E867B-DBDF-41C1-9AC7-655077B2E1C6}" destId="{2E848C5E-18E6-418F-A768-DA3AA146A13B}" srcOrd="0" destOrd="0" presId="urn:microsoft.com/office/officeart/2005/8/layout/vList2"/>
    <dgm:cxn modelId="{C79979BC-F6C4-4024-A943-C92D87E38646}" type="presOf" srcId="{336932C6-DB2D-4B2B-A448-23124B89D88F}" destId="{7253A6C4-103A-4682-B262-00C2B9C0AC55}" srcOrd="0" destOrd="0" presId="urn:microsoft.com/office/officeart/2005/8/layout/vList2"/>
    <dgm:cxn modelId="{3D0AAF98-B640-4BE5-839B-D15401FFE0B0}" srcId="{9238FA22-8D8A-453F-833A-BC0B1E148FA8}" destId="{9BBFBA25-CEE3-4793-86A1-1B1CE51E6E7E}" srcOrd="0" destOrd="0" parTransId="{4EFB1A85-A84A-4E80-A3D8-820BBCE33C68}" sibTransId="{F627E714-4DBC-47AA-B835-DDF78EDFB741}"/>
    <dgm:cxn modelId="{1F504A49-0BFA-4316-92BA-EDD729B8C863}" type="presParOf" srcId="{3E791ADC-5B22-47F1-A75E-FA9C563E7322}" destId="{9CA4451C-5819-4859-8F82-B94CF9FB34EE}" srcOrd="0" destOrd="0" presId="urn:microsoft.com/office/officeart/2005/8/layout/vList2"/>
    <dgm:cxn modelId="{3C3562FA-3929-4A5A-A4D7-030E0B96735E}" type="presParOf" srcId="{3E791ADC-5B22-47F1-A75E-FA9C563E7322}" destId="{340607A3-25AD-47CA-AAF2-03BF8D0773A5}" srcOrd="1" destOrd="0" presId="urn:microsoft.com/office/officeart/2005/8/layout/vList2"/>
    <dgm:cxn modelId="{7B41D123-5977-4EE4-A7FC-73379C26EF35}" type="presParOf" srcId="{3E791ADC-5B22-47F1-A75E-FA9C563E7322}" destId="{7253A6C4-103A-4682-B262-00C2B9C0AC55}" srcOrd="2" destOrd="0" presId="urn:microsoft.com/office/officeart/2005/8/layout/vList2"/>
    <dgm:cxn modelId="{B49F8ACA-D193-4AC1-8B23-7196AEE1772A}" type="presParOf" srcId="{3E791ADC-5B22-47F1-A75E-FA9C563E7322}" destId="{FA022214-4C9A-40B6-948D-E65AD3B0876F}" srcOrd="3" destOrd="0" presId="urn:microsoft.com/office/officeart/2005/8/layout/vList2"/>
    <dgm:cxn modelId="{3CF51C8E-42E0-4BAC-8E0F-2CF76570D883}" type="presParOf" srcId="{3E791ADC-5B22-47F1-A75E-FA9C563E7322}" destId="{2E848C5E-18E6-418F-A768-DA3AA146A13B}" srcOrd="4" destOrd="0" presId="urn:microsoft.com/office/officeart/2005/8/layout/vList2"/>
    <dgm:cxn modelId="{609530A8-BF42-4869-A34F-09A0996DB66C}" type="presParOf" srcId="{3E791ADC-5B22-47F1-A75E-FA9C563E7322}" destId="{CFFC4CC7-9F5B-4D6D-8EEE-15DD6E851EA1}" srcOrd="5" destOrd="0" presId="urn:microsoft.com/office/officeart/2005/8/layout/vList2"/>
    <dgm:cxn modelId="{2B385137-2D5B-4297-B9D0-273FD039FE7D}" type="presParOf" srcId="{3E791ADC-5B22-47F1-A75E-FA9C563E7322}" destId="{3FB6E073-2F5B-4D9D-970B-75E97BE0DDD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1686EF3-FE84-48D7-BB7C-A459BF437AA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27E1CD38-CCE5-451A-84EF-D3F6BD13B10F}">
      <dgm:prSet/>
      <dgm:spPr/>
      <dgm:t>
        <a:bodyPr/>
        <a:lstStyle/>
        <a:p>
          <a:pPr rtl="0"/>
          <a:r>
            <a:rPr lang="fr-FR" dirty="0" smtClean="0"/>
            <a:t>Aller tôt sur le terrain : compléter la revue de littérature dans un second temps</a:t>
          </a:r>
          <a:endParaRPr lang="fr-FR" dirty="0"/>
        </a:p>
      </dgm:t>
    </dgm:pt>
    <dgm:pt modelId="{EEBD05DF-587B-43D5-B2CB-0F5D72CC3481}" type="parTrans" cxnId="{20E0F4E1-D73F-49FE-908D-5E70332613E2}">
      <dgm:prSet/>
      <dgm:spPr/>
      <dgm:t>
        <a:bodyPr/>
        <a:lstStyle/>
        <a:p>
          <a:endParaRPr lang="fr-FR"/>
        </a:p>
      </dgm:t>
    </dgm:pt>
    <dgm:pt modelId="{4CC99824-795A-42F4-88B8-566DDBC02CCA}" type="sibTrans" cxnId="{20E0F4E1-D73F-49FE-908D-5E70332613E2}">
      <dgm:prSet/>
      <dgm:spPr/>
      <dgm:t>
        <a:bodyPr/>
        <a:lstStyle/>
        <a:p>
          <a:endParaRPr lang="fr-FR"/>
        </a:p>
      </dgm:t>
    </dgm:pt>
    <dgm:pt modelId="{F852FA9E-D221-434B-B706-E6BA3BEFDAA5}">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fr-FR" dirty="0" smtClean="0"/>
            <a:t>Résister à la tentation de générer trop de codes, se centrer sur la question de recherche </a:t>
          </a:r>
          <a:endParaRPr lang="fr-FR" dirty="0"/>
        </a:p>
      </dgm:t>
    </dgm:pt>
    <dgm:pt modelId="{303E0C1E-D950-435B-953D-74C521D7F12A}" type="parTrans" cxnId="{EED831A1-CA07-4664-B555-A16C0FF9C880}">
      <dgm:prSet/>
      <dgm:spPr/>
      <dgm:t>
        <a:bodyPr/>
        <a:lstStyle/>
        <a:p>
          <a:endParaRPr lang="fr-FR"/>
        </a:p>
      </dgm:t>
    </dgm:pt>
    <dgm:pt modelId="{B5C82614-F276-4BBD-96B1-80697C94B8EC}" type="sibTrans" cxnId="{EED831A1-CA07-4664-B555-A16C0FF9C880}">
      <dgm:prSet/>
      <dgm:spPr/>
      <dgm:t>
        <a:bodyPr/>
        <a:lstStyle/>
        <a:p>
          <a:endParaRPr lang="fr-FR"/>
        </a:p>
      </dgm:t>
    </dgm:pt>
    <dgm:pt modelId="{69F48871-DD95-47AC-810A-A5980525BF76}">
      <dgm:prSet/>
      <dgm:spPr/>
      <dgm:t>
        <a:bodyPr/>
        <a:lstStyle/>
        <a:p>
          <a:pPr rtl="0"/>
          <a:r>
            <a:rPr lang="fr-FR" dirty="0" smtClean="0"/>
            <a:t>Préférer les structures plates pour les catégories pour avoir un codage axial riche</a:t>
          </a:r>
          <a:endParaRPr lang="fr-FR" dirty="0"/>
        </a:p>
      </dgm:t>
    </dgm:pt>
    <dgm:pt modelId="{5CE0851A-1870-4455-B73E-2FBFE83F82AC}" type="parTrans" cxnId="{A9209C49-788A-4A6A-8AD7-99DA0DA8EF19}">
      <dgm:prSet/>
      <dgm:spPr/>
      <dgm:t>
        <a:bodyPr/>
        <a:lstStyle/>
        <a:p>
          <a:endParaRPr lang="fr-FR"/>
        </a:p>
      </dgm:t>
    </dgm:pt>
    <dgm:pt modelId="{9EC139E2-6004-4AFB-8A6B-4943D1719C69}" type="sibTrans" cxnId="{A9209C49-788A-4A6A-8AD7-99DA0DA8EF19}">
      <dgm:prSet/>
      <dgm:spPr/>
      <dgm:t>
        <a:bodyPr/>
        <a:lstStyle/>
        <a:p>
          <a:endParaRPr lang="fr-FR"/>
        </a:p>
      </dgm:t>
    </dgm:pt>
    <dgm:pt modelId="{C91D64CB-C092-4694-8D91-D44C5C6E77CF}">
      <dgm:prSet/>
      <dgm:spPr/>
      <dgm:t>
        <a:bodyPr/>
        <a:lstStyle/>
        <a:p>
          <a:pPr rtl="0"/>
          <a:r>
            <a:rPr lang="fr-FR" dirty="0" smtClean="0"/>
            <a:t>Apprendre à faire face à la multiformité des représentations et gérer les ambigüités (utiliser les mémos)</a:t>
          </a:r>
          <a:endParaRPr lang="fr-FR" dirty="0"/>
        </a:p>
      </dgm:t>
    </dgm:pt>
    <dgm:pt modelId="{E23463AE-8509-4282-987F-F60B42B81651}" type="parTrans" cxnId="{8C514434-8807-4494-8254-927B4B5B0857}">
      <dgm:prSet/>
      <dgm:spPr/>
      <dgm:t>
        <a:bodyPr/>
        <a:lstStyle/>
        <a:p>
          <a:endParaRPr lang="fr-FR"/>
        </a:p>
      </dgm:t>
    </dgm:pt>
    <dgm:pt modelId="{2D6EA75C-9F38-4581-ACA5-C40AF88301C1}" type="sibTrans" cxnId="{8C514434-8807-4494-8254-927B4B5B0857}">
      <dgm:prSet/>
      <dgm:spPr/>
      <dgm:t>
        <a:bodyPr/>
        <a:lstStyle/>
        <a:p>
          <a:endParaRPr lang="fr-FR"/>
        </a:p>
      </dgm:t>
    </dgm:pt>
    <dgm:pt modelId="{CCA36709-47FB-4961-9E4C-9E88A5E7F906}">
      <dgm:prSet/>
      <dgm:spPr/>
      <dgm:t>
        <a:bodyPr/>
        <a:lstStyle/>
        <a:p>
          <a:pPr rtl="0"/>
          <a:r>
            <a:rPr lang="fr-FR" dirty="0" smtClean="0"/>
            <a:t>L’essentiel (codage axial) en priorité ; le bricolage de présentation après et avec des explications</a:t>
          </a:r>
          <a:endParaRPr lang="fr-FR" dirty="0"/>
        </a:p>
      </dgm:t>
    </dgm:pt>
    <dgm:pt modelId="{BCFD5DD8-CCCC-4940-9A1A-0016EFDB459F}" type="parTrans" cxnId="{49585E1E-C808-4BBA-9DC4-074E218A58D1}">
      <dgm:prSet/>
      <dgm:spPr/>
      <dgm:t>
        <a:bodyPr/>
        <a:lstStyle/>
        <a:p>
          <a:endParaRPr lang="fr-FR"/>
        </a:p>
      </dgm:t>
    </dgm:pt>
    <dgm:pt modelId="{AAC0E65B-E894-4F56-A402-22F0063749BA}" type="sibTrans" cxnId="{49585E1E-C808-4BBA-9DC4-074E218A58D1}">
      <dgm:prSet/>
      <dgm:spPr/>
      <dgm:t>
        <a:bodyPr/>
        <a:lstStyle/>
        <a:p>
          <a:endParaRPr lang="fr-FR"/>
        </a:p>
      </dgm:t>
    </dgm:pt>
    <dgm:pt modelId="{BE4421DC-7693-4727-910A-6475C0F284C1}">
      <dgm:prSet/>
      <dgm:spPr/>
      <dgm:t>
        <a:bodyPr/>
        <a:lstStyle/>
        <a:p>
          <a:pPr rtl="0"/>
          <a:r>
            <a:rPr lang="fr-FR" dirty="0" smtClean="0"/>
            <a:t>Maintenir sa forme (le codage est consommateur d’énergie) Gérer le temps et les étapes</a:t>
          </a:r>
          <a:endParaRPr lang="fr-FR" dirty="0"/>
        </a:p>
      </dgm:t>
    </dgm:pt>
    <dgm:pt modelId="{699A3013-2762-495E-AA35-D95BC8CEE52D}" type="parTrans" cxnId="{029EC1C3-91E4-482A-9ABB-DB70E02A6929}">
      <dgm:prSet/>
      <dgm:spPr/>
      <dgm:t>
        <a:bodyPr/>
        <a:lstStyle/>
        <a:p>
          <a:endParaRPr lang="fr-FR"/>
        </a:p>
      </dgm:t>
    </dgm:pt>
    <dgm:pt modelId="{FA750BF4-14AC-4F0C-BEF1-80E771913422}" type="sibTrans" cxnId="{029EC1C3-91E4-482A-9ABB-DB70E02A6929}">
      <dgm:prSet/>
      <dgm:spPr/>
      <dgm:t>
        <a:bodyPr/>
        <a:lstStyle/>
        <a:p>
          <a:endParaRPr lang="fr-FR"/>
        </a:p>
      </dgm:t>
    </dgm:pt>
    <dgm:pt modelId="{18A1503A-B137-48C0-9623-95ED80AA58BF}">
      <dgm:prSet/>
      <dgm:spPr/>
      <dgm:t>
        <a:bodyPr/>
        <a:lstStyle/>
        <a:p>
          <a:pPr rtl="0"/>
          <a:r>
            <a:rPr lang="fr-FR" dirty="0" smtClean="0"/>
            <a:t>Etre ouvert aux autres, travailler en parallèle pour s’épauler réciproquement, identifier votre différence et votre valeur ajoutée</a:t>
          </a:r>
          <a:endParaRPr lang="fr-FR" dirty="0"/>
        </a:p>
      </dgm:t>
    </dgm:pt>
    <dgm:pt modelId="{A371B76C-089E-4FF8-B3EA-B935FF0D1C04}" type="parTrans" cxnId="{E5EE9017-ED86-45F7-9548-6BA9063CA93F}">
      <dgm:prSet/>
      <dgm:spPr/>
      <dgm:t>
        <a:bodyPr/>
        <a:lstStyle/>
        <a:p>
          <a:endParaRPr lang="fr-FR"/>
        </a:p>
      </dgm:t>
    </dgm:pt>
    <dgm:pt modelId="{F30B717F-FF6F-437E-B460-44C025A4F0E1}" type="sibTrans" cxnId="{E5EE9017-ED86-45F7-9548-6BA9063CA93F}">
      <dgm:prSet/>
      <dgm:spPr/>
      <dgm:t>
        <a:bodyPr/>
        <a:lstStyle/>
        <a:p>
          <a:endParaRPr lang="fr-FR"/>
        </a:p>
      </dgm:t>
    </dgm:pt>
    <dgm:pt modelId="{E674FDD1-5CD0-4A44-907D-74D27C65BD80}">
      <dgm:prSet/>
      <dgm:spPr/>
      <dgm:t>
        <a:bodyPr/>
        <a:lstStyle/>
        <a:p>
          <a:pPr rtl="0"/>
          <a:r>
            <a:rPr lang="fr-FR" dirty="0" smtClean="0"/>
            <a:t>Etre conscient des possibilités et limites des logiciels, savoir quand s’affranchir des procédures</a:t>
          </a:r>
          <a:endParaRPr lang="fr-FR" dirty="0"/>
        </a:p>
      </dgm:t>
    </dgm:pt>
    <dgm:pt modelId="{92A80BFD-09FA-4E35-B38E-A79578EA1A20}" type="parTrans" cxnId="{FE5968BF-3991-4BC2-85EA-5A0594F405E0}">
      <dgm:prSet/>
      <dgm:spPr/>
      <dgm:t>
        <a:bodyPr/>
        <a:lstStyle/>
        <a:p>
          <a:endParaRPr lang="fr-FR"/>
        </a:p>
      </dgm:t>
    </dgm:pt>
    <dgm:pt modelId="{C16D3B88-7CBE-4F46-B2C4-C3004739B2F0}" type="sibTrans" cxnId="{FE5968BF-3991-4BC2-85EA-5A0594F405E0}">
      <dgm:prSet/>
      <dgm:spPr/>
      <dgm:t>
        <a:bodyPr/>
        <a:lstStyle/>
        <a:p>
          <a:endParaRPr lang="fr-FR"/>
        </a:p>
      </dgm:t>
    </dgm:pt>
    <dgm:pt modelId="{9EA9F428-297C-4CF5-922D-3FCE2991C99E}">
      <dgm:prSet/>
      <dgm:spPr/>
      <dgm:t>
        <a:bodyPr/>
        <a:lstStyle/>
        <a:p>
          <a:pPr rtl="0"/>
          <a:r>
            <a:rPr lang="fr-FR" dirty="0" smtClean="0"/>
            <a:t>Durant le processus formaliser vos efforts en matière d’éthique et d’évaluation</a:t>
          </a:r>
          <a:endParaRPr lang="fr-FR" dirty="0"/>
        </a:p>
      </dgm:t>
    </dgm:pt>
    <dgm:pt modelId="{891F8DF6-C2C1-4F58-A0D3-1976E0DE1D74}" type="parTrans" cxnId="{BD4158DD-25F6-4120-B7D2-74CC42DCA6C9}">
      <dgm:prSet/>
      <dgm:spPr/>
      <dgm:t>
        <a:bodyPr/>
        <a:lstStyle/>
        <a:p>
          <a:endParaRPr lang="fr-FR"/>
        </a:p>
      </dgm:t>
    </dgm:pt>
    <dgm:pt modelId="{2EE30A3A-C6C2-4C07-9769-8864F3A14716}" type="sibTrans" cxnId="{BD4158DD-25F6-4120-B7D2-74CC42DCA6C9}">
      <dgm:prSet/>
      <dgm:spPr/>
      <dgm:t>
        <a:bodyPr/>
        <a:lstStyle/>
        <a:p>
          <a:endParaRPr lang="fr-FR"/>
        </a:p>
      </dgm:t>
    </dgm:pt>
    <dgm:pt modelId="{88F62772-D2A4-42B7-8ACC-98AF9FA85733}" type="pres">
      <dgm:prSet presAssocID="{F1686EF3-FE84-48D7-BB7C-A459BF437AA5}" presName="vert0" presStyleCnt="0">
        <dgm:presLayoutVars>
          <dgm:dir/>
          <dgm:animOne val="branch"/>
          <dgm:animLvl val="lvl"/>
        </dgm:presLayoutVars>
      </dgm:prSet>
      <dgm:spPr/>
      <dgm:t>
        <a:bodyPr/>
        <a:lstStyle/>
        <a:p>
          <a:endParaRPr lang="fr-FR"/>
        </a:p>
      </dgm:t>
    </dgm:pt>
    <dgm:pt modelId="{EC927BCE-8861-47EE-B035-58DC6B1DF04F}" type="pres">
      <dgm:prSet presAssocID="{27E1CD38-CCE5-451A-84EF-D3F6BD13B10F}" presName="thickLine" presStyleLbl="alignNode1" presStyleIdx="0" presStyleCnt="9"/>
      <dgm:spPr/>
    </dgm:pt>
    <dgm:pt modelId="{0DD7C0DA-8DAA-44F5-A1C1-5DE59312B8E0}" type="pres">
      <dgm:prSet presAssocID="{27E1CD38-CCE5-451A-84EF-D3F6BD13B10F}" presName="horz1" presStyleCnt="0"/>
      <dgm:spPr/>
    </dgm:pt>
    <dgm:pt modelId="{25CDCCC5-324D-4DD9-90F2-4E4D54BD2FC2}" type="pres">
      <dgm:prSet presAssocID="{27E1CD38-CCE5-451A-84EF-D3F6BD13B10F}" presName="tx1" presStyleLbl="revTx" presStyleIdx="0" presStyleCnt="9"/>
      <dgm:spPr/>
      <dgm:t>
        <a:bodyPr/>
        <a:lstStyle/>
        <a:p>
          <a:endParaRPr lang="fr-FR"/>
        </a:p>
      </dgm:t>
    </dgm:pt>
    <dgm:pt modelId="{D9A9599F-6D42-4DB7-9DCD-21DC19462EBA}" type="pres">
      <dgm:prSet presAssocID="{27E1CD38-CCE5-451A-84EF-D3F6BD13B10F}" presName="vert1" presStyleCnt="0"/>
      <dgm:spPr/>
    </dgm:pt>
    <dgm:pt modelId="{32B9B510-62CD-4A95-BDA6-AC8629C7A157}" type="pres">
      <dgm:prSet presAssocID="{F852FA9E-D221-434B-B706-E6BA3BEFDAA5}" presName="thickLine" presStyleLbl="alignNode1" presStyleIdx="1" presStyleCnt="9"/>
      <dgm:spPr/>
    </dgm:pt>
    <dgm:pt modelId="{17144454-3C93-4138-9E5F-1C811CDAA0EB}" type="pres">
      <dgm:prSet presAssocID="{F852FA9E-D221-434B-B706-E6BA3BEFDAA5}" presName="horz1" presStyleCnt="0"/>
      <dgm:spPr/>
    </dgm:pt>
    <dgm:pt modelId="{F962555C-89F4-4134-B9C9-1D0C1AA217A0}" type="pres">
      <dgm:prSet presAssocID="{F852FA9E-D221-434B-B706-E6BA3BEFDAA5}" presName="tx1" presStyleLbl="revTx" presStyleIdx="1" presStyleCnt="9"/>
      <dgm:spPr/>
      <dgm:t>
        <a:bodyPr/>
        <a:lstStyle/>
        <a:p>
          <a:endParaRPr lang="fr-FR"/>
        </a:p>
      </dgm:t>
    </dgm:pt>
    <dgm:pt modelId="{C836D636-BCCF-44AA-9665-2B847777D268}" type="pres">
      <dgm:prSet presAssocID="{F852FA9E-D221-434B-B706-E6BA3BEFDAA5}" presName="vert1" presStyleCnt="0"/>
      <dgm:spPr/>
    </dgm:pt>
    <dgm:pt modelId="{A9FF7DBC-A047-416C-976B-D17805B88A61}" type="pres">
      <dgm:prSet presAssocID="{69F48871-DD95-47AC-810A-A5980525BF76}" presName="thickLine" presStyleLbl="alignNode1" presStyleIdx="2" presStyleCnt="9"/>
      <dgm:spPr/>
    </dgm:pt>
    <dgm:pt modelId="{152F7ABE-3529-48AE-AE52-D6CA8548D8A9}" type="pres">
      <dgm:prSet presAssocID="{69F48871-DD95-47AC-810A-A5980525BF76}" presName="horz1" presStyleCnt="0"/>
      <dgm:spPr/>
    </dgm:pt>
    <dgm:pt modelId="{48DDEE0A-DF5F-4709-9882-8181B855F2A3}" type="pres">
      <dgm:prSet presAssocID="{69F48871-DD95-47AC-810A-A5980525BF76}" presName="tx1" presStyleLbl="revTx" presStyleIdx="2" presStyleCnt="9"/>
      <dgm:spPr/>
      <dgm:t>
        <a:bodyPr/>
        <a:lstStyle/>
        <a:p>
          <a:endParaRPr lang="fr-FR"/>
        </a:p>
      </dgm:t>
    </dgm:pt>
    <dgm:pt modelId="{1750D42A-D214-4B84-B285-792C0B3A6882}" type="pres">
      <dgm:prSet presAssocID="{69F48871-DD95-47AC-810A-A5980525BF76}" presName="vert1" presStyleCnt="0"/>
      <dgm:spPr/>
    </dgm:pt>
    <dgm:pt modelId="{4A60CE69-6599-420A-8036-6446F6372B62}" type="pres">
      <dgm:prSet presAssocID="{C91D64CB-C092-4694-8D91-D44C5C6E77CF}" presName="thickLine" presStyleLbl="alignNode1" presStyleIdx="3" presStyleCnt="9"/>
      <dgm:spPr/>
    </dgm:pt>
    <dgm:pt modelId="{6736CC23-0272-4278-A6F6-E8561E7BBB23}" type="pres">
      <dgm:prSet presAssocID="{C91D64CB-C092-4694-8D91-D44C5C6E77CF}" presName="horz1" presStyleCnt="0"/>
      <dgm:spPr/>
    </dgm:pt>
    <dgm:pt modelId="{CED1F511-E788-40BC-8726-978DBEA31211}" type="pres">
      <dgm:prSet presAssocID="{C91D64CB-C092-4694-8D91-D44C5C6E77CF}" presName="tx1" presStyleLbl="revTx" presStyleIdx="3" presStyleCnt="9"/>
      <dgm:spPr/>
      <dgm:t>
        <a:bodyPr/>
        <a:lstStyle/>
        <a:p>
          <a:endParaRPr lang="fr-FR"/>
        </a:p>
      </dgm:t>
    </dgm:pt>
    <dgm:pt modelId="{58C5D08F-CD4C-4A6F-9B77-34E9F0017832}" type="pres">
      <dgm:prSet presAssocID="{C91D64CB-C092-4694-8D91-D44C5C6E77CF}" presName="vert1" presStyleCnt="0"/>
      <dgm:spPr/>
    </dgm:pt>
    <dgm:pt modelId="{89E39C1F-3CDF-4B1B-A1BD-0DC1DC6FCA49}" type="pres">
      <dgm:prSet presAssocID="{CCA36709-47FB-4961-9E4C-9E88A5E7F906}" presName="thickLine" presStyleLbl="alignNode1" presStyleIdx="4" presStyleCnt="9"/>
      <dgm:spPr/>
    </dgm:pt>
    <dgm:pt modelId="{21EEB9C4-FCFF-4FFB-90BC-61EE85266AA8}" type="pres">
      <dgm:prSet presAssocID="{CCA36709-47FB-4961-9E4C-9E88A5E7F906}" presName="horz1" presStyleCnt="0"/>
      <dgm:spPr/>
    </dgm:pt>
    <dgm:pt modelId="{1F4D81D6-168D-44EA-9656-88ECB176B58A}" type="pres">
      <dgm:prSet presAssocID="{CCA36709-47FB-4961-9E4C-9E88A5E7F906}" presName="tx1" presStyleLbl="revTx" presStyleIdx="4" presStyleCnt="9"/>
      <dgm:spPr/>
      <dgm:t>
        <a:bodyPr/>
        <a:lstStyle/>
        <a:p>
          <a:endParaRPr lang="fr-FR"/>
        </a:p>
      </dgm:t>
    </dgm:pt>
    <dgm:pt modelId="{1836815A-0B88-4CFC-A376-D928E72F08EE}" type="pres">
      <dgm:prSet presAssocID="{CCA36709-47FB-4961-9E4C-9E88A5E7F906}" presName="vert1" presStyleCnt="0"/>
      <dgm:spPr/>
    </dgm:pt>
    <dgm:pt modelId="{59861012-968A-4199-9332-8EC25C6EADB1}" type="pres">
      <dgm:prSet presAssocID="{BE4421DC-7693-4727-910A-6475C0F284C1}" presName="thickLine" presStyleLbl="alignNode1" presStyleIdx="5" presStyleCnt="9"/>
      <dgm:spPr/>
    </dgm:pt>
    <dgm:pt modelId="{A216F7BB-4E18-4ED6-8EC9-DE681863D0A8}" type="pres">
      <dgm:prSet presAssocID="{BE4421DC-7693-4727-910A-6475C0F284C1}" presName="horz1" presStyleCnt="0"/>
      <dgm:spPr/>
    </dgm:pt>
    <dgm:pt modelId="{CBEC39F5-00ED-4D45-9C13-AEDD67A66F56}" type="pres">
      <dgm:prSet presAssocID="{BE4421DC-7693-4727-910A-6475C0F284C1}" presName="tx1" presStyleLbl="revTx" presStyleIdx="5" presStyleCnt="9"/>
      <dgm:spPr/>
      <dgm:t>
        <a:bodyPr/>
        <a:lstStyle/>
        <a:p>
          <a:endParaRPr lang="fr-FR"/>
        </a:p>
      </dgm:t>
    </dgm:pt>
    <dgm:pt modelId="{C3AF9167-F518-4B0A-A9CA-422DCAFBFEEF}" type="pres">
      <dgm:prSet presAssocID="{BE4421DC-7693-4727-910A-6475C0F284C1}" presName="vert1" presStyleCnt="0"/>
      <dgm:spPr/>
    </dgm:pt>
    <dgm:pt modelId="{0AEC984B-EB89-45C9-9C80-5B3EF8E96268}" type="pres">
      <dgm:prSet presAssocID="{18A1503A-B137-48C0-9623-95ED80AA58BF}" presName="thickLine" presStyleLbl="alignNode1" presStyleIdx="6" presStyleCnt="9"/>
      <dgm:spPr/>
    </dgm:pt>
    <dgm:pt modelId="{DA82FB9F-7980-4FAB-B0C5-D3EC5D9285FF}" type="pres">
      <dgm:prSet presAssocID="{18A1503A-B137-48C0-9623-95ED80AA58BF}" presName="horz1" presStyleCnt="0"/>
      <dgm:spPr/>
    </dgm:pt>
    <dgm:pt modelId="{46D8B241-59DC-444A-980E-757C49EFC90D}" type="pres">
      <dgm:prSet presAssocID="{18A1503A-B137-48C0-9623-95ED80AA58BF}" presName="tx1" presStyleLbl="revTx" presStyleIdx="6" presStyleCnt="9"/>
      <dgm:spPr/>
      <dgm:t>
        <a:bodyPr/>
        <a:lstStyle/>
        <a:p>
          <a:endParaRPr lang="fr-FR"/>
        </a:p>
      </dgm:t>
    </dgm:pt>
    <dgm:pt modelId="{81C1C078-491A-42C6-85FA-3825AD5FA6E7}" type="pres">
      <dgm:prSet presAssocID="{18A1503A-B137-48C0-9623-95ED80AA58BF}" presName="vert1" presStyleCnt="0"/>
      <dgm:spPr/>
    </dgm:pt>
    <dgm:pt modelId="{C9037108-0626-4CAB-BDBE-0BD898D8D415}" type="pres">
      <dgm:prSet presAssocID="{E674FDD1-5CD0-4A44-907D-74D27C65BD80}" presName="thickLine" presStyleLbl="alignNode1" presStyleIdx="7" presStyleCnt="9"/>
      <dgm:spPr/>
    </dgm:pt>
    <dgm:pt modelId="{6A4003F5-668F-447F-B050-9DF4D4AF4CD5}" type="pres">
      <dgm:prSet presAssocID="{E674FDD1-5CD0-4A44-907D-74D27C65BD80}" presName="horz1" presStyleCnt="0"/>
      <dgm:spPr/>
    </dgm:pt>
    <dgm:pt modelId="{4DA9F291-222D-44C7-AE5B-802488290A51}" type="pres">
      <dgm:prSet presAssocID="{E674FDD1-5CD0-4A44-907D-74D27C65BD80}" presName="tx1" presStyleLbl="revTx" presStyleIdx="7" presStyleCnt="9"/>
      <dgm:spPr/>
      <dgm:t>
        <a:bodyPr/>
        <a:lstStyle/>
        <a:p>
          <a:endParaRPr lang="fr-FR"/>
        </a:p>
      </dgm:t>
    </dgm:pt>
    <dgm:pt modelId="{03AD3B30-DAA4-4DDA-B99D-5056C198C0B1}" type="pres">
      <dgm:prSet presAssocID="{E674FDD1-5CD0-4A44-907D-74D27C65BD80}" presName="vert1" presStyleCnt="0"/>
      <dgm:spPr/>
    </dgm:pt>
    <dgm:pt modelId="{DEF9B5A3-DAEA-4441-AEA8-6C81698C566A}" type="pres">
      <dgm:prSet presAssocID="{9EA9F428-297C-4CF5-922D-3FCE2991C99E}" presName="thickLine" presStyleLbl="alignNode1" presStyleIdx="8" presStyleCnt="9"/>
      <dgm:spPr/>
    </dgm:pt>
    <dgm:pt modelId="{1958A83E-6ACB-4AAC-A020-1C7C5E1A9204}" type="pres">
      <dgm:prSet presAssocID="{9EA9F428-297C-4CF5-922D-3FCE2991C99E}" presName="horz1" presStyleCnt="0"/>
      <dgm:spPr/>
    </dgm:pt>
    <dgm:pt modelId="{5703924E-03ED-4378-B671-308447CD5E04}" type="pres">
      <dgm:prSet presAssocID="{9EA9F428-297C-4CF5-922D-3FCE2991C99E}" presName="tx1" presStyleLbl="revTx" presStyleIdx="8" presStyleCnt="9"/>
      <dgm:spPr/>
      <dgm:t>
        <a:bodyPr/>
        <a:lstStyle/>
        <a:p>
          <a:endParaRPr lang="fr-FR"/>
        </a:p>
      </dgm:t>
    </dgm:pt>
    <dgm:pt modelId="{E01518C0-42F3-4817-B3D1-D4FA0954AD1D}" type="pres">
      <dgm:prSet presAssocID="{9EA9F428-297C-4CF5-922D-3FCE2991C99E}" presName="vert1" presStyleCnt="0"/>
      <dgm:spPr/>
    </dgm:pt>
  </dgm:ptLst>
  <dgm:cxnLst>
    <dgm:cxn modelId="{9F430A12-ED79-4E77-A966-98DE25ADFAAB}" type="presOf" srcId="{9EA9F428-297C-4CF5-922D-3FCE2991C99E}" destId="{5703924E-03ED-4378-B671-308447CD5E04}" srcOrd="0" destOrd="0" presId="urn:microsoft.com/office/officeart/2008/layout/LinedList"/>
    <dgm:cxn modelId="{35E47A12-5A98-43A5-933A-2E977F1E7424}" type="presOf" srcId="{27E1CD38-CCE5-451A-84EF-D3F6BD13B10F}" destId="{25CDCCC5-324D-4DD9-90F2-4E4D54BD2FC2}" srcOrd="0" destOrd="0" presId="urn:microsoft.com/office/officeart/2008/layout/LinedList"/>
    <dgm:cxn modelId="{354A9687-8033-4546-ABD8-57D1DA0C1B25}" type="presOf" srcId="{C91D64CB-C092-4694-8D91-D44C5C6E77CF}" destId="{CED1F511-E788-40BC-8726-978DBEA31211}" srcOrd="0" destOrd="0" presId="urn:microsoft.com/office/officeart/2008/layout/LinedList"/>
    <dgm:cxn modelId="{AA159988-0600-47DD-998F-6AAEFE2AAE67}" type="presOf" srcId="{CCA36709-47FB-4961-9E4C-9E88A5E7F906}" destId="{1F4D81D6-168D-44EA-9656-88ECB176B58A}" srcOrd="0" destOrd="0" presId="urn:microsoft.com/office/officeart/2008/layout/LinedList"/>
    <dgm:cxn modelId="{8B43CA79-A62A-40DE-AF3F-1691D2FD2EB7}" type="presOf" srcId="{F852FA9E-D221-434B-B706-E6BA3BEFDAA5}" destId="{F962555C-89F4-4134-B9C9-1D0C1AA217A0}" srcOrd="0" destOrd="0" presId="urn:microsoft.com/office/officeart/2008/layout/LinedList"/>
    <dgm:cxn modelId="{EED831A1-CA07-4664-B555-A16C0FF9C880}" srcId="{F1686EF3-FE84-48D7-BB7C-A459BF437AA5}" destId="{F852FA9E-D221-434B-B706-E6BA3BEFDAA5}" srcOrd="1" destOrd="0" parTransId="{303E0C1E-D950-435B-953D-74C521D7F12A}" sibTransId="{B5C82614-F276-4BBD-96B1-80697C94B8EC}"/>
    <dgm:cxn modelId="{1F6CADCC-8865-4A4A-8B15-BB93485ED35D}" type="presOf" srcId="{F1686EF3-FE84-48D7-BB7C-A459BF437AA5}" destId="{88F62772-D2A4-42B7-8ACC-98AF9FA85733}" srcOrd="0" destOrd="0" presId="urn:microsoft.com/office/officeart/2008/layout/LinedList"/>
    <dgm:cxn modelId="{BD4158DD-25F6-4120-B7D2-74CC42DCA6C9}" srcId="{F1686EF3-FE84-48D7-BB7C-A459BF437AA5}" destId="{9EA9F428-297C-4CF5-922D-3FCE2991C99E}" srcOrd="8" destOrd="0" parTransId="{891F8DF6-C2C1-4F58-A0D3-1976E0DE1D74}" sibTransId="{2EE30A3A-C6C2-4C07-9769-8864F3A14716}"/>
    <dgm:cxn modelId="{20E0F4E1-D73F-49FE-908D-5E70332613E2}" srcId="{F1686EF3-FE84-48D7-BB7C-A459BF437AA5}" destId="{27E1CD38-CCE5-451A-84EF-D3F6BD13B10F}" srcOrd="0" destOrd="0" parTransId="{EEBD05DF-587B-43D5-B2CB-0F5D72CC3481}" sibTransId="{4CC99824-795A-42F4-88B8-566DDBC02CCA}"/>
    <dgm:cxn modelId="{7DE15B85-A6AF-4686-83F9-2D13ACF7A8F7}" type="presOf" srcId="{18A1503A-B137-48C0-9623-95ED80AA58BF}" destId="{46D8B241-59DC-444A-980E-757C49EFC90D}" srcOrd="0" destOrd="0" presId="urn:microsoft.com/office/officeart/2008/layout/LinedList"/>
    <dgm:cxn modelId="{9AD2641A-749F-40C8-9E55-0B2D36D43CDD}" type="presOf" srcId="{69F48871-DD95-47AC-810A-A5980525BF76}" destId="{48DDEE0A-DF5F-4709-9882-8181B855F2A3}" srcOrd="0" destOrd="0" presId="urn:microsoft.com/office/officeart/2008/layout/LinedList"/>
    <dgm:cxn modelId="{E5EE9017-ED86-45F7-9548-6BA9063CA93F}" srcId="{F1686EF3-FE84-48D7-BB7C-A459BF437AA5}" destId="{18A1503A-B137-48C0-9623-95ED80AA58BF}" srcOrd="6" destOrd="0" parTransId="{A371B76C-089E-4FF8-B3EA-B935FF0D1C04}" sibTransId="{F30B717F-FF6F-437E-B460-44C025A4F0E1}"/>
    <dgm:cxn modelId="{49585E1E-C808-4BBA-9DC4-074E218A58D1}" srcId="{F1686EF3-FE84-48D7-BB7C-A459BF437AA5}" destId="{CCA36709-47FB-4961-9E4C-9E88A5E7F906}" srcOrd="4" destOrd="0" parTransId="{BCFD5DD8-CCCC-4940-9A1A-0016EFDB459F}" sibTransId="{AAC0E65B-E894-4F56-A402-22F0063749BA}"/>
    <dgm:cxn modelId="{8C514434-8807-4494-8254-927B4B5B0857}" srcId="{F1686EF3-FE84-48D7-BB7C-A459BF437AA5}" destId="{C91D64CB-C092-4694-8D91-D44C5C6E77CF}" srcOrd="3" destOrd="0" parTransId="{E23463AE-8509-4282-987F-F60B42B81651}" sibTransId="{2D6EA75C-9F38-4581-ACA5-C40AF88301C1}"/>
    <dgm:cxn modelId="{F5F9392B-BC19-4FB9-9801-1C0FD4F54880}" type="presOf" srcId="{BE4421DC-7693-4727-910A-6475C0F284C1}" destId="{CBEC39F5-00ED-4D45-9C13-AEDD67A66F56}" srcOrd="0" destOrd="0" presId="urn:microsoft.com/office/officeart/2008/layout/LinedList"/>
    <dgm:cxn modelId="{A9209C49-788A-4A6A-8AD7-99DA0DA8EF19}" srcId="{F1686EF3-FE84-48D7-BB7C-A459BF437AA5}" destId="{69F48871-DD95-47AC-810A-A5980525BF76}" srcOrd="2" destOrd="0" parTransId="{5CE0851A-1870-4455-B73E-2FBFE83F82AC}" sibTransId="{9EC139E2-6004-4AFB-8A6B-4943D1719C69}"/>
    <dgm:cxn modelId="{FE5968BF-3991-4BC2-85EA-5A0594F405E0}" srcId="{F1686EF3-FE84-48D7-BB7C-A459BF437AA5}" destId="{E674FDD1-5CD0-4A44-907D-74D27C65BD80}" srcOrd="7" destOrd="0" parTransId="{92A80BFD-09FA-4E35-B38E-A79578EA1A20}" sibTransId="{C16D3B88-7CBE-4F46-B2C4-C3004739B2F0}"/>
    <dgm:cxn modelId="{029EC1C3-91E4-482A-9ABB-DB70E02A6929}" srcId="{F1686EF3-FE84-48D7-BB7C-A459BF437AA5}" destId="{BE4421DC-7693-4727-910A-6475C0F284C1}" srcOrd="5" destOrd="0" parTransId="{699A3013-2762-495E-AA35-D95BC8CEE52D}" sibTransId="{FA750BF4-14AC-4F0C-BEF1-80E771913422}"/>
    <dgm:cxn modelId="{40795622-6DC4-4F72-A275-097BBBBD095E}" type="presOf" srcId="{E674FDD1-5CD0-4A44-907D-74D27C65BD80}" destId="{4DA9F291-222D-44C7-AE5B-802488290A51}" srcOrd="0" destOrd="0" presId="urn:microsoft.com/office/officeart/2008/layout/LinedList"/>
    <dgm:cxn modelId="{154003CC-1E57-4B7B-9161-70D2CC959F1E}" type="presParOf" srcId="{88F62772-D2A4-42B7-8ACC-98AF9FA85733}" destId="{EC927BCE-8861-47EE-B035-58DC6B1DF04F}" srcOrd="0" destOrd="0" presId="urn:microsoft.com/office/officeart/2008/layout/LinedList"/>
    <dgm:cxn modelId="{6E52686E-5A8A-4CAF-B4F2-6A1D0F4FD535}" type="presParOf" srcId="{88F62772-D2A4-42B7-8ACC-98AF9FA85733}" destId="{0DD7C0DA-8DAA-44F5-A1C1-5DE59312B8E0}" srcOrd="1" destOrd="0" presId="urn:microsoft.com/office/officeart/2008/layout/LinedList"/>
    <dgm:cxn modelId="{B9440906-9FAE-47DE-B852-25186C8A83F7}" type="presParOf" srcId="{0DD7C0DA-8DAA-44F5-A1C1-5DE59312B8E0}" destId="{25CDCCC5-324D-4DD9-90F2-4E4D54BD2FC2}" srcOrd="0" destOrd="0" presId="urn:microsoft.com/office/officeart/2008/layout/LinedList"/>
    <dgm:cxn modelId="{3ABEC76E-8A78-404A-AA1A-56BB50EA9864}" type="presParOf" srcId="{0DD7C0DA-8DAA-44F5-A1C1-5DE59312B8E0}" destId="{D9A9599F-6D42-4DB7-9DCD-21DC19462EBA}" srcOrd="1" destOrd="0" presId="urn:microsoft.com/office/officeart/2008/layout/LinedList"/>
    <dgm:cxn modelId="{57553C2C-CC36-41FC-ABE7-443FDC701FFD}" type="presParOf" srcId="{88F62772-D2A4-42B7-8ACC-98AF9FA85733}" destId="{32B9B510-62CD-4A95-BDA6-AC8629C7A157}" srcOrd="2" destOrd="0" presId="urn:microsoft.com/office/officeart/2008/layout/LinedList"/>
    <dgm:cxn modelId="{B3D5F490-6049-4510-B4B0-45B7D6ED5F57}" type="presParOf" srcId="{88F62772-D2A4-42B7-8ACC-98AF9FA85733}" destId="{17144454-3C93-4138-9E5F-1C811CDAA0EB}" srcOrd="3" destOrd="0" presId="urn:microsoft.com/office/officeart/2008/layout/LinedList"/>
    <dgm:cxn modelId="{0AE1CCF2-BC0F-496A-8CBA-BC58192FEB2E}" type="presParOf" srcId="{17144454-3C93-4138-9E5F-1C811CDAA0EB}" destId="{F962555C-89F4-4134-B9C9-1D0C1AA217A0}" srcOrd="0" destOrd="0" presId="urn:microsoft.com/office/officeart/2008/layout/LinedList"/>
    <dgm:cxn modelId="{3393F9EA-8F83-4833-BC78-F8A5BE1939AB}" type="presParOf" srcId="{17144454-3C93-4138-9E5F-1C811CDAA0EB}" destId="{C836D636-BCCF-44AA-9665-2B847777D268}" srcOrd="1" destOrd="0" presId="urn:microsoft.com/office/officeart/2008/layout/LinedList"/>
    <dgm:cxn modelId="{83804591-C1FB-4AAD-AB66-846F1F189879}" type="presParOf" srcId="{88F62772-D2A4-42B7-8ACC-98AF9FA85733}" destId="{A9FF7DBC-A047-416C-976B-D17805B88A61}" srcOrd="4" destOrd="0" presId="urn:microsoft.com/office/officeart/2008/layout/LinedList"/>
    <dgm:cxn modelId="{4E297465-37FF-42A6-8498-753F3B7C4396}" type="presParOf" srcId="{88F62772-D2A4-42B7-8ACC-98AF9FA85733}" destId="{152F7ABE-3529-48AE-AE52-D6CA8548D8A9}" srcOrd="5" destOrd="0" presId="urn:microsoft.com/office/officeart/2008/layout/LinedList"/>
    <dgm:cxn modelId="{6AF9C67B-A098-4924-93D2-5867A16F117A}" type="presParOf" srcId="{152F7ABE-3529-48AE-AE52-D6CA8548D8A9}" destId="{48DDEE0A-DF5F-4709-9882-8181B855F2A3}" srcOrd="0" destOrd="0" presId="urn:microsoft.com/office/officeart/2008/layout/LinedList"/>
    <dgm:cxn modelId="{67DBAA39-B1A4-4B95-A0D8-3D88B0F6556A}" type="presParOf" srcId="{152F7ABE-3529-48AE-AE52-D6CA8548D8A9}" destId="{1750D42A-D214-4B84-B285-792C0B3A6882}" srcOrd="1" destOrd="0" presId="urn:microsoft.com/office/officeart/2008/layout/LinedList"/>
    <dgm:cxn modelId="{C16C4CAC-088E-4A5E-B8CD-4D6D6A87AAC4}" type="presParOf" srcId="{88F62772-D2A4-42B7-8ACC-98AF9FA85733}" destId="{4A60CE69-6599-420A-8036-6446F6372B62}" srcOrd="6" destOrd="0" presId="urn:microsoft.com/office/officeart/2008/layout/LinedList"/>
    <dgm:cxn modelId="{6AD9C816-A3F9-4B76-BF51-708468A1BC65}" type="presParOf" srcId="{88F62772-D2A4-42B7-8ACC-98AF9FA85733}" destId="{6736CC23-0272-4278-A6F6-E8561E7BBB23}" srcOrd="7" destOrd="0" presId="urn:microsoft.com/office/officeart/2008/layout/LinedList"/>
    <dgm:cxn modelId="{E6D959DC-C3D6-4692-AF47-9E578F9AB566}" type="presParOf" srcId="{6736CC23-0272-4278-A6F6-E8561E7BBB23}" destId="{CED1F511-E788-40BC-8726-978DBEA31211}" srcOrd="0" destOrd="0" presId="urn:microsoft.com/office/officeart/2008/layout/LinedList"/>
    <dgm:cxn modelId="{1DCFAE5E-C88E-4563-B523-6E49C9CA6430}" type="presParOf" srcId="{6736CC23-0272-4278-A6F6-E8561E7BBB23}" destId="{58C5D08F-CD4C-4A6F-9B77-34E9F0017832}" srcOrd="1" destOrd="0" presId="urn:microsoft.com/office/officeart/2008/layout/LinedList"/>
    <dgm:cxn modelId="{2603A201-8256-479E-B605-8472141659C5}" type="presParOf" srcId="{88F62772-D2A4-42B7-8ACC-98AF9FA85733}" destId="{89E39C1F-3CDF-4B1B-A1BD-0DC1DC6FCA49}" srcOrd="8" destOrd="0" presId="urn:microsoft.com/office/officeart/2008/layout/LinedList"/>
    <dgm:cxn modelId="{EF0F3B07-F83C-4EBD-AF6A-DFA300BD5F62}" type="presParOf" srcId="{88F62772-D2A4-42B7-8ACC-98AF9FA85733}" destId="{21EEB9C4-FCFF-4FFB-90BC-61EE85266AA8}" srcOrd="9" destOrd="0" presId="urn:microsoft.com/office/officeart/2008/layout/LinedList"/>
    <dgm:cxn modelId="{B61B3311-A7A3-4438-A374-19E90CF73074}" type="presParOf" srcId="{21EEB9C4-FCFF-4FFB-90BC-61EE85266AA8}" destId="{1F4D81D6-168D-44EA-9656-88ECB176B58A}" srcOrd="0" destOrd="0" presId="urn:microsoft.com/office/officeart/2008/layout/LinedList"/>
    <dgm:cxn modelId="{DF8F508E-82FD-417E-92EA-ABC35A9783F2}" type="presParOf" srcId="{21EEB9C4-FCFF-4FFB-90BC-61EE85266AA8}" destId="{1836815A-0B88-4CFC-A376-D928E72F08EE}" srcOrd="1" destOrd="0" presId="urn:microsoft.com/office/officeart/2008/layout/LinedList"/>
    <dgm:cxn modelId="{6B4736B4-A139-4F64-A8AF-CCA53CD402F0}" type="presParOf" srcId="{88F62772-D2A4-42B7-8ACC-98AF9FA85733}" destId="{59861012-968A-4199-9332-8EC25C6EADB1}" srcOrd="10" destOrd="0" presId="urn:microsoft.com/office/officeart/2008/layout/LinedList"/>
    <dgm:cxn modelId="{6ACC2805-69E8-4BD1-92E4-897EE31E15BA}" type="presParOf" srcId="{88F62772-D2A4-42B7-8ACC-98AF9FA85733}" destId="{A216F7BB-4E18-4ED6-8EC9-DE681863D0A8}" srcOrd="11" destOrd="0" presId="urn:microsoft.com/office/officeart/2008/layout/LinedList"/>
    <dgm:cxn modelId="{EBAD5B1D-4AAE-4C94-84FC-7FA9B3EFD6DB}" type="presParOf" srcId="{A216F7BB-4E18-4ED6-8EC9-DE681863D0A8}" destId="{CBEC39F5-00ED-4D45-9C13-AEDD67A66F56}" srcOrd="0" destOrd="0" presId="urn:microsoft.com/office/officeart/2008/layout/LinedList"/>
    <dgm:cxn modelId="{E0B57847-C873-4BBE-B811-9C190DA99E18}" type="presParOf" srcId="{A216F7BB-4E18-4ED6-8EC9-DE681863D0A8}" destId="{C3AF9167-F518-4B0A-A9CA-422DCAFBFEEF}" srcOrd="1" destOrd="0" presId="urn:microsoft.com/office/officeart/2008/layout/LinedList"/>
    <dgm:cxn modelId="{B5B7B076-FDF3-4290-BC73-E49FC620DCDE}" type="presParOf" srcId="{88F62772-D2A4-42B7-8ACC-98AF9FA85733}" destId="{0AEC984B-EB89-45C9-9C80-5B3EF8E96268}" srcOrd="12" destOrd="0" presId="urn:microsoft.com/office/officeart/2008/layout/LinedList"/>
    <dgm:cxn modelId="{20D9F748-4AC7-43D4-AC4A-43036F26C486}" type="presParOf" srcId="{88F62772-D2A4-42B7-8ACC-98AF9FA85733}" destId="{DA82FB9F-7980-4FAB-B0C5-D3EC5D9285FF}" srcOrd="13" destOrd="0" presId="urn:microsoft.com/office/officeart/2008/layout/LinedList"/>
    <dgm:cxn modelId="{0E02D869-4D3C-4F23-A9A8-A51BB5BBBB73}" type="presParOf" srcId="{DA82FB9F-7980-4FAB-B0C5-D3EC5D9285FF}" destId="{46D8B241-59DC-444A-980E-757C49EFC90D}" srcOrd="0" destOrd="0" presId="urn:microsoft.com/office/officeart/2008/layout/LinedList"/>
    <dgm:cxn modelId="{A9AE188A-F686-40CF-A589-14A0F20A464E}" type="presParOf" srcId="{DA82FB9F-7980-4FAB-B0C5-D3EC5D9285FF}" destId="{81C1C078-491A-42C6-85FA-3825AD5FA6E7}" srcOrd="1" destOrd="0" presId="urn:microsoft.com/office/officeart/2008/layout/LinedList"/>
    <dgm:cxn modelId="{3FCB0359-8EAF-4E56-A524-38B84F15713D}" type="presParOf" srcId="{88F62772-D2A4-42B7-8ACC-98AF9FA85733}" destId="{C9037108-0626-4CAB-BDBE-0BD898D8D415}" srcOrd="14" destOrd="0" presId="urn:microsoft.com/office/officeart/2008/layout/LinedList"/>
    <dgm:cxn modelId="{7B60BBFA-340C-48DB-9DFF-10AD1E06B66A}" type="presParOf" srcId="{88F62772-D2A4-42B7-8ACC-98AF9FA85733}" destId="{6A4003F5-668F-447F-B050-9DF4D4AF4CD5}" srcOrd="15" destOrd="0" presId="urn:microsoft.com/office/officeart/2008/layout/LinedList"/>
    <dgm:cxn modelId="{20800D5F-E58F-4D34-8875-2FC49A5B9691}" type="presParOf" srcId="{6A4003F5-668F-447F-B050-9DF4D4AF4CD5}" destId="{4DA9F291-222D-44C7-AE5B-802488290A51}" srcOrd="0" destOrd="0" presId="urn:microsoft.com/office/officeart/2008/layout/LinedList"/>
    <dgm:cxn modelId="{A9844096-A051-438B-8016-48AEBAB36AA8}" type="presParOf" srcId="{6A4003F5-668F-447F-B050-9DF4D4AF4CD5}" destId="{03AD3B30-DAA4-4DDA-B99D-5056C198C0B1}" srcOrd="1" destOrd="0" presId="urn:microsoft.com/office/officeart/2008/layout/LinedList"/>
    <dgm:cxn modelId="{AF2BBC44-FDC7-42DF-B291-920F0122CD53}" type="presParOf" srcId="{88F62772-D2A4-42B7-8ACC-98AF9FA85733}" destId="{DEF9B5A3-DAEA-4441-AEA8-6C81698C566A}" srcOrd="16" destOrd="0" presId="urn:microsoft.com/office/officeart/2008/layout/LinedList"/>
    <dgm:cxn modelId="{F474B2DF-FA2E-4685-8C76-2EFDD2AB9656}" type="presParOf" srcId="{88F62772-D2A4-42B7-8ACC-98AF9FA85733}" destId="{1958A83E-6ACB-4AAC-A020-1C7C5E1A9204}" srcOrd="17" destOrd="0" presId="urn:microsoft.com/office/officeart/2008/layout/LinedList"/>
    <dgm:cxn modelId="{97C3C7A7-5C5C-4DCE-9E98-1B0148505015}" type="presParOf" srcId="{1958A83E-6ACB-4AAC-A020-1C7C5E1A9204}" destId="{5703924E-03ED-4378-B671-308447CD5E04}" srcOrd="0" destOrd="0" presId="urn:microsoft.com/office/officeart/2008/layout/LinedList"/>
    <dgm:cxn modelId="{EABB37AB-CE4C-4391-8492-2D3998A692B2}" type="presParOf" srcId="{1958A83E-6ACB-4AAC-A020-1C7C5E1A9204}" destId="{E01518C0-42F3-4817-B3D1-D4FA0954AD1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52F516-B19E-491D-BE2B-780154FF75DE}"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fr-FR"/>
        </a:p>
      </dgm:t>
    </dgm:pt>
    <dgm:pt modelId="{534110FF-23CC-4CE1-8695-512C1D4B9E6A}">
      <dgm:prSet/>
      <dgm:spPr/>
      <dgm:t>
        <a:bodyPr/>
        <a:lstStyle/>
        <a:p>
          <a:pPr rtl="0"/>
          <a:r>
            <a:rPr lang="fi-FI" dirty="0" smtClean="0"/>
            <a:t>Quantitative research</a:t>
          </a:r>
          <a:endParaRPr lang="fr-FR" dirty="0"/>
        </a:p>
      </dgm:t>
    </dgm:pt>
    <dgm:pt modelId="{A0571B0C-25A4-49C1-9995-C0CD942A96DE}" type="parTrans" cxnId="{8E206DC4-4FDA-4829-802B-E453CD496488}">
      <dgm:prSet/>
      <dgm:spPr/>
      <dgm:t>
        <a:bodyPr/>
        <a:lstStyle/>
        <a:p>
          <a:endParaRPr lang="fr-FR"/>
        </a:p>
      </dgm:t>
    </dgm:pt>
    <dgm:pt modelId="{EEA8230F-7896-43C1-931A-60873A175C87}" type="sibTrans" cxnId="{8E206DC4-4FDA-4829-802B-E453CD496488}">
      <dgm:prSet/>
      <dgm:spPr/>
      <dgm:t>
        <a:bodyPr/>
        <a:lstStyle/>
        <a:p>
          <a:endParaRPr lang="fr-FR"/>
        </a:p>
      </dgm:t>
    </dgm:pt>
    <dgm:pt modelId="{FEE4BB80-A03A-45C9-8D51-B129A96A5498}">
      <dgm:prSet/>
      <dgm:spPr/>
      <dgm:t>
        <a:bodyPr/>
        <a:lstStyle/>
        <a:p>
          <a:pPr rtl="0"/>
          <a:r>
            <a:rPr lang="fi-FI" dirty="0" smtClean="0"/>
            <a:t>1. Measurement</a:t>
          </a:r>
          <a:endParaRPr lang="fr-FR" dirty="0"/>
        </a:p>
      </dgm:t>
    </dgm:pt>
    <dgm:pt modelId="{793776C1-9DC5-4D86-BEAD-3EA418F95496}" type="parTrans" cxnId="{05FD85F2-3E90-4F19-94B1-3D0CC52FF9C6}">
      <dgm:prSet/>
      <dgm:spPr/>
      <dgm:t>
        <a:bodyPr/>
        <a:lstStyle/>
        <a:p>
          <a:endParaRPr lang="fr-FR"/>
        </a:p>
      </dgm:t>
    </dgm:pt>
    <dgm:pt modelId="{89ADAB54-3329-4D70-A634-EF7549DB657C}" type="sibTrans" cxnId="{05FD85F2-3E90-4F19-94B1-3D0CC52FF9C6}">
      <dgm:prSet/>
      <dgm:spPr/>
      <dgm:t>
        <a:bodyPr/>
        <a:lstStyle/>
        <a:p>
          <a:endParaRPr lang="fr-FR"/>
        </a:p>
      </dgm:t>
    </dgm:pt>
    <dgm:pt modelId="{2DEB82BF-E0E5-4978-9E94-BE9C0D93B02B}">
      <dgm:prSet/>
      <dgm:spPr/>
      <dgm:t>
        <a:bodyPr/>
        <a:lstStyle/>
        <a:p>
          <a:pPr rtl="0"/>
          <a:r>
            <a:rPr lang="fi-FI" dirty="0" smtClean="0"/>
            <a:t>2. Causality</a:t>
          </a:r>
          <a:endParaRPr lang="fr-FR" dirty="0"/>
        </a:p>
      </dgm:t>
    </dgm:pt>
    <dgm:pt modelId="{692138F2-1B7B-4276-B671-AC72D541C6DB}" type="parTrans" cxnId="{F244B79E-9D5A-4D4F-B78B-A3D4B57D1AE9}">
      <dgm:prSet/>
      <dgm:spPr/>
      <dgm:t>
        <a:bodyPr/>
        <a:lstStyle/>
        <a:p>
          <a:endParaRPr lang="fr-FR"/>
        </a:p>
      </dgm:t>
    </dgm:pt>
    <dgm:pt modelId="{3B384714-C660-4CF9-A7AE-251F1F3FB8D2}" type="sibTrans" cxnId="{F244B79E-9D5A-4D4F-B78B-A3D4B57D1AE9}">
      <dgm:prSet/>
      <dgm:spPr/>
      <dgm:t>
        <a:bodyPr/>
        <a:lstStyle/>
        <a:p>
          <a:endParaRPr lang="fr-FR"/>
        </a:p>
      </dgm:t>
    </dgm:pt>
    <dgm:pt modelId="{76521E27-979D-4F18-910A-8AC089810A67}">
      <dgm:prSet/>
      <dgm:spPr/>
      <dgm:t>
        <a:bodyPr/>
        <a:lstStyle/>
        <a:p>
          <a:pPr rtl="0"/>
          <a:r>
            <a:rPr lang="fi-FI" dirty="0" smtClean="0"/>
            <a:t>3. (Statistical) generalization</a:t>
          </a:r>
          <a:endParaRPr lang="fr-FR" dirty="0"/>
        </a:p>
      </dgm:t>
    </dgm:pt>
    <dgm:pt modelId="{0A7AEB97-8DB5-4996-853F-89B6A7115BBC}" type="parTrans" cxnId="{1851CC7A-7030-4CC3-9112-126773DB829C}">
      <dgm:prSet/>
      <dgm:spPr/>
      <dgm:t>
        <a:bodyPr/>
        <a:lstStyle/>
        <a:p>
          <a:endParaRPr lang="fr-FR"/>
        </a:p>
      </dgm:t>
    </dgm:pt>
    <dgm:pt modelId="{BE6DBF20-2EA2-41B1-AD9E-2DE65F516771}" type="sibTrans" cxnId="{1851CC7A-7030-4CC3-9112-126773DB829C}">
      <dgm:prSet/>
      <dgm:spPr/>
      <dgm:t>
        <a:bodyPr/>
        <a:lstStyle/>
        <a:p>
          <a:endParaRPr lang="fr-FR"/>
        </a:p>
      </dgm:t>
    </dgm:pt>
    <dgm:pt modelId="{7198DE19-A6EB-4AC6-BAC2-3EF32526994F}">
      <dgm:prSet/>
      <dgm:spPr/>
      <dgm:t>
        <a:bodyPr/>
        <a:lstStyle/>
        <a:p>
          <a:pPr rtl="0"/>
          <a:r>
            <a:rPr lang="fi-FI" dirty="0" smtClean="0"/>
            <a:t>4. Objectivity (vs. researcher's subjectivity)</a:t>
          </a:r>
          <a:r>
            <a:rPr lang="ar-SA" dirty="0" smtClean="0"/>
            <a:t>‏</a:t>
          </a:r>
          <a:endParaRPr lang="fr-FR" dirty="0"/>
        </a:p>
      </dgm:t>
    </dgm:pt>
    <dgm:pt modelId="{8625ECBF-73AD-45CA-8383-23CA42924025}" type="parTrans" cxnId="{8B643E82-972B-4626-A1D3-F70756CA8B46}">
      <dgm:prSet/>
      <dgm:spPr/>
      <dgm:t>
        <a:bodyPr/>
        <a:lstStyle/>
        <a:p>
          <a:endParaRPr lang="fr-FR"/>
        </a:p>
      </dgm:t>
    </dgm:pt>
    <dgm:pt modelId="{7427F333-17EB-45EF-8DBD-387316B95627}" type="sibTrans" cxnId="{8B643E82-972B-4626-A1D3-F70756CA8B46}">
      <dgm:prSet/>
      <dgm:spPr/>
      <dgm:t>
        <a:bodyPr/>
        <a:lstStyle/>
        <a:p>
          <a:endParaRPr lang="fr-FR"/>
        </a:p>
      </dgm:t>
    </dgm:pt>
    <dgm:pt modelId="{431D8057-EDAD-424A-8EF1-44C564AE28B1}">
      <dgm:prSet/>
      <dgm:spPr/>
      <dgm:t>
        <a:bodyPr/>
        <a:lstStyle/>
        <a:p>
          <a:pPr rtl="0"/>
          <a:r>
            <a:rPr lang="fi-FI" dirty="0" smtClean="0"/>
            <a:t>Qualitative research: "Interpretivism"</a:t>
          </a:r>
          <a:endParaRPr lang="fr-FR" dirty="0"/>
        </a:p>
      </dgm:t>
    </dgm:pt>
    <dgm:pt modelId="{DFDA8668-A62F-4F7E-ABA6-A645EAEC5944}" type="parTrans" cxnId="{3905C6F6-7498-4971-B952-58F44952A124}">
      <dgm:prSet/>
      <dgm:spPr/>
      <dgm:t>
        <a:bodyPr/>
        <a:lstStyle/>
        <a:p>
          <a:endParaRPr lang="fr-FR"/>
        </a:p>
      </dgm:t>
    </dgm:pt>
    <dgm:pt modelId="{D28E84B4-6CE2-4D4D-A9D7-AA8FFD6680F4}" type="sibTrans" cxnId="{3905C6F6-7498-4971-B952-58F44952A124}">
      <dgm:prSet/>
      <dgm:spPr/>
      <dgm:t>
        <a:bodyPr/>
        <a:lstStyle/>
        <a:p>
          <a:endParaRPr lang="fr-FR"/>
        </a:p>
      </dgm:t>
    </dgm:pt>
    <dgm:pt modelId="{A1CE3D31-E009-4E08-9349-5F8F43418BD9}">
      <dgm:prSet/>
      <dgm:spPr/>
      <dgm:t>
        <a:bodyPr/>
        <a:lstStyle/>
        <a:p>
          <a:pPr rtl="0"/>
          <a:r>
            <a:rPr lang="fi-FI" dirty="0" smtClean="0"/>
            <a:t>1. Emphasis on content (”thick description”)</a:t>
          </a:r>
          <a:endParaRPr lang="fr-FR" dirty="0"/>
        </a:p>
      </dgm:t>
    </dgm:pt>
    <dgm:pt modelId="{C45B6C05-5926-46F6-9120-FC7EED44FBE0}" type="parTrans" cxnId="{3C187E9F-91E4-4E61-A57C-5B1F8520BB04}">
      <dgm:prSet/>
      <dgm:spPr/>
      <dgm:t>
        <a:bodyPr/>
        <a:lstStyle/>
        <a:p>
          <a:endParaRPr lang="fr-FR"/>
        </a:p>
      </dgm:t>
    </dgm:pt>
    <dgm:pt modelId="{DA03A838-8FB8-40D5-AC01-BB02E84EB90C}" type="sibTrans" cxnId="{3C187E9F-91E4-4E61-A57C-5B1F8520BB04}">
      <dgm:prSet/>
      <dgm:spPr/>
      <dgm:t>
        <a:bodyPr/>
        <a:lstStyle/>
        <a:p>
          <a:endParaRPr lang="fr-FR"/>
        </a:p>
      </dgm:t>
    </dgm:pt>
    <dgm:pt modelId="{4F5F9297-7B30-4245-A2F6-BDAAD8D8C570}">
      <dgm:prSet/>
      <dgm:spPr/>
      <dgm:t>
        <a:bodyPr/>
        <a:lstStyle/>
        <a:p>
          <a:pPr rtl="0"/>
          <a:r>
            <a:rPr lang="fi-FI" dirty="0" smtClean="0"/>
            <a:t>2. Emphasis on process and flexibility</a:t>
          </a:r>
          <a:endParaRPr lang="fr-FR" dirty="0"/>
        </a:p>
      </dgm:t>
    </dgm:pt>
    <dgm:pt modelId="{67C0A60E-235E-42C5-B306-7FC8B35C3F3F}" type="parTrans" cxnId="{FD7A94A2-48D3-4A25-BFFB-38049379637A}">
      <dgm:prSet/>
      <dgm:spPr/>
      <dgm:t>
        <a:bodyPr/>
        <a:lstStyle/>
        <a:p>
          <a:endParaRPr lang="fr-FR"/>
        </a:p>
      </dgm:t>
    </dgm:pt>
    <dgm:pt modelId="{A4AC0916-D455-489E-8175-D4D8605FDEF7}" type="sibTrans" cxnId="{FD7A94A2-48D3-4A25-BFFB-38049379637A}">
      <dgm:prSet/>
      <dgm:spPr/>
      <dgm:t>
        <a:bodyPr/>
        <a:lstStyle/>
        <a:p>
          <a:endParaRPr lang="fr-FR"/>
        </a:p>
      </dgm:t>
    </dgm:pt>
    <dgm:pt modelId="{3D5245F1-5387-4648-BE2E-7A234FF50DE8}">
      <dgm:prSet/>
      <dgm:spPr/>
      <dgm:t>
        <a:bodyPr/>
        <a:lstStyle/>
        <a:p>
          <a:pPr rtl="0"/>
          <a:r>
            <a:rPr lang="fi-FI" dirty="0" smtClean="0"/>
            <a:t>3. Credibility </a:t>
          </a:r>
          <a:endParaRPr lang="fr-FR" dirty="0"/>
        </a:p>
      </dgm:t>
    </dgm:pt>
    <dgm:pt modelId="{BFC8F057-A858-438A-B6AE-972CC65DD80A}" type="parTrans" cxnId="{934DDC76-2488-4186-80C1-8E502B09ED5B}">
      <dgm:prSet/>
      <dgm:spPr/>
      <dgm:t>
        <a:bodyPr/>
        <a:lstStyle/>
        <a:p>
          <a:endParaRPr lang="fr-FR"/>
        </a:p>
      </dgm:t>
    </dgm:pt>
    <dgm:pt modelId="{16C09769-1EF8-4E8D-92A9-970A2BC0A67A}" type="sibTrans" cxnId="{934DDC76-2488-4186-80C1-8E502B09ED5B}">
      <dgm:prSet/>
      <dgm:spPr/>
      <dgm:t>
        <a:bodyPr/>
        <a:lstStyle/>
        <a:p>
          <a:endParaRPr lang="fr-FR"/>
        </a:p>
      </dgm:t>
    </dgm:pt>
    <dgm:pt modelId="{1966A03C-314D-40D9-9EDA-A662E7373BE8}">
      <dgm:prSet/>
      <dgm:spPr/>
      <dgm:t>
        <a:bodyPr/>
        <a:lstStyle/>
        <a:p>
          <a:pPr rtl="0"/>
          <a:r>
            <a:rPr lang="fi-FI" dirty="0" smtClean="0"/>
            <a:t>4. Concepts and theory grounded in data (Seeing through the eyes of the people being studied)</a:t>
          </a:r>
          <a:endParaRPr lang="fr-FR" dirty="0"/>
        </a:p>
      </dgm:t>
    </dgm:pt>
    <dgm:pt modelId="{78E7EE33-3B83-4CC4-A5C2-DECBCAB72652}" type="parTrans" cxnId="{38E0B9C1-ACC0-4C59-8C1E-4BF448C0BFE5}">
      <dgm:prSet/>
      <dgm:spPr/>
      <dgm:t>
        <a:bodyPr/>
        <a:lstStyle/>
        <a:p>
          <a:endParaRPr lang="fr-FR"/>
        </a:p>
      </dgm:t>
    </dgm:pt>
    <dgm:pt modelId="{A577C751-D22F-450B-8E70-D53C0F9A8F1A}" type="sibTrans" cxnId="{38E0B9C1-ACC0-4C59-8C1E-4BF448C0BFE5}">
      <dgm:prSet/>
      <dgm:spPr/>
      <dgm:t>
        <a:bodyPr/>
        <a:lstStyle/>
        <a:p>
          <a:endParaRPr lang="fr-FR"/>
        </a:p>
      </dgm:t>
    </dgm:pt>
    <dgm:pt modelId="{CB828DD1-DAC8-4023-ACA6-B5E7BB901DD2}" type="pres">
      <dgm:prSet presAssocID="{A752F516-B19E-491D-BE2B-780154FF75DE}" presName="compositeShape" presStyleCnt="0">
        <dgm:presLayoutVars>
          <dgm:chMax val="2"/>
          <dgm:dir/>
          <dgm:resizeHandles val="exact"/>
        </dgm:presLayoutVars>
      </dgm:prSet>
      <dgm:spPr/>
      <dgm:t>
        <a:bodyPr/>
        <a:lstStyle/>
        <a:p>
          <a:endParaRPr lang="fr-FR"/>
        </a:p>
      </dgm:t>
    </dgm:pt>
    <dgm:pt modelId="{79579464-0634-4AC2-8C4A-FF1E8847C717}" type="pres">
      <dgm:prSet presAssocID="{534110FF-23CC-4CE1-8695-512C1D4B9E6A}" presName="upArrow" presStyleLbl="node1" presStyleIdx="0" presStyleCnt="2"/>
      <dgm:spPr/>
    </dgm:pt>
    <dgm:pt modelId="{D93EB16D-EAAD-4C59-9064-D26F036B566C}" type="pres">
      <dgm:prSet presAssocID="{534110FF-23CC-4CE1-8695-512C1D4B9E6A}" presName="upArrowText" presStyleLbl="revTx" presStyleIdx="0" presStyleCnt="2">
        <dgm:presLayoutVars>
          <dgm:chMax val="0"/>
          <dgm:bulletEnabled val="1"/>
        </dgm:presLayoutVars>
      </dgm:prSet>
      <dgm:spPr/>
      <dgm:t>
        <a:bodyPr/>
        <a:lstStyle/>
        <a:p>
          <a:endParaRPr lang="fr-FR"/>
        </a:p>
      </dgm:t>
    </dgm:pt>
    <dgm:pt modelId="{BD98BB41-5389-400D-84C0-EFD68F80C58F}" type="pres">
      <dgm:prSet presAssocID="{431D8057-EDAD-424A-8EF1-44C564AE28B1}" presName="downArrow" presStyleLbl="node1" presStyleIdx="1" presStyleCnt="2"/>
      <dgm:spPr>
        <a:solidFill>
          <a:srgbClr val="00AEEF"/>
        </a:solidFill>
      </dgm:spPr>
    </dgm:pt>
    <dgm:pt modelId="{898951A1-9DE6-40B8-B643-62CF6A210B08}" type="pres">
      <dgm:prSet presAssocID="{431D8057-EDAD-424A-8EF1-44C564AE28B1}" presName="downArrowText" presStyleLbl="revTx" presStyleIdx="1" presStyleCnt="2">
        <dgm:presLayoutVars>
          <dgm:chMax val="0"/>
          <dgm:bulletEnabled val="1"/>
        </dgm:presLayoutVars>
      </dgm:prSet>
      <dgm:spPr/>
      <dgm:t>
        <a:bodyPr/>
        <a:lstStyle/>
        <a:p>
          <a:endParaRPr lang="fr-FR"/>
        </a:p>
      </dgm:t>
    </dgm:pt>
  </dgm:ptLst>
  <dgm:cxnLst>
    <dgm:cxn modelId="{40140DE5-9F5A-462B-B2A5-F5DE84B68A22}" type="presOf" srcId="{A1CE3D31-E009-4E08-9349-5F8F43418BD9}" destId="{898951A1-9DE6-40B8-B643-62CF6A210B08}" srcOrd="0" destOrd="1" presId="urn:microsoft.com/office/officeart/2005/8/layout/arrow4"/>
    <dgm:cxn modelId="{7100654F-3610-4272-BD56-E1BA4FD62F8F}" type="presOf" srcId="{1966A03C-314D-40D9-9EDA-A662E7373BE8}" destId="{898951A1-9DE6-40B8-B643-62CF6A210B08}" srcOrd="0" destOrd="4" presId="urn:microsoft.com/office/officeart/2005/8/layout/arrow4"/>
    <dgm:cxn modelId="{C877CB8A-A7E7-418B-B3EE-2C57438FDAF1}" type="presOf" srcId="{4F5F9297-7B30-4245-A2F6-BDAAD8D8C570}" destId="{898951A1-9DE6-40B8-B643-62CF6A210B08}" srcOrd="0" destOrd="2" presId="urn:microsoft.com/office/officeart/2005/8/layout/arrow4"/>
    <dgm:cxn modelId="{3646A1F7-B488-402C-B1C0-2E8BFCFF6FDD}" type="presOf" srcId="{FEE4BB80-A03A-45C9-8D51-B129A96A5498}" destId="{D93EB16D-EAAD-4C59-9064-D26F036B566C}" srcOrd="0" destOrd="1" presId="urn:microsoft.com/office/officeart/2005/8/layout/arrow4"/>
    <dgm:cxn modelId="{7EE46AD1-C609-4C55-9158-4D8820FF9E4C}" type="presOf" srcId="{A752F516-B19E-491D-BE2B-780154FF75DE}" destId="{CB828DD1-DAC8-4023-ACA6-B5E7BB901DD2}" srcOrd="0" destOrd="0" presId="urn:microsoft.com/office/officeart/2005/8/layout/arrow4"/>
    <dgm:cxn modelId="{F244B79E-9D5A-4D4F-B78B-A3D4B57D1AE9}" srcId="{534110FF-23CC-4CE1-8695-512C1D4B9E6A}" destId="{2DEB82BF-E0E5-4978-9E94-BE9C0D93B02B}" srcOrd="1" destOrd="0" parTransId="{692138F2-1B7B-4276-B671-AC72D541C6DB}" sibTransId="{3B384714-C660-4CF9-A7AE-251F1F3FB8D2}"/>
    <dgm:cxn modelId="{A4586B1A-2825-4A88-BC7E-4E382F098D39}" type="presOf" srcId="{431D8057-EDAD-424A-8EF1-44C564AE28B1}" destId="{898951A1-9DE6-40B8-B643-62CF6A210B08}" srcOrd="0" destOrd="0" presId="urn:microsoft.com/office/officeart/2005/8/layout/arrow4"/>
    <dgm:cxn modelId="{D1A7D1B8-9A41-4772-92D5-DCAB8C76F54C}" type="presOf" srcId="{2DEB82BF-E0E5-4978-9E94-BE9C0D93B02B}" destId="{D93EB16D-EAAD-4C59-9064-D26F036B566C}" srcOrd="0" destOrd="2" presId="urn:microsoft.com/office/officeart/2005/8/layout/arrow4"/>
    <dgm:cxn modelId="{1851CC7A-7030-4CC3-9112-126773DB829C}" srcId="{534110FF-23CC-4CE1-8695-512C1D4B9E6A}" destId="{76521E27-979D-4F18-910A-8AC089810A67}" srcOrd="2" destOrd="0" parTransId="{0A7AEB97-8DB5-4996-853F-89B6A7115BBC}" sibTransId="{BE6DBF20-2EA2-41B1-AD9E-2DE65F516771}"/>
    <dgm:cxn modelId="{BEE73529-8C4C-4700-ACF6-263101369834}" type="presOf" srcId="{3D5245F1-5387-4648-BE2E-7A234FF50DE8}" destId="{898951A1-9DE6-40B8-B643-62CF6A210B08}" srcOrd="0" destOrd="3" presId="urn:microsoft.com/office/officeart/2005/8/layout/arrow4"/>
    <dgm:cxn modelId="{38E0B9C1-ACC0-4C59-8C1E-4BF448C0BFE5}" srcId="{431D8057-EDAD-424A-8EF1-44C564AE28B1}" destId="{1966A03C-314D-40D9-9EDA-A662E7373BE8}" srcOrd="3" destOrd="0" parTransId="{78E7EE33-3B83-4CC4-A5C2-DECBCAB72652}" sibTransId="{A577C751-D22F-450B-8E70-D53C0F9A8F1A}"/>
    <dgm:cxn modelId="{8E206DC4-4FDA-4829-802B-E453CD496488}" srcId="{A752F516-B19E-491D-BE2B-780154FF75DE}" destId="{534110FF-23CC-4CE1-8695-512C1D4B9E6A}" srcOrd="0" destOrd="0" parTransId="{A0571B0C-25A4-49C1-9995-C0CD942A96DE}" sibTransId="{EEA8230F-7896-43C1-931A-60873A175C87}"/>
    <dgm:cxn modelId="{24CEF7A5-0648-4635-909E-036A7EA28045}" type="presOf" srcId="{7198DE19-A6EB-4AC6-BAC2-3EF32526994F}" destId="{D93EB16D-EAAD-4C59-9064-D26F036B566C}" srcOrd="0" destOrd="4" presId="urn:microsoft.com/office/officeart/2005/8/layout/arrow4"/>
    <dgm:cxn modelId="{FD7A94A2-48D3-4A25-BFFB-38049379637A}" srcId="{431D8057-EDAD-424A-8EF1-44C564AE28B1}" destId="{4F5F9297-7B30-4245-A2F6-BDAAD8D8C570}" srcOrd="1" destOrd="0" parTransId="{67C0A60E-235E-42C5-B306-7FC8B35C3F3F}" sibTransId="{A4AC0916-D455-489E-8175-D4D8605FDEF7}"/>
    <dgm:cxn modelId="{76F067D2-11C1-4198-AF91-B05112F34BDD}" type="presOf" srcId="{76521E27-979D-4F18-910A-8AC089810A67}" destId="{D93EB16D-EAAD-4C59-9064-D26F036B566C}" srcOrd="0" destOrd="3" presId="urn:microsoft.com/office/officeart/2005/8/layout/arrow4"/>
    <dgm:cxn modelId="{3C187E9F-91E4-4E61-A57C-5B1F8520BB04}" srcId="{431D8057-EDAD-424A-8EF1-44C564AE28B1}" destId="{A1CE3D31-E009-4E08-9349-5F8F43418BD9}" srcOrd="0" destOrd="0" parTransId="{C45B6C05-5926-46F6-9120-FC7EED44FBE0}" sibTransId="{DA03A838-8FB8-40D5-AC01-BB02E84EB90C}"/>
    <dgm:cxn modelId="{8B643E82-972B-4626-A1D3-F70756CA8B46}" srcId="{534110FF-23CC-4CE1-8695-512C1D4B9E6A}" destId="{7198DE19-A6EB-4AC6-BAC2-3EF32526994F}" srcOrd="3" destOrd="0" parTransId="{8625ECBF-73AD-45CA-8383-23CA42924025}" sibTransId="{7427F333-17EB-45EF-8DBD-387316B95627}"/>
    <dgm:cxn modelId="{934DDC76-2488-4186-80C1-8E502B09ED5B}" srcId="{431D8057-EDAD-424A-8EF1-44C564AE28B1}" destId="{3D5245F1-5387-4648-BE2E-7A234FF50DE8}" srcOrd="2" destOrd="0" parTransId="{BFC8F057-A858-438A-B6AE-972CC65DD80A}" sibTransId="{16C09769-1EF8-4E8D-92A9-970A2BC0A67A}"/>
    <dgm:cxn modelId="{563D5C19-059A-4990-BB73-229217C719CA}" type="presOf" srcId="{534110FF-23CC-4CE1-8695-512C1D4B9E6A}" destId="{D93EB16D-EAAD-4C59-9064-D26F036B566C}" srcOrd="0" destOrd="0" presId="urn:microsoft.com/office/officeart/2005/8/layout/arrow4"/>
    <dgm:cxn modelId="{05FD85F2-3E90-4F19-94B1-3D0CC52FF9C6}" srcId="{534110FF-23CC-4CE1-8695-512C1D4B9E6A}" destId="{FEE4BB80-A03A-45C9-8D51-B129A96A5498}" srcOrd="0" destOrd="0" parTransId="{793776C1-9DC5-4D86-BEAD-3EA418F95496}" sibTransId="{89ADAB54-3329-4D70-A634-EF7549DB657C}"/>
    <dgm:cxn modelId="{3905C6F6-7498-4971-B952-58F44952A124}" srcId="{A752F516-B19E-491D-BE2B-780154FF75DE}" destId="{431D8057-EDAD-424A-8EF1-44C564AE28B1}" srcOrd="1" destOrd="0" parTransId="{DFDA8668-A62F-4F7E-ABA6-A645EAEC5944}" sibTransId="{D28E84B4-6CE2-4D4D-A9D7-AA8FFD6680F4}"/>
    <dgm:cxn modelId="{4FD56812-0850-46EA-A0DF-E6F200102B8A}" type="presParOf" srcId="{CB828DD1-DAC8-4023-ACA6-B5E7BB901DD2}" destId="{79579464-0634-4AC2-8C4A-FF1E8847C717}" srcOrd="0" destOrd="0" presId="urn:microsoft.com/office/officeart/2005/8/layout/arrow4"/>
    <dgm:cxn modelId="{EACB48FB-6DD1-4A40-B878-D2257E4C6759}" type="presParOf" srcId="{CB828DD1-DAC8-4023-ACA6-B5E7BB901DD2}" destId="{D93EB16D-EAAD-4C59-9064-D26F036B566C}" srcOrd="1" destOrd="0" presId="urn:microsoft.com/office/officeart/2005/8/layout/arrow4"/>
    <dgm:cxn modelId="{BD95636B-FBBC-4A41-A4A6-DB7ACA8135DB}" type="presParOf" srcId="{CB828DD1-DAC8-4023-ACA6-B5E7BB901DD2}" destId="{BD98BB41-5389-400D-84C0-EFD68F80C58F}" srcOrd="2" destOrd="0" presId="urn:microsoft.com/office/officeart/2005/8/layout/arrow4"/>
    <dgm:cxn modelId="{CBBD7861-3C84-4F95-9E53-35EFFD3FC60D}" type="presParOf" srcId="{CB828DD1-DAC8-4023-ACA6-B5E7BB901DD2}" destId="{898951A1-9DE6-40B8-B643-62CF6A210B08}" srcOrd="3" destOrd="0" presId="urn:microsoft.com/office/officeart/2005/8/layout/arrow4"/>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1E4F9AF-054F-444A-9F68-6D16AEDC09BE}"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fr-FR"/>
        </a:p>
      </dgm:t>
    </dgm:pt>
    <dgm:pt modelId="{C9C50700-D384-4D03-AD1B-AFB4778437A6}">
      <dgm:prSet/>
      <dgm:spPr/>
      <dgm:t>
        <a:bodyPr/>
        <a:lstStyle/>
        <a:p>
          <a:pPr rtl="0"/>
          <a:r>
            <a:rPr lang="en-US" smtClean="0"/>
            <a:t>Check your worldview at the door </a:t>
          </a:r>
          <a:endParaRPr lang="fr-FR"/>
        </a:p>
      </dgm:t>
    </dgm:pt>
    <dgm:pt modelId="{397A0ED3-313C-4E5E-9C10-7C78DF020843}" type="parTrans" cxnId="{55A2B8AF-E04F-4DFF-AD19-DBFE4606451B}">
      <dgm:prSet/>
      <dgm:spPr/>
      <dgm:t>
        <a:bodyPr/>
        <a:lstStyle/>
        <a:p>
          <a:endParaRPr lang="fr-FR"/>
        </a:p>
      </dgm:t>
    </dgm:pt>
    <dgm:pt modelId="{2AF66ADC-8076-4BB0-963F-5ACD6BCC89E0}" type="sibTrans" cxnId="{55A2B8AF-E04F-4DFF-AD19-DBFE4606451B}">
      <dgm:prSet/>
      <dgm:spPr/>
      <dgm:t>
        <a:bodyPr/>
        <a:lstStyle/>
        <a:p>
          <a:endParaRPr lang="fr-FR"/>
        </a:p>
      </dgm:t>
    </dgm:pt>
    <dgm:pt modelId="{44CC03EA-C3D3-43C6-80C1-FF02DF79E9E7}">
      <dgm:prSet/>
      <dgm:spPr/>
      <dgm:t>
        <a:bodyPr/>
        <a:lstStyle/>
        <a:p>
          <a:pPr rtl="0"/>
          <a:r>
            <a:rPr lang="en-US" smtClean="0"/>
            <a:t>try to be neutral even if it is not entirely possible</a:t>
          </a:r>
          <a:endParaRPr lang="fr-FR"/>
        </a:p>
      </dgm:t>
    </dgm:pt>
    <dgm:pt modelId="{A22E42E3-1DBC-4BC7-8931-28ED544ED254}" type="parTrans" cxnId="{11F1A787-472F-4BAD-B765-D8E448819A0F}">
      <dgm:prSet/>
      <dgm:spPr/>
      <dgm:t>
        <a:bodyPr/>
        <a:lstStyle/>
        <a:p>
          <a:endParaRPr lang="fr-FR"/>
        </a:p>
      </dgm:t>
    </dgm:pt>
    <dgm:pt modelId="{15212F6D-ED1F-4730-BC71-622486898DA3}" type="sibTrans" cxnId="{11F1A787-472F-4BAD-B765-D8E448819A0F}">
      <dgm:prSet/>
      <dgm:spPr/>
      <dgm:t>
        <a:bodyPr/>
        <a:lstStyle/>
        <a:p>
          <a:endParaRPr lang="fr-FR"/>
        </a:p>
      </dgm:t>
    </dgm:pt>
    <dgm:pt modelId="{A9EA2EDD-CA0F-4F3B-9638-742E1AB02A68}">
      <dgm:prSet/>
      <dgm:spPr/>
      <dgm:t>
        <a:bodyPr/>
        <a:lstStyle/>
        <a:p>
          <a:pPr rtl="0"/>
          <a:r>
            <a:rPr lang="en-US" smtClean="0"/>
            <a:t>Embrace how other people see the world</a:t>
          </a:r>
          <a:endParaRPr lang="fr-FR"/>
        </a:p>
      </dgm:t>
    </dgm:pt>
    <dgm:pt modelId="{60061764-385C-456C-995F-AD789498648D}" type="parTrans" cxnId="{DB023B7F-B2B2-4250-ACA3-C683281C852F}">
      <dgm:prSet/>
      <dgm:spPr/>
      <dgm:t>
        <a:bodyPr/>
        <a:lstStyle/>
        <a:p>
          <a:endParaRPr lang="fr-FR"/>
        </a:p>
      </dgm:t>
    </dgm:pt>
    <dgm:pt modelId="{2D7ACC47-CACD-449B-8436-583F01EEEDDA}" type="sibTrans" cxnId="{DB023B7F-B2B2-4250-ACA3-C683281C852F}">
      <dgm:prSet/>
      <dgm:spPr/>
      <dgm:t>
        <a:bodyPr/>
        <a:lstStyle/>
        <a:p>
          <a:endParaRPr lang="fr-FR"/>
        </a:p>
      </dgm:t>
    </dgm:pt>
    <dgm:pt modelId="{2C2410FD-2743-4A27-8B6C-4FC5A9DF4215}">
      <dgm:prSet/>
      <dgm:spPr/>
      <dgm:t>
        <a:bodyPr/>
        <a:lstStyle/>
        <a:p>
          <a:pPr rtl="0"/>
          <a:r>
            <a:rPr lang="en-US" smtClean="0"/>
            <a:t>in a humanistic manner: you are not a botanist nor a zoologist</a:t>
          </a:r>
          <a:endParaRPr lang="fr-FR"/>
        </a:p>
      </dgm:t>
    </dgm:pt>
    <dgm:pt modelId="{722660F6-C047-4F79-B22D-DCBC67FBB45B}" type="parTrans" cxnId="{2A5EB010-1230-4836-96D2-CAA76364E96A}">
      <dgm:prSet/>
      <dgm:spPr/>
      <dgm:t>
        <a:bodyPr/>
        <a:lstStyle/>
        <a:p>
          <a:endParaRPr lang="fr-FR"/>
        </a:p>
      </dgm:t>
    </dgm:pt>
    <dgm:pt modelId="{3CA05853-20F0-4BC2-A402-8FFB2830C5A0}" type="sibTrans" cxnId="{2A5EB010-1230-4836-96D2-CAA76364E96A}">
      <dgm:prSet/>
      <dgm:spPr/>
      <dgm:t>
        <a:bodyPr/>
        <a:lstStyle/>
        <a:p>
          <a:endParaRPr lang="fr-FR"/>
        </a:p>
      </dgm:t>
    </dgm:pt>
    <dgm:pt modelId="{E71057D9-98E4-440C-95F6-47A24365C0CB}">
      <dgm:prSet/>
      <dgm:spPr/>
      <dgm:t>
        <a:bodyPr/>
        <a:lstStyle/>
        <a:p>
          <a:pPr rtl="0"/>
          <a:r>
            <a:rPr lang="en-US" smtClean="0"/>
            <a:t>Build rapport:</a:t>
          </a:r>
          <a:endParaRPr lang="fr-FR"/>
        </a:p>
      </dgm:t>
    </dgm:pt>
    <dgm:pt modelId="{BA3F2E5D-0D16-4168-A24D-B9EA0C079943}" type="parTrans" cxnId="{F9B10ACD-47EB-486D-A1C0-56DEEBE644D4}">
      <dgm:prSet/>
      <dgm:spPr/>
      <dgm:t>
        <a:bodyPr/>
        <a:lstStyle/>
        <a:p>
          <a:endParaRPr lang="fr-FR"/>
        </a:p>
      </dgm:t>
    </dgm:pt>
    <dgm:pt modelId="{0F1EF34C-6D14-47A6-AF73-380589F9B183}" type="sibTrans" cxnId="{F9B10ACD-47EB-486D-A1C0-56DEEBE644D4}">
      <dgm:prSet/>
      <dgm:spPr/>
      <dgm:t>
        <a:bodyPr/>
        <a:lstStyle/>
        <a:p>
          <a:endParaRPr lang="fr-FR"/>
        </a:p>
      </dgm:t>
    </dgm:pt>
    <dgm:pt modelId="{069B0AF4-A69B-4CA0-8715-A4DCC6316548}">
      <dgm:prSet/>
      <dgm:spPr/>
      <dgm:t>
        <a:bodyPr/>
        <a:lstStyle/>
        <a:p>
          <a:pPr rtl="0"/>
          <a:r>
            <a:rPr lang="en-US" dirty="0" smtClean="0"/>
            <a:t>From question-answer to </a:t>
          </a:r>
          <a:r>
            <a:rPr lang="en-US" b="1" dirty="0" smtClean="0"/>
            <a:t>question-story</a:t>
          </a:r>
          <a:endParaRPr lang="fr-FR" dirty="0"/>
        </a:p>
      </dgm:t>
    </dgm:pt>
    <dgm:pt modelId="{D158293F-0588-4EF7-BB5F-0C11805327BE}" type="parTrans" cxnId="{BAF2345C-4866-4A8D-844C-45201E0B5E6C}">
      <dgm:prSet/>
      <dgm:spPr/>
      <dgm:t>
        <a:bodyPr/>
        <a:lstStyle/>
        <a:p>
          <a:endParaRPr lang="fr-FR"/>
        </a:p>
      </dgm:t>
    </dgm:pt>
    <dgm:pt modelId="{401BA583-145F-452F-B8E9-30C0FECF4B3C}" type="sibTrans" cxnId="{BAF2345C-4866-4A8D-844C-45201E0B5E6C}">
      <dgm:prSet/>
      <dgm:spPr/>
      <dgm:t>
        <a:bodyPr/>
        <a:lstStyle/>
        <a:p>
          <a:endParaRPr lang="fr-FR"/>
        </a:p>
      </dgm:t>
    </dgm:pt>
    <dgm:pt modelId="{7265B0CE-52F5-4800-9ED4-4997D26F0621}">
      <dgm:prSet/>
      <dgm:spPr/>
      <dgm:t>
        <a:bodyPr/>
        <a:lstStyle/>
        <a:p>
          <a:pPr rtl="0"/>
          <a:r>
            <a:rPr lang="en-US" dirty="0" smtClean="0"/>
            <a:t>You won’t know when it’s coming; be patient</a:t>
          </a:r>
          <a:endParaRPr lang="fr-FR" dirty="0"/>
        </a:p>
      </dgm:t>
    </dgm:pt>
    <dgm:pt modelId="{EDB796E3-3F0E-421F-8BD3-045FDFED1BA4}" type="parTrans" cxnId="{B8302800-DF52-4CB3-BDDF-D850753EBA05}">
      <dgm:prSet/>
      <dgm:spPr/>
      <dgm:t>
        <a:bodyPr/>
        <a:lstStyle/>
        <a:p>
          <a:endParaRPr lang="fr-FR"/>
        </a:p>
      </dgm:t>
    </dgm:pt>
    <dgm:pt modelId="{1A9F18AD-F55F-4641-82DB-59C9B5C47A53}" type="sibTrans" cxnId="{B8302800-DF52-4CB3-BDDF-D850753EBA05}">
      <dgm:prSet/>
      <dgm:spPr/>
      <dgm:t>
        <a:bodyPr/>
        <a:lstStyle/>
        <a:p>
          <a:endParaRPr lang="fr-FR"/>
        </a:p>
      </dgm:t>
    </dgm:pt>
    <dgm:pt modelId="{45DFEE1E-A355-4F62-AA53-121B650E5487}">
      <dgm:prSet/>
      <dgm:spPr/>
      <dgm:t>
        <a:bodyPr/>
        <a:lstStyle/>
        <a:p>
          <a:pPr rtl="0"/>
          <a:r>
            <a:rPr lang="en-US" dirty="0" smtClean="0"/>
            <a:t>Listen</a:t>
          </a:r>
          <a:endParaRPr lang="fr-FR" dirty="0"/>
        </a:p>
      </dgm:t>
    </dgm:pt>
    <dgm:pt modelId="{38BCB032-B316-45F8-99C4-B20CA32CC800}" type="parTrans" cxnId="{C5F5B565-2F79-41F4-BA00-1D1F8F55A349}">
      <dgm:prSet/>
      <dgm:spPr/>
      <dgm:t>
        <a:bodyPr/>
        <a:lstStyle/>
        <a:p>
          <a:endParaRPr lang="fr-FR"/>
        </a:p>
      </dgm:t>
    </dgm:pt>
    <dgm:pt modelId="{0DBB4583-4A0E-4FD7-87AC-52BD6D4D54C8}" type="sibTrans" cxnId="{C5F5B565-2F79-41F4-BA00-1D1F8F55A349}">
      <dgm:prSet/>
      <dgm:spPr/>
      <dgm:t>
        <a:bodyPr/>
        <a:lstStyle/>
        <a:p>
          <a:endParaRPr lang="fr-FR"/>
        </a:p>
      </dgm:t>
    </dgm:pt>
    <dgm:pt modelId="{12806490-A6D9-4F0E-8C5D-73FE32ABB3C9}">
      <dgm:prSet/>
      <dgm:spPr/>
      <dgm:t>
        <a:bodyPr/>
        <a:lstStyle/>
        <a:p>
          <a:pPr rtl="0"/>
          <a:r>
            <a:rPr lang="en-US" dirty="0" smtClean="0"/>
            <a:t>speak less, listen more, rephrasing techniques</a:t>
          </a:r>
          <a:endParaRPr lang="fr-FR" dirty="0"/>
        </a:p>
      </dgm:t>
    </dgm:pt>
    <dgm:pt modelId="{0CF3AB0E-3BCE-4722-A603-F0A9C4A8AEE7}" type="parTrans" cxnId="{EF5733DD-D0E9-49F1-8EAD-4EE2DE0BCF73}">
      <dgm:prSet/>
      <dgm:spPr/>
      <dgm:t>
        <a:bodyPr/>
        <a:lstStyle/>
        <a:p>
          <a:endParaRPr lang="fr-FR"/>
        </a:p>
      </dgm:t>
    </dgm:pt>
    <dgm:pt modelId="{DDD5BB37-5BE9-47C3-A87A-6D7F00B368CC}" type="sibTrans" cxnId="{EF5733DD-D0E9-49F1-8EAD-4EE2DE0BCF73}">
      <dgm:prSet/>
      <dgm:spPr/>
      <dgm:t>
        <a:bodyPr/>
        <a:lstStyle/>
        <a:p>
          <a:endParaRPr lang="fr-FR"/>
        </a:p>
      </dgm:t>
    </dgm:pt>
    <dgm:pt modelId="{7B3AA40C-7366-43F2-B87E-149F49FA0E99}" type="pres">
      <dgm:prSet presAssocID="{61E4F9AF-054F-444A-9F68-6D16AEDC09BE}" presName="diagram" presStyleCnt="0">
        <dgm:presLayoutVars>
          <dgm:dir/>
          <dgm:resizeHandles val="exact"/>
        </dgm:presLayoutVars>
      </dgm:prSet>
      <dgm:spPr/>
      <dgm:t>
        <a:bodyPr/>
        <a:lstStyle/>
        <a:p>
          <a:endParaRPr lang="fr-FR"/>
        </a:p>
      </dgm:t>
    </dgm:pt>
    <dgm:pt modelId="{901C765F-CB4B-49C8-8702-537CA71DE054}" type="pres">
      <dgm:prSet presAssocID="{C9C50700-D384-4D03-AD1B-AFB4778437A6}" presName="node" presStyleLbl="node1" presStyleIdx="0" presStyleCnt="4">
        <dgm:presLayoutVars>
          <dgm:bulletEnabled val="1"/>
        </dgm:presLayoutVars>
      </dgm:prSet>
      <dgm:spPr/>
      <dgm:t>
        <a:bodyPr/>
        <a:lstStyle/>
        <a:p>
          <a:endParaRPr lang="fr-FR"/>
        </a:p>
      </dgm:t>
    </dgm:pt>
    <dgm:pt modelId="{DA0E9D23-F5C8-4E13-B6EA-5147765C85A6}" type="pres">
      <dgm:prSet presAssocID="{2AF66ADC-8076-4BB0-963F-5ACD6BCC89E0}" presName="sibTrans" presStyleCnt="0"/>
      <dgm:spPr/>
    </dgm:pt>
    <dgm:pt modelId="{56D60BC1-AB46-40E8-8913-87A6499114F3}" type="pres">
      <dgm:prSet presAssocID="{A9EA2EDD-CA0F-4F3B-9638-742E1AB02A68}" presName="node" presStyleLbl="node1" presStyleIdx="1" presStyleCnt="4">
        <dgm:presLayoutVars>
          <dgm:bulletEnabled val="1"/>
        </dgm:presLayoutVars>
      </dgm:prSet>
      <dgm:spPr/>
      <dgm:t>
        <a:bodyPr/>
        <a:lstStyle/>
        <a:p>
          <a:endParaRPr lang="fr-FR"/>
        </a:p>
      </dgm:t>
    </dgm:pt>
    <dgm:pt modelId="{4AE552D3-FC5B-4E6D-A2EE-77643C53CCC2}" type="pres">
      <dgm:prSet presAssocID="{2D7ACC47-CACD-449B-8436-583F01EEEDDA}" presName="sibTrans" presStyleCnt="0"/>
      <dgm:spPr/>
    </dgm:pt>
    <dgm:pt modelId="{DA02492C-7937-44D4-B2CB-4069A31FD7A2}" type="pres">
      <dgm:prSet presAssocID="{E71057D9-98E4-440C-95F6-47A24365C0CB}" presName="node" presStyleLbl="node1" presStyleIdx="2" presStyleCnt="4">
        <dgm:presLayoutVars>
          <dgm:bulletEnabled val="1"/>
        </dgm:presLayoutVars>
      </dgm:prSet>
      <dgm:spPr/>
      <dgm:t>
        <a:bodyPr/>
        <a:lstStyle/>
        <a:p>
          <a:endParaRPr lang="fr-FR"/>
        </a:p>
      </dgm:t>
    </dgm:pt>
    <dgm:pt modelId="{C243544A-4430-4BB8-B6F6-F0168F4F678B}" type="pres">
      <dgm:prSet presAssocID="{0F1EF34C-6D14-47A6-AF73-380589F9B183}" presName="sibTrans" presStyleCnt="0"/>
      <dgm:spPr/>
    </dgm:pt>
    <dgm:pt modelId="{326E35D0-39E3-47E8-A08F-9CA21755075B}" type="pres">
      <dgm:prSet presAssocID="{45DFEE1E-A355-4F62-AA53-121B650E5487}" presName="node" presStyleLbl="node1" presStyleIdx="3" presStyleCnt="4">
        <dgm:presLayoutVars>
          <dgm:bulletEnabled val="1"/>
        </dgm:presLayoutVars>
      </dgm:prSet>
      <dgm:spPr/>
      <dgm:t>
        <a:bodyPr/>
        <a:lstStyle/>
        <a:p>
          <a:endParaRPr lang="fr-FR"/>
        </a:p>
      </dgm:t>
    </dgm:pt>
  </dgm:ptLst>
  <dgm:cxnLst>
    <dgm:cxn modelId="{EF5733DD-D0E9-49F1-8EAD-4EE2DE0BCF73}" srcId="{45DFEE1E-A355-4F62-AA53-121B650E5487}" destId="{12806490-A6D9-4F0E-8C5D-73FE32ABB3C9}" srcOrd="0" destOrd="0" parTransId="{0CF3AB0E-3BCE-4722-A603-F0A9C4A8AEE7}" sibTransId="{DDD5BB37-5BE9-47C3-A87A-6D7F00B368CC}"/>
    <dgm:cxn modelId="{DB023B7F-B2B2-4250-ACA3-C683281C852F}" srcId="{61E4F9AF-054F-444A-9F68-6D16AEDC09BE}" destId="{A9EA2EDD-CA0F-4F3B-9638-742E1AB02A68}" srcOrd="1" destOrd="0" parTransId="{60061764-385C-456C-995F-AD789498648D}" sibTransId="{2D7ACC47-CACD-449B-8436-583F01EEEDDA}"/>
    <dgm:cxn modelId="{D0559A80-F911-4A41-82EC-77209FD8EF76}" type="presOf" srcId="{069B0AF4-A69B-4CA0-8715-A4DCC6316548}" destId="{DA02492C-7937-44D4-B2CB-4069A31FD7A2}" srcOrd="0" destOrd="1" presId="urn:microsoft.com/office/officeart/2005/8/layout/default"/>
    <dgm:cxn modelId="{BAF2345C-4866-4A8D-844C-45201E0B5E6C}" srcId="{E71057D9-98E4-440C-95F6-47A24365C0CB}" destId="{069B0AF4-A69B-4CA0-8715-A4DCC6316548}" srcOrd="0" destOrd="0" parTransId="{D158293F-0588-4EF7-BB5F-0C11805327BE}" sibTransId="{401BA583-145F-452F-B8E9-30C0FECF4B3C}"/>
    <dgm:cxn modelId="{2A5EB010-1230-4836-96D2-CAA76364E96A}" srcId="{A9EA2EDD-CA0F-4F3B-9638-742E1AB02A68}" destId="{2C2410FD-2743-4A27-8B6C-4FC5A9DF4215}" srcOrd="0" destOrd="0" parTransId="{722660F6-C047-4F79-B22D-DCBC67FBB45B}" sibTransId="{3CA05853-20F0-4BC2-A402-8FFB2830C5A0}"/>
    <dgm:cxn modelId="{9017CFD8-68B4-42D4-B6D2-5218CBEE17F4}" type="presOf" srcId="{7265B0CE-52F5-4800-9ED4-4997D26F0621}" destId="{DA02492C-7937-44D4-B2CB-4069A31FD7A2}" srcOrd="0" destOrd="2" presId="urn:microsoft.com/office/officeart/2005/8/layout/default"/>
    <dgm:cxn modelId="{0F6E4759-48C9-43AE-AC6A-2FAAAB212362}" type="presOf" srcId="{44CC03EA-C3D3-43C6-80C1-FF02DF79E9E7}" destId="{901C765F-CB4B-49C8-8702-537CA71DE054}" srcOrd="0" destOrd="1" presId="urn:microsoft.com/office/officeart/2005/8/layout/default"/>
    <dgm:cxn modelId="{55A2B8AF-E04F-4DFF-AD19-DBFE4606451B}" srcId="{61E4F9AF-054F-444A-9F68-6D16AEDC09BE}" destId="{C9C50700-D384-4D03-AD1B-AFB4778437A6}" srcOrd="0" destOrd="0" parTransId="{397A0ED3-313C-4E5E-9C10-7C78DF020843}" sibTransId="{2AF66ADC-8076-4BB0-963F-5ACD6BCC89E0}"/>
    <dgm:cxn modelId="{84C594A9-772E-43C1-9EEA-2F560A6BCF2B}" type="presOf" srcId="{12806490-A6D9-4F0E-8C5D-73FE32ABB3C9}" destId="{326E35D0-39E3-47E8-A08F-9CA21755075B}" srcOrd="0" destOrd="1" presId="urn:microsoft.com/office/officeart/2005/8/layout/default"/>
    <dgm:cxn modelId="{48E0F644-CD53-4BB1-8958-B2C9650924A4}" type="presOf" srcId="{2C2410FD-2743-4A27-8B6C-4FC5A9DF4215}" destId="{56D60BC1-AB46-40E8-8913-87A6499114F3}" srcOrd="0" destOrd="1" presId="urn:microsoft.com/office/officeart/2005/8/layout/default"/>
    <dgm:cxn modelId="{92126297-973B-4E6F-9EF0-9ED0706C1AC6}" type="presOf" srcId="{45DFEE1E-A355-4F62-AA53-121B650E5487}" destId="{326E35D0-39E3-47E8-A08F-9CA21755075B}" srcOrd="0" destOrd="0" presId="urn:microsoft.com/office/officeart/2005/8/layout/default"/>
    <dgm:cxn modelId="{11F1A787-472F-4BAD-B765-D8E448819A0F}" srcId="{C9C50700-D384-4D03-AD1B-AFB4778437A6}" destId="{44CC03EA-C3D3-43C6-80C1-FF02DF79E9E7}" srcOrd="0" destOrd="0" parTransId="{A22E42E3-1DBC-4BC7-8931-28ED544ED254}" sibTransId="{15212F6D-ED1F-4730-BC71-622486898DA3}"/>
    <dgm:cxn modelId="{B8302800-DF52-4CB3-BDDF-D850753EBA05}" srcId="{E71057D9-98E4-440C-95F6-47A24365C0CB}" destId="{7265B0CE-52F5-4800-9ED4-4997D26F0621}" srcOrd="1" destOrd="0" parTransId="{EDB796E3-3F0E-421F-8BD3-045FDFED1BA4}" sibTransId="{1A9F18AD-F55F-4641-82DB-59C9B5C47A53}"/>
    <dgm:cxn modelId="{8F8F8A50-1449-4E9C-A6CC-8473427A5E5C}" type="presOf" srcId="{61E4F9AF-054F-444A-9F68-6D16AEDC09BE}" destId="{7B3AA40C-7366-43F2-B87E-149F49FA0E99}" srcOrd="0" destOrd="0" presId="urn:microsoft.com/office/officeart/2005/8/layout/default"/>
    <dgm:cxn modelId="{36F79C82-958F-44BE-ABF8-D9FF874023F2}" type="presOf" srcId="{C9C50700-D384-4D03-AD1B-AFB4778437A6}" destId="{901C765F-CB4B-49C8-8702-537CA71DE054}" srcOrd="0" destOrd="0" presId="urn:microsoft.com/office/officeart/2005/8/layout/default"/>
    <dgm:cxn modelId="{F9B10ACD-47EB-486D-A1C0-56DEEBE644D4}" srcId="{61E4F9AF-054F-444A-9F68-6D16AEDC09BE}" destId="{E71057D9-98E4-440C-95F6-47A24365C0CB}" srcOrd="2" destOrd="0" parTransId="{BA3F2E5D-0D16-4168-A24D-B9EA0C079943}" sibTransId="{0F1EF34C-6D14-47A6-AF73-380589F9B183}"/>
    <dgm:cxn modelId="{164FAB8F-B92B-48EC-ADA7-24F40653B69B}" type="presOf" srcId="{E71057D9-98E4-440C-95F6-47A24365C0CB}" destId="{DA02492C-7937-44D4-B2CB-4069A31FD7A2}" srcOrd="0" destOrd="0" presId="urn:microsoft.com/office/officeart/2005/8/layout/default"/>
    <dgm:cxn modelId="{CAEDE922-6CB6-4482-A7ED-ECAF281B08A9}" type="presOf" srcId="{A9EA2EDD-CA0F-4F3B-9638-742E1AB02A68}" destId="{56D60BC1-AB46-40E8-8913-87A6499114F3}" srcOrd="0" destOrd="0" presId="urn:microsoft.com/office/officeart/2005/8/layout/default"/>
    <dgm:cxn modelId="{C5F5B565-2F79-41F4-BA00-1D1F8F55A349}" srcId="{61E4F9AF-054F-444A-9F68-6D16AEDC09BE}" destId="{45DFEE1E-A355-4F62-AA53-121B650E5487}" srcOrd="3" destOrd="0" parTransId="{38BCB032-B316-45F8-99C4-B20CA32CC800}" sibTransId="{0DBB4583-4A0E-4FD7-87AC-52BD6D4D54C8}"/>
    <dgm:cxn modelId="{43573952-00EF-480D-96BB-43658F6BED9A}" type="presParOf" srcId="{7B3AA40C-7366-43F2-B87E-149F49FA0E99}" destId="{901C765F-CB4B-49C8-8702-537CA71DE054}" srcOrd="0" destOrd="0" presId="urn:microsoft.com/office/officeart/2005/8/layout/default"/>
    <dgm:cxn modelId="{D7E9F3CB-9B84-4153-9D76-9EC53A512C5A}" type="presParOf" srcId="{7B3AA40C-7366-43F2-B87E-149F49FA0E99}" destId="{DA0E9D23-F5C8-4E13-B6EA-5147765C85A6}" srcOrd="1" destOrd="0" presId="urn:microsoft.com/office/officeart/2005/8/layout/default"/>
    <dgm:cxn modelId="{049B062C-6796-45FD-A0A6-7E2BA877353A}" type="presParOf" srcId="{7B3AA40C-7366-43F2-B87E-149F49FA0E99}" destId="{56D60BC1-AB46-40E8-8913-87A6499114F3}" srcOrd="2" destOrd="0" presId="urn:microsoft.com/office/officeart/2005/8/layout/default"/>
    <dgm:cxn modelId="{F202B6F6-0773-4863-9014-FF108A88BDBF}" type="presParOf" srcId="{7B3AA40C-7366-43F2-B87E-149F49FA0E99}" destId="{4AE552D3-FC5B-4E6D-A2EE-77643C53CCC2}" srcOrd="3" destOrd="0" presId="urn:microsoft.com/office/officeart/2005/8/layout/default"/>
    <dgm:cxn modelId="{0BAF86FE-0F48-490E-A647-ACAF947515F3}" type="presParOf" srcId="{7B3AA40C-7366-43F2-B87E-149F49FA0E99}" destId="{DA02492C-7937-44D4-B2CB-4069A31FD7A2}" srcOrd="4" destOrd="0" presId="urn:microsoft.com/office/officeart/2005/8/layout/default"/>
    <dgm:cxn modelId="{0285E61A-BB31-40D1-9177-6C542EF92A5B}" type="presParOf" srcId="{7B3AA40C-7366-43F2-B87E-149F49FA0E99}" destId="{C243544A-4430-4BB8-B6F6-F0168F4F678B}" srcOrd="5" destOrd="0" presId="urn:microsoft.com/office/officeart/2005/8/layout/default"/>
    <dgm:cxn modelId="{E67EEDF7-D320-477C-A478-3221CB91AF53}" type="presParOf" srcId="{7B3AA40C-7366-43F2-B87E-149F49FA0E99}" destId="{326E35D0-39E3-47E8-A08F-9CA21755075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EF4DD8-8668-4E8E-A140-246ABB47B703}" type="doc">
      <dgm:prSet loTypeId="urn:microsoft.com/office/officeart/2005/8/layout/default#10" loCatId="list" qsTypeId="urn:microsoft.com/office/officeart/2005/8/quickstyle/simple3" qsCatId="simple" csTypeId="urn:microsoft.com/office/officeart/2005/8/colors/accent1_2" csCatId="accent1" phldr="1"/>
      <dgm:spPr/>
      <dgm:t>
        <a:bodyPr/>
        <a:lstStyle/>
        <a:p>
          <a:endParaRPr lang="fr-FR"/>
        </a:p>
      </dgm:t>
    </dgm:pt>
    <dgm:pt modelId="{4D0F0D9E-20CE-42AE-8FEF-896180FF6760}">
      <dgm:prSet/>
      <dgm:spPr/>
      <dgm:t>
        <a:bodyPr/>
        <a:lstStyle/>
        <a:p>
          <a:pPr rtl="0"/>
          <a:r>
            <a:rPr lang="en-US" noProof="0" dirty="0" smtClean="0"/>
            <a:t>To be sensitive, receptive to information of the field</a:t>
          </a:r>
          <a:endParaRPr lang="en-US" noProof="0" dirty="0"/>
        </a:p>
      </dgm:t>
    </dgm:pt>
    <dgm:pt modelId="{B0BB93E8-4EDD-4AE8-9D82-9AFC5400F69F}" type="parTrans" cxnId="{5FA2057A-C6CD-4FED-90C5-63C459027EEF}">
      <dgm:prSet/>
      <dgm:spPr/>
      <dgm:t>
        <a:bodyPr/>
        <a:lstStyle/>
        <a:p>
          <a:endParaRPr lang="fr-FR"/>
        </a:p>
      </dgm:t>
    </dgm:pt>
    <dgm:pt modelId="{7D2DCAED-63C0-469E-8AC9-132F1C1927B0}" type="sibTrans" cxnId="{5FA2057A-C6CD-4FED-90C5-63C459027EEF}">
      <dgm:prSet/>
      <dgm:spPr/>
      <dgm:t>
        <a:bodyPr/>
        <a:lstStyle/>
        <a:p>
          <a:endParaRPr lang="fr-FR"/>
        </a:p>
      </dgm:t>
    </dgm:pt>
    <dgm:pt modelId="{B632BE63-B10F-4BB3-BE3E-622E3CAE44A1}">
      <dgm:prSet/>
      <dgm:spPr/>
      <dgm:t>
        <a:bodyPr/>
        <a:lstStyle/>
        <a:p>
          <a:pPr rtl="0"/>
          <a:r>
            <a:rPr lang="en-US" noProof="0" smtClean="0"/>
            <a:t>Acculturation  </a:t>
          </a:r>
        </a:p>
      </dgm:t>
    </dgm:pt>
    <dgm:pt modelId="{4E7460B5-5DA5-4108-99AB-AA83FC8347A0}" type="parTrans" cxnId="{4CD61822-3743-4494-A9DC-E8A6BC66184A}">
      <dgm:prSet/>
      <dgm:spPr/>
      <dgm:t>
        <a:bodyPr/>
        <a:lstStyle/>
        <a:p>
          <a:endParaRPr lang="fr-FR"/>
        </a:p>
      </dgm:t>
    </dgm:pt>
    <dgm:pt modelId="{B2BDBC62-1415-4176-BA0E-688F7F2C3D7D}" type="sibTrans" cxnId="{4CD61822-3743-4494-A9DC-E8A6BC66184A}">
      <dgm:prSet/>
      <dgm:spPr/>
      <dgm:t>
        <a:bodyPr/>
        <a:lstStyle/>
        <a:p>
          <a:endParaRPr lang="fr-FR"/>
        </a:p>
      </dgm:t>
    </dgm:pt>
    <dgm:pt modelId="{19DF8715-0740-4398-A466-C3BEA70A33AA}">
      <dgm:prSet/>
      <dgm:spPr/>
      <dgm:t>
        <a:bodyPr/>
        <a:lstStyle/>
        <a:p>
          <a:pPr rtl="0"/>
          <a:r>
            <a:rPr lang="en-US" noProof="0" smtClean="0"/>
            <a:t>Empathy, « einfühlung » intuition and checking</a:t>
          </a:r>
          <a:endParaRPr lang="en-US" noProof="0"/>
        </a:p>
      </dgm:t>
    </dgm:pt>
    <dgm:pt modelId="{7E05E49A-C087-4C35-A654-2C6D1D1DD7F8}" type="parTrans" cxnId="{B710BF2A-9F25-4585-BA73-D65D9865BD71}">
      <dgm:prSet/>
      <dgm:spPr/>
      <dgm:t>
        <a:bodyPr/>
        <a:lstStyle/>
        <a:p>
          <a:endParaRPr lang="fr-FR"/>
        </a:p>
      </dgm:t>
    </dgm:pt>
    <dgm:pt modelId="{28EF0FE3-386F-4710-B01D-F420B7AC7F0F}" type="sibTrans" cxnId="{B710BF2A-9F25-4585-BA73-D65D9865BD71}">
      <dgm:prSet/>
      <dgm:spPr/>
      <dgm:t>
        <a:bodyPr/>
        <a:lstStyle/>
        <a:p>
          <a:endParaRPr lang="fr-FR"/>
        </a:p>
      </dgm:t>
    </dgm:pt>
    <dgm:pt modelId="{47C49148-7309-4B95-979C-F125F6CA678A}">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noProof="0" smtClean="0"/>
            <a:t>Using reflexivity</a:t>
          </a:r>
        </a:p>
      </dgm:t>
    </dgm:pt>
    <dgm:pt modelId="{E40FE663-EFBA-499E-A182-D9F653AC0F41}" type="parTrans" cxnId="{E26C59DD-F79E-4923-9EAA-8F02611227BC}">
      <dgm:prSet/>
      <dgm:spPr/>
      <dgm:t>
        <a:bodyPr/>
        <a:lstStyle/>
        <a:p>
          <a:endParaRPr lang="fr-FR"/>
        </a:p>
      </dgm:t>
    </dgm:pt>
    <dgm:pt modelId="{EBB1473D-A124-44A4-9A6C-4E46A288BD53}" type="sibTrans" cxnId="{E26C59DD-F79E-4923-9EAA-8F02611227BC}">
      <dgm:prSet/>
      <dgm:spPr/>
      <dgm:t>
        <a:bodyPr/>
        <a:lstStyle/>
        <a:p>
          <a:endParaRPr lang="fr-FR"/>
        </a:p>
      </dgm:t>
    </dgm:pt>
    <dgm:pt modelId="{69163C6D-0FF3-4923-8AE5-19052C90C38B}">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noProof="0" dirty="0" smtClean="0"/>
            <a:t>Reflect on accomplished operations and applied techniques, self appraisal on the process</a:t>
          </a:r>
        </a:p>
      </dgm:t>
    </dgm:pt>
    <dgm:pt modelId="{02B6D676-0DD9-4F3B-99E6-EA58D7A8F89A}" type="parTrans" cxnId="{4546EB69-95E2-4620-B1D8-17D48C6F4A1F}">
      <dgm:prSet/>
      <dgm:spPr/>
      <dgm:t>
        <a:bodyPr/>
        <a:lstStyle/>
        <a:p>
          <a:endParaRPr lang="fr-FR"/>
        </a:p>
      </dgm:t>
    </dgm:pt>
    <dgm:pt modelId="{5538F1CD-B9C6-4598-88D4-4BD205F3EBE7}" type="sibTrans" cxnId="{4546EB69-95E2-4620-B1D8-17D48C6F4A1F}">
      <dgm:prSet/>
      <dgm:spPr/>
      <dgm:t>
        <a:bodyPr/>
        <a:lstStyle/>
        <a:p>
          <a:endParaRPr lang="fr-FR"/>
        </a:p>
      </dgm:t>
    </dgm:pt>
    <dgm:pt modelId="{044B396B-23B9-49EF-8B31-BD08DB76BC23}">
      <dgm:prSet/>
      <dgm:spPr/>
      <dgm:t>
        <a:bodyPr/>
        <a:lstStyle/>
        <a:p>
          <a:pPr rtl="0"/>
          <a:r>
            <a:rPr lang="en-US" noProof="0" smtClean="0"/>
            <a:t>Helicopter view to come out of my ego, my own values, my usual behavior in order to better integrate others’ point of view, others’mind, others’ behaviour</a:t>
          </a:r>
          <a:endParaRPr lang="en-US" noProof="0"/>
        </a:p>
      </dgm:t>
    </dgm:pt>
    <dgm:pt modelId="{E81E536E-0F07-4D08-A54D-F71A8E80EE60}" type="parTrans" cxnId="{6C3D3B75-4F39-4713-B814-FE3076423AE9}">
      <dgm:prSet/>
      <dgm:spPr/>
      <dgm:t>
        <a:bodyPr/>
        <a:lstStyle/>
        <a:p>
          <a:endParaRPr lang="fr-FR"/>
        </a:p>
      </dgm:t>
    </dgm:pt>
    <dgm:pt modelId="{5C46646D-0A62-441D-AE3A-FD441F4BD6FD}" type="sibTrans" cxnId="{6C3D3B75-4F39-4713-B814-FE3076423AE9}">
      <dgm:prSet/>
      <dgm:spPr/>
      <dgm:t>
        <a:bodyPr/>
        <a:lstStyle/>
        <a:p>
          <a:endParaRPr lang="fr-FR"/>
        </a:p>
      </dgm:t>
    </dgm:pt>
    <dgm:pt modelId="{0BD23C89-37C9-4C05-9896-C8023AE7A39D}" type="pres">
      <dgm:prSet presAssocID="{35EF4DD8-8668-4E8E-A140-246ABB47B703}" presName="diagram" presStyleCnt="0">
        <dgm:presLayoutVars>
          <dgm:dir/>
          <dgm:resizeHandles val="exact"/>
        </dgm:presLayoutVars>
      </dgm:prSet>
      <dgm:spPr/>
      <dgm:t>
        <a:bodyPr/>
        <a:lstStyle/>
        <a:p>
          <a:endParaRPr lang="fr-FR"/>
        </a:p>
      </dgm:t>
    </dgm:pt>
    <dgm:pt modelId="{6D90B6D1-0FA6-4281-AEB3-9CC4DC007DFB}" type="pres">
      <dgm:prSet presAssocID="{4D0F0D9E-20CE-42AE-8FEF-896180FF6760}" presName="node" presStyleLbl="node1" presStyleIdx="0" presStyleCnt="4">
        <dgm:presLayoutVars>
          <dgm:bulletEnabled val="1"/>
        </dgm:presLayoutVars>
      </dgm:prSet>
      <dgm:spPr/>
      <dgm:t>
        <a:bodyPr/>
        <a:lstStyle/>
        <a:p>
          <a:endParaRPr lang="fr-FR"/>
        </a:p>
      </dgm:t>
    </dgm:pt>
    <dgm:pt modelId="{930E4DAD-EF39-48DB-BE8B-22D827FE1A2C}" type="pres">
      <dgm:prSet presAssocID="{7D2DCAED-63C0-469E-8AC9-132F1C1927B0}" presName="sibTrans" presStyleCnt="0"/>
      <dgm:spPr/>
    </dgm:pt>
    <dgm:pt modelId="{2864FE7F-2A70-468A-9B2F-4D42EB32A26E}" type="pres">
      <dgm:prSet presAssocID="{B632BE63-B10F-4BB3-BE3E-622E3CAE44A1}" presName="node" presStyleLbl="node1" presStyleIdx="1" presStyleCnt="4">
        <dgm:presLayoutVars>
          <dgm:bulletEnabled val="1"/>
        </dgm:presLayoutVars>
      </dgm:prSet>
      <dgm:spPr/>
      <dgm:t>
        <a:bodyPr/>
        <a:lstStyle/>
        <a:p>
          <a:endParaRPr lang="fr-FR"/>
        </a:p>
      </dgm:t>
    </dgm:pt>
    <dgm:pt modelId="{9CD4830F-DE64-4E04-906F-9F646FF6F2B4}" type="pres">
      <dgm:prSet presAssocID="{B2BDBC62-1415-4176-BA0E-688F7F2C3D7D}" presName="sibTrans" presStyleCnt="0"/>
      <dgm:spPr/>
    </dgm:pt>
    <dgm:pt modelId="{E2A68B7E-2332-4E9E-A82A-2A9A8A9A567F}" type="pres">
      <dgm:prSet presAssocID="{19DF8715-0740-4398-A466-C3BEA70A33AA}" presName="node" presStyleLbl="node1" presStyleIdx="2" presStyleCnt="4">
        <dgm:presLayoutVars>
          <dgm:bulletEnabled val="1"/>
        </dgm:presLayoutVars>
      </dgm:prSet>
      <dgm:spPr/>
      <dgm:t>
        <a:bodyPr/>
        <a:lstStyle/>
        <a:p>
          <a:endParaRPr lang="fr-FR"/>
        </a:p>
      </dgm:t>
    </dgm:pt>
    <dgm:pt modelId="{EFF38200-BEE6-4692-A5F3-C3C2C4913E6E}" type="pres">
      <dgm:prSet presAssocID="{28EF0FE3-386F-4710-B01D-F420B7AC7F0F}" presName="sibTrans" presStyleCnt="0"/>
      <dgm:spPr/>
    </dgm:pt>
    <dgm:pt modelId="{4A2A6EC1-76F4-464F-96AB-7CD5F229BCC9}" type="pres">
      <dgm:prSet presAssocID="{47C49148-7309-4B95-979C-F125F6CA678A}" presName="node" presStyleLbl="node1" presStyleIdx="3" presStyleCnt="4">
        <dgm:presLayoutVars>
          <dgm:bulletEnabled val="1"/>
        </dgm:presLayoutVars>
      </dgm:prSet>
      <dgm:spPr/>
      <dgm:t>
        <a:bodyPr/>
        <a:lstStyle/>
        <a:p>
          <a:endParaRPr lang="fr-FR"/>
        </a:p>
      </dgm:t>
    </dgm:pt>
  </dgm:ptLst>
  <dgm:cxnLst>
    <dgm:cxn modelId="{4546EB69-95E2-4620-B1D8-17D48C6F4A1F}" srcId="{47C49148-7309-4B95-979C-F125F6CA678A}" destId="{69163C6D-0FF3-4923-8AE5-19052C90C38B}" srcOrd="0" destOrd="0" parTransId="{02B6D676-0DD9-4F3B-99E6-EA58D7A8F89A}" sibTransId="{5538F1CD-B9C6-4598-88D4-4BD205F3EBE7}"/>
    <dgm:cxn modelId="{510D908C-50B1-404D-9D86-083850CE3866}" type="presOf" srcId="{19DF8715-0740-4398-A466-C3BEA70A33AA}" destId="{E2A68B7E-2332-4E9E-A82A-2A9A8A9A567F}" srcOrd="0" destOrd="0" presId="urn:microsoft.com/office/officeart/2005/8/layout/default#10"/>
    <dgm:cxn modelId="{DA3BF67E-48D3-4F8D-AC76-C9999518F78D}" type="presOf" srcId="{044B396B-23B9-49EF-8B31-BD08DB76BC23}" destId="{2864FE7F-2A70-468A-9B2F-4D42EB32A26E}" srcOrd="0" destOrd="1" presId="urn:microsoft.com/office/officeart/2005/8/layout/default#10"/>
    <dgm:cxn modelId="{E26C59DD-F79E-4923-9EAA-8F02611227BC}" srcId="{35EF4DD8-8668-4E8E-A140-246ABB47B703}" destId="{47C49148-7309-4B95-979C-F125F6CA678A}" srcOrd="3" destOrd="0" parTransId="{E40FE663-EFBA-499E-A182-D9F653AC0F41}" sibTransId="{EBB1473D-A124-44A4-9A6C-4E46A288BD53}"/>
    <dgm:cxn modelId="{3B678551-430B-413D-BFF2-92BC4F6C231E}" type="presOf" srcId="{69163C6D-0FF3-4923-8AE5-19052C90C38B}" destId="{4A2A6EC1-76F4-464F-96AB-7CD5F229BCC9}" srcOrd="0" destOrd="1" presId="urn:microsoft.com/office/officeart/2005/8/layout/default#10"/>
    <dgm:cxn modelId="{129838C0-D243-4A33-996C-F9FF5C0103A4}" type="presOf" srcId="{47C49148-7309-4B95-979C-F125F6CA678A}" destId="{4A2A6EC1-76F4-464F-96AB-7CD5F229BCC9}" srcOrd="0" destOrd="0" presId="urn:microsoft.com/office/officeart/2005/8/layout/default#10"/>
    <dgm:cxn modelId="{5FA2057A-C6CD-4FED-90C5-63C459027EEF}" srcId="{35EF4DD8-8668-4E8E-A140-246ABB47B703}" destId="{4D0F0D9E-20CE-42AE-8FEF-896180FF6760}" srcOrd="0" destOrd="0" parTransId="{B0BB93E8-4EDD-4AE8-9D82-9AFC5400F69F}" sibTransId="{7D2DCAED-63C0-469E-8AC9-132F1C1927B0}"/>
    <dgm:cxn modelId="{88676065-A8BF-49CE-907E-D76680690707}" type="presOf" srcId="{B632BE63-B10F-4BB3-BE3E-622E3CAE44A1}" destId="{2864FE7F-2A70-468A-9B2F-4D42EB32A26E}" srcOrd="0" destOrd="0" presId="urn:microsoft.com/office/officeart/2005/8/layout/default#10"/>
    <dgm:cxn modelId="{B710BF2A-9F25-4585-BA73-D65D9865BD71}" srcId="{35EF4DD8-8668-4E8E-A140-246ABB47B703}" destId="{19DF8715-0740-4398-A466-C3BEA70A33AA}" srcOrd="2" destOrd="0" parTransId="{7E05E49A-C087-4C35-A654-2C6D1D1DD7F8}" sibTransId="{28EF0FE3-386F-4710-B01D-F420B7AC7F0F}"/>
    <dgm:cxn modelId="{06B9F3B2-A1EC-4894-B8AD-BD5EFDDD0078}" type="presOf" srcId="{35EF4DD8-8668-4E8E-A140-246ABB47B703}" destId="{0BD23C89-37C9-4C05-9896-C8023AE7A39D}" srcOrd="0" destOrd="0" presId="urn:microsoft.com/office/officeart/2005/8/layout/default#10"/>
    <dgm:cxn modelId="{6C3D3B75-4F39-4713-B814-FE3076423AE9}" srcId="{B632BE63-B10F-4BB3-BE3E-622E3CAE44A1}" destId="{044B396B-23B9-49EF-8B31-BD08DB76BC23}" srcOrd="0" destOrd="0" parTransId="{E81E536E-0F07-4D08-A54D-F71A8E80EE60}" sibTransId="{5C46646D-0A62-441D-AE3A-FD441F4BD6FD}"/>
    <dgm:cxn modelId="{4CD61822-3743-4494-A9DC-E8A6BC66184A}" srcId="{35EF4DD8-8668-4E8E-A140-246ABB47B703}" destId="{B632BE63-B10F-4BB3-BE3E-622E3CAE44A1}" srcOrd="1" destOrd="0" parTransId="{4E7460B5-5DA5-4108-99AB-AA83FC8347A0}" sibTransId="{B2BDBC62-1415-4176-BA0E-688F7F2C3D7D}"/>
    <dgm:cxn modelId="{00C81182-AABD-498A-B4A5-DFFF1465F288}" type="presOf" srcId="{4D0F0D9E-20CE-42AE-8FEF-896180FF6760}" destId="{6D90B6D1-0FA6-4281-AEB3-9CC4DC007DFB}" srcOrd="0" destOrd="0" presId="urn:microsoft.com/office/officeart/2005/8/layout/default#10"/>
    <dgm:cxn modelId="{E6E37AA6-368A-4699-A585-F4C525A7DC21}" type="presParOf" srcId="{0BD23C89-37C9-4C05-9896-C8023AE7A39D}" destId="{6D90B6D1-0FA6-4281-AEB3-9CC4DC007DFB}" srcOrd="0" destOrd="0" presId="urn:microsoft.com/office/officeart/2005/8/layout/default#10"/>
    <dgm:cxn modelId="{D4873CC4-596A-4EBA-8466-2257385B1C08}" type="presParOf" srcId="{0BD23C89-37C9-4C05-9896-C8023AE7A39D}" destId="{930E4DAD-EF39-48DB-BE8B-22D827FE1A2C}" srcOrd="1" destOrd="0" presId="urn:microsoft.com/office/officeart/2005/8/layout/default#10"/>
    <dgm:cxn modelId="{E4E3E2AF-F64B-4FD5-B964-24A715A0DB42}" type="presParOf" srcId="{0BD23C89-37C9-4C05-9896-C8023AE7A39D}" destId="{2864FE7F-2A70-468A-9B2F-4D42EB32A26E}" srcOrd="2" destOrd="0" presId="urn:microsoft.com/office/officeart/2005/8/layout/default#10"/>
    <dgm:cxn modelId="{347BACB1-C913-4808-91FB-2CEB67C058A3}" type="presParOf" srcId="{0BD23C89-37C9-4C05-9896-C8023AE7A39D}" destId="{9CD4830F-DE64-4E04-906F-9F646FF6F2B4}" srcOrd="3" destOrd="0" presId="urn:microsoft.com/office/officeart/2005/8/layout/default#10"/>
    <dgm:cxn modelId="{22A1E646-D509-4977-9C86-6976B76DDDE8}" type="presParOf" srcId="{0BD23C89-37C9-4C05-9896-C8023AE7A39D}" destId="{E2A68B7E-2332-4E9E-A82A-2A9A8A9A567F}" srcOrd="4" destOrd="0" presId="urn:microsoft.com/office/officeart/2005/8/layout/default#10"/>
    <dgm:cxn modelId="{C9885F3E-4387-4177-B5CD-850D979028D9}" type="presParOf" srcId="{0BD23C89-37C9-4C05-9896-C8023AE7A39D}" destId="{EFF38200-BEE6-4692-A5F3-C3C2C4913E6E}" srcOrd="5" destOrd="0" presId="urn:microsoft.com/office/officeart/2005/8/layout/default#10"/>
    <dgm:cxn modelId="{4051692C-3E14-4F2F-87A2-9FD23ADF60A6}" type="presParOf" srcId="{0BD23C89-37C9-4C05-9896-C8023AE7A39D}" destId="{4A2A6EC1-76F4-464F-96AB-7CD5F229BCC9}" srcOrd="6" destOrd="0" presId="urn:microsoft.com/office/officeart/2005/8/layout/default#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271BB9-F1CD-4E75-A4ED-2F371D430197}"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fr-FR"/>
        </a:p>
      </dgm:t>
    </dgm:pt>
    <dgm:pt modelId="{1F1D76DF-2D86-439C-8336-AD916962726F}">
      <dgm:prSet/>
      <dgm:spPr/>
      <dgm:t>
        <a:bodyPr/>
        <a:lstStyle/>
        <a:p>
          <a:pPr rtl="0"/>
          <a:r>
            <a:rPr lang="fr-FR" b="1" dirty="0" smtClean="0"/>
            <a:t>Accueillir</a:t>
          </a:r>
          <a:endParaRPr lang="fr-FR" dirty="0"/>
        </a:p>
      </dgm:t>
    </dgm:pt>
    <dgm:pt modelId="{1C4A0EF6-93DD-4985-BCD2-B68200995840}" type="parTrans" cxnId="{8C28EB09-D159-48D5-9FE1-46222BFC2DD6}">
      <dgm:prSet/>
      <dgm:spPr/>
      <dgm:t>
        <a:bodyPr/>
        <a:lstStyle/>
        <a:p>
          <a:endParaRPr lang="fr-FR"/>
        </a:p>
      </dgm:t>
    </dgm:pt>
    <dgm:pt modelId="{4CA21913-9C8B-491A-B3EC-36B9E9A55B0B}" type="sibTrans" cxnId="{8C28EB09-D159-48D5-9FE1-46222BFC2DD6}">
      <dgm:prSet/>
      <dgm:spPr/>
      <dgm:t>
        <a:bodyPr/>
        <a:lstStyle/>
        <a:p>
          <a:endParaRPr lang="fr-FR"/>
        </a:p>
      </dgm:t>
    </dgm:pt>
    <dgm:pt modelId="{96B6C6A7-9D5E-4FB4-8529-3598747BD2FF}">
      <dgm:prSet/>
      <dgm:spPr/>
      <dgm:t>
        <a:bodyPr/>
        <a:lstStyle/>
        <a:p>
          <a:pPr rtl="0"/>
          <a:r>
            <a:rPr lang="fr-FR" dirty="0" smtClean="0"/>
            <a:t>comme on le fait chez soi pour des amis, pas de familiarité déplacée, s'intéresser réellement à ce qu'il va dire.</a:t>
          </a:r>
          <a:endParaRPr lang="fr-FR" dirty="0"/>
        </a:p>
      </dgm:t>
    </dgm:pt>
    <dgm:pt modelId="{356DDD33-BC74-4D26-80D0-CBF472EDFD1B}" type="parTrans" cxnId="{6B7717E8-9AAE-4F74-881F-17960B1FBB0B}">
      <dgm:prSet/>
      <dgm:spPr/>
      <dgm:t>
        <a:bodyPr/>
        <a:lstStyle/>
        <a:p>
          <a:endParaRPr lang="fr-FR"/>
        </a:p>
      </dgm:t>
    </dgm:pt>
    <dgm:pt modelId="{EB44BB4A-C372-4BD8-BAD6-CCAB3EF345A3}" type="sibTrans" cxnId="{6B7717E8-9AAE-4F74-881F-17960B1FBB0B}">
      <dgm:prSet/>
      <dgm:spPr/>
      <dgm:t>
        <a:bodyPr/>
        <a:lstStyle/>
        <a:p>
          <a:endParaRPr lang="fr-FR"/>
        </a:p>
      </dgm:t>
    </dgm:pt>
    <dgm:pt modelId="{5A9C0289-5471-4426-A639-9CD199270A33}">
      <dgm:prSet/>
      <dgm:spPr/>
      <dgm:t>
        <a:bodyPr/>
        <a:lstStyle/>
        <a:p>
          <a:pPr rtl="0"/>
          <a:r>
            <a:rPr lang="fr-FR" b="1" dirty="0" smtClean="0"/>
            <a:t>Etre</a:t>
          </a:r>
          <a:r>
            <a:rPr lang="fr-FR" dirty="0" smtClean="0"/>
            <a:t> </a:t>
          </a:r>
          <a:r>
            <a:rPr lang="fr-FR" b="1" dirty="0" smtClean="0"/>
            <a:t>centré sur ce que son interlocuteur</a:t>
          </a:r>
          <a:r>
            <a:rPr lang="fr-FR" dirty="0" smtClean="0"/>
            <a:t> </a:t>
          </a:r>
          <a:r>
            <a:rPr lang="fr-FR" b="1" dirty="0" smtClean="0"/>
            <a:t>vit autant que sur ce qu'il dit</a:t>
          </a:r>
          <a:endParaRPr lang="fr-FR" dirty="0"/>
        </a:p>
      </dgm:t>
    </dgm:pt>
    <dgm:pt modelId="{2D46835C-4764-484E-A51A-4100ECF3AAD7}" type="parTrans" cxnId="{C73AC622-36CE-4BF9-A336-A6C290751D7D}">
      <dgm:prSet/>
      <dgm:spPr/>
      <dgm:t>
        <a:bodyPr/>
        <a:lstStyle/>
        <a:p>
          <a:endParaRPr lang="fr-FR"/>
        </a:p>
      </dgm:t>
    </dgm:pt>
    <dgm:pt modelId="{4D6CA6AB-7484-4945-86D6-6CE74F30C70C}" type="sibTrans" cxnId="{C73AC622-36CE-4BF9-A336-A6C290751D7D}">
      <dgm:prSet/>
      <dgm:spPr/>
      <dgm:t>
        <a:bodyPr/>
        <a:lstStyle/>
        <a:p>
          <a:endParaRPr lang="fr-FR"/>
        </a:p>
      </dgm:t>
    </dgm:pt>
    <dgm:pt modelId="{F7EE684F-9779-47B7-B8E0-ECCEB4F74FDE}">
      <dgm:prSet/>
      <dgm:spPr/>
      <dgm:t>
        <a:bodyPr/>
        <a:lstStyle/>
        <a:p>
          <a:pPr rtl="0"/>
          <a:r>
            <a:rPr lang="fr-FR" dirty="0" smtClean="0"/>
            <a:t>interdit toute interruption, tout étonnement ou toute réponse trop rapide. de tirer argument de ce que l'autre lui confie.</a:t>
          </a:r>
          <a:endParaRPr lang="fr-FR" dirty="0"/>
        </a:p>
      </dgm:t>
    </dgm:pt>
    <dgm:pt modelId="{96A8787F-46C8-4DE2-A63C-FAE73DB037A5}" type="parTrans" cxnId="{EB492A52-7B88-4038-B8EF-61BF9CFBA43E}">
      <dgm:prSet/>
      <dgm:spPr/>
      <dgm:t>
        <a:bodyPr/>
        <a:lstStyle/>
        <a:p>
          <a:endParaRPr lang="fr-FR"/>
        </a:p>
      </dgm:t>
    </dgm:pt>
    <dgm:pt modelId="{2587F836-F0D5-47B8-9055-BF87A021C71A}" type="sibTrans" cxnId="{EB492A52-7B88-4038-B8EF-61BF9CFBA43E}">
      <dgm:prSet/>
      <dgm:spPr/>
      <dgm:t>
        <a:bodyPr/>
        <a:lstStyle/>
        <a:p>
          <a:endParaRPr lang="fr-FR"/>
        </a:p>
      </dgm:t>
    </dgm:pt>
    <dgm:pt modelId="{D98B293F-CD52-420B-A9DD-D21645D27012}">
      <dgm:prSet/>
      <dgm:spPr/>
      <dgm:t>
        <a:bodyPr/>
        <a:lstStyle/>
        <a:p>
          <a:pPr rtl="0"/>
          <a:r>
            <a:rPr lang="fr-FR" dirty="0" smtClean="0"/>
            <a:t>abandonner provisoirement sa propre vision des choses</a:t>
          </a:r>
          <a:endParaRPr lang="fr-FR" dirty="0"/>
        </a:p>
      </dgm:t>
    </dgm:pt>
    <dgm:pt modelId="{DCA48C0C-8664-45E7-9C7F-4A568D471A75}" type="parTrans" cxnId="{A7AECC5E-8337-439B-8487-036695C07A4A}">
      <dgm:prSet/>
      <dgm:spPr/>
      <dgm:t>
        <a:bodyPr/>
        <a:lstStyle/>
        <a:p>
          <a:endParaRPr lang="fr-FR"/>
        </a:p>
      </dgm:t>
    </dgm:pt>
    <dgm:pt modelId="{FCFC4BC1-63D4-43D1-AEAB-ED354DB33EDA}" type="sibTrans" cxnId="{A7AECC5E-8337-439B-8487-036695C07A4A}">
      <dgm:prSet/>
      <dgm:spPr/>
      <dgm:t>
        <a:bodyPr/>
        <a:lstStyle/>
        <a:p>
          <a:endParaRPr lang="fr-FR"/>
        </a:p>
      </dgm:t>
    </dgm:pt>
    <dgm:pt modelId="{E0749278-B3A8-42A5-BADB-6F7CF1E71654}">
      <dgm:prSet/>
      <dgm:spPr/>
      <dgm:t>
        <a:bodyPr/>
        <a:lstStyle/>
        <a:p>
          <a:pPr rtl="0"/>
          <a:r>
            <a:rPr lang="fr-FR" b="1" dirty="0" smtClean="0"/>
            <a:t>S'intéresser à son interlocuteur plus qu'au problème </a:t>
          </a:r>
          <a:r>
            <a:rPr lang="fr-FR" b="1" dirty="0" err="1" smtClean="0"/>
            <a:t>lui‑même</a:t>
          </a:r>
          <a:endParaRPr lang="fr-FR" b="1" dirty="0"/>
        </a:p>
      </dgm:t>
    </dgm:pt>
    <dgm:pt modelId="{94179F75-EFD1-48C6-B995-B209789A2917}" type="parTrans" cxnId="{63719CCB-4561-4E06-B8F9-416353558644}">
      <dgm:prSet/>
      <dgm:spPr/>
      <dgm:t>
        <a:bodyPr/>
        <a:lstStyle/>
        <a:p>
          <a:endParaRPr lang="fr-FR"/>
        </a:p>
      </dgm:t>
    </dgm:pt>
    <dgm:pt modelId="{7F07B805-A9CA-4E91-A7DD-35199A692C02}" type="sibTrans" cxnId="{63719CCB-4561-4E06-B8F9-416353558644}">
      <dgm:prSet/>
      <dgm:spPr/>
      <dgm:t>
        <a:bodyPr/>
        <a:lstStyle/>
        <a:p>
          <a:endParaRPr lang="fr-FR"/>
        </a:p>
      </dgm:t>
    </dgm:pt>
    <dgm:pt modelId="{F22680DF-F345-4C1A-986B-E39DF44038DD}">
      <dgm:prSet/>
      <dgm:spPr/>
      <dgm:t>
        <a:bodyPr/>
        <a:lstStyle/>
        <a:p>
          <a:pPr rtl="0"/>
          <a:r>
            <a:rPr lang="fr-FR" dirty="0" smtClean="0"/>
            <a:t>être attentif </a:t>
          </a:r>
          <a:r>
            <a:rPr lang="fr-FR" dirty="0" err="1" smtClean="0"/>
            <a:t>au‑delà</a:t>
          </a:r>
          <a:r>
            <a:rPr lang="fr-FR" dirty="0" smtClean="0"/>
            <a:t> de ce qu'il dit, à ses hésitations, à ses silences, au poids affectif dont il charge tel mot...</a:t>
          </a:r>
          <a:endParaRPr lang="fr-FR" dirty="0"/>
        </a:p>
      </dgm:t>
    </dgm:pt>
    <dgm:pt modelId="{2D13FDF9-31B8-4AFB-AFE9-E8CA9DE95AE8}" type="parTrans" cxnId="{38B812B9-9813-4D7D-A2BD-EC1214105A78}">
      <dgm:prSet/>
      <dgm:spPr/>
      <dgm:t>
        <a:bodyPr/>
        <a:lstStyle/>
        <a:p>
          <a:endParaRPr lang="fr-FR"/>
        </a:p>
      </dgm:t>
    </dgm:pt>
    <dgm:pt modelId="{1B4395C0-4982-49C2-A76D-EFA28C922BC1}" type="sibTrans" cxnId="{38B812B9-9813-4D7D-A2BD-EC1214105A78}">
      <dgm:prSet/>
      <dgm:spPr/>
      <dgm:t>
        <a:bodyPr/>
        <a:lstStyle/>
        <a:p>
          <a:endParaRPr lang="fr-FR"/>
        </a:p>
      </dgm:t>
    </dgm:pt>
    <dgm:pt modelId="{831BEB51-6B93-4C45-A604-79B5308E3B23}">
      <dgm:prSet/>
      <dgm:spPr/>
      <dgm:t>
        <a:bodyPr/>
        <a:lstStyle/>
        <a:p>
          <a:pPr rtl="0"/>
          <a:r>
            <a:rPr lang="fr-FR" b="1" dirty="0" smtClean="0"/>
            <a:t>Montrer à son interlocuteur qu'on le respecte,</a:t>
          </a:r>
          <a:endParaRPr lang="fr-FR" dirty="0"/>
        </a:p>
      </dgm:t>
    </dgm:pt>
    <dgm:pt modelId="{C7FCEF32-04FB-48D5-B056-07612324EDAA}" type="parTrans" cxnId="{DAF6A466-1868-497C-AF89-75262B55D9A0}">
      <dgm:prSet/>
      <dgm:spPr/>
      <dgm:t>
        <a:bodyPr/>
        <a:lstStyle/>
        <a:p>
          <a:endParaRPr lang="fr-FR"/>
        </a:p>
      </dgm:t>
    </dgm:pt>
    <dgm:pt modelId="{A164B1C8-344A-4531-8E48-FEED6043F7D2}" type="sibTrans" cxnId="{DAF6A466-1868-497C-AF89-75262B55D9A0}">
      <dgm:prSet/>
      <dgm:spPr/>
      <dgm:t>
        <a:bodyPr/>
        <a:lstStyle/>
        <a:p>
          <a:endParaRPr lang="fr-FR"/>
        </a:p>
      </dgm:t>
    </dgm:pt>
    <dgm:pt modelId="{6CE386E4-CD42-41BC-97D2-1BFF093F2FA0}">
      <dgm:prSet/>
      <dgm:spPr/>
      <dgm:t>
        <a:bodyPr/>
        <a:lstStyle/>
        <a:p>
          <a:pPr rtl="0"/>
          <a:r>
            <a:rPr lang="fr-FR" dirty="0" smtClean="0"/>
            <a:t>Éviter toute agression, toute moquerie, toute ironie, tout ergotage, toute manifestation de susceptibilité, toute tentation de relever des propos jugés exagérés ou de chercher à avoir raison. Au contraire, toute « perspicacité » prématurée en interprétant</a:t>
          </a:r>
          <a:endParaRPr lang="fr-FR" dirty="0"/>
        </a:p>
      </dgm:t>
    </dgm:pt>
    <dgm:pt modelId="{2A26ACEE-980F-411D-B605-1E169BBD60B3}" type="parTrans" cxnId="{CEA17D07-ADE0-4DB4-B522-77DCBCB617EF}">
      <dgm:prSet/>
      <dgm:spPr/>
      <dgm:t>
        <a:bodyPr/>
        <a:lstStyle/>
        <a:p>
          <a:endParaRPr lang="fr-FR"/>
        </a:p>
      </dgm:t>
    </dgm:pt>
    <dgm:pt modelId="{B0C2D12C-B83B-46D3-A753-240BB19E50BA}" type="sibTrans" cxnId="{CEA17D07-ADE0-4DB4-B522-77DCBCB617EF}">
      <dgm:prSet/>
      <dgm:spPr/>
      <dgm:t>
        <a:bodyPr/>
        <a:lstStyle/>
        <a:p>
          <a:endParaRPr lang="fr-FR"/>
        </a:p>
      </dgm:t>
    </dgm:pt>
    <dgm:pt modelId="{B9AEE239-0EC8-47BD-8B7A-14D93DA40039}">
      <dgm:prSet/>
      <dgm:spPr/>
      <dgm:t>
        <a:bodyPr/>
        <a:lstStyle/>
        <a:p>
          <a:pPr rtl="0"/>
          <a:r>
            <a:rPr lang="fr-FR" b="1" dirty="0" smtClean="0"/>
            <a:t>Faciliter la communication </a:t>
          </a:r>
          <a:endParaRPr lang="fr-FR" b="1" dirty="0"/>
        </a:p>
      </dgm:t>
    </dgm:pt>
    <dgm:pt modelId="{305C3E62-B841-467B-BB8F-89D500496E14}" type="parTrans" cxnId="{7A60CF5B-B99D-43A4-AA5D-2E4876A3D0BA}">
      <dgm:prSet/>
      <dgm:spPr/>
      <dgm:t>
        <a:bodyPr/>
        <a:lstStyle/>
        <a:p>
          <a:endParaRPr lang="fr-FR"/>
        </a:p>
      </dgm:t>
    </dgm:pt>
    <dgm:pt modelId="{6C3E7993-B853-4930-900B-7B23D5606E2E}" type="sibTrans" cxnId="{7A60CF5B-B99D-43A4-AA5D-2E4876A3D0BA}">
      <dgm:prSet/>
      <dgm:spPr/>
      <dgm:t>
        <a:bodyPr/>
        <a:lstStyle/>
        <a:p>
          <a:endParaRPr lang="fr-FR"/>
        </a:p>
      </dgm:t>
    </dgm:pt>
    <dgm:pt modelId="{B343CAF4-D812-4287-ABDE-10C179C7E2BA}">
      <dgm:prSet/>
      <dgm:spPr/>
      <dgm:t>
        <a:bodyPr/>
        <a:lstStyle/>
        <a:p>
          <a:pPr rtl="0"/>
          <a:r>
            <a:rPr lang="fr-FR" dirty="0" smtClean="0"/>
            <a:t>tout faire pour l'aider à explorer </a:t>
          </a:r>
          <a:r>
            <a:rPr lang="fr-FR" dirty="0" err="1" smtClean="0"/>
            <a:t>lui‑même</a:t>
          </a:r>
          <a:r>
            <a:rPr lang="fr-FR" dirty="0" smtClean="0"/>
            <a:t> son problème et à l'exposer jusqu'au bout. </a:t>
          </a:r>
          <a:endParaRPr lang="fr-FR" dirty="0"/>
        </a:p>
      </dgm:t>
    </dgm:pt>
    <dgm:pt modelId="{C955782F-F2F4-463F-B89E-748A6D4D5D30}" type="parTrans" cxnId="{D398114E-9349-4F5F-B5C1-CCB77EB28C7C}">
      <dgm:prSet/>
      <dgm:spPr/>
      <dgm:t>
        <a:bodyPr/>
        <a:lstStyle/>
        <a:p>
          <a:endParaRPr lang="fr-FR"/>
        </a:p>
      </dgm:t>
    </dgm:pt>
    <dgm:pt modelId="{ADD25B7B-94DB-48DA-AA9C-B28B7E852C4D}" type="sibTrans" cxnId="{D398114E-9349-4F5F-B5C1-CCB77EB28C7C}">
      <dgm:prSet/>
      <dgm:spPr/>
      <dgm:t>
        <a:bodyPr/>
        <a:lstStyle/>
        <a:p>
          <a:endParaRPr lang="fr-FR"/>
        </a:p>
      </dgm:t>
    </dgm:pt>
    <dgm:pt modelId="{2C748A5B-0839-4EB8-A4ED-73021840431B}" type="pres">
      <dgm:prSet presAssocID="{E1271BB9-F1CD-4E75-A4ED-2F371D430197}" presName="linear" presStyleCnt="0">
        <dgm:presLayoutVars>
          <dgm:animLvl val="lvl"/>
          <dgm:resizeHandles val="exact"/>
        </dgm:presLayoutVars>
      </dgm:prSet>
      <dgm:spPr/>
      <dgm:t>
        <a:bodyPr/>
        <a:lstStyle/>
        <a:p>
          <a:endParaRPr lang="fr-FR"/>
        </a:p>
      </dgm:t>
    </dgm:pt>
    <dgm:pt modelId="{AAB83971-9F4B-42E7-8DF4-BB225DCC332A}" type="pres">
      <dgm:prSet presAssocID="{1F1D76DF-2D86-439C-8336-AD916962726F}" presName="parentText" presStyleLbl="node1" presStyleIdx="0" presStyleCnt="5">
        <dgm:presLayoutVars>
          <dgm:chMax val="0"/>
          <dgm:bulletEnabled val="1"/>
        </dgm:presLayoutVars>
      </dgm:prSet>
      <dgm:spPr/>
      <dgm:t>
        <a:bodyPr/>
        <a:lstStyle/>
        <a:p>
          <a:endParaRPr lang="fr-FR"/>
        </a:p>
      </dgm:t>
    </dgm:pt>
    <dgm:pt modelId="{ED0FA15E-EA02-47D7-8BEA-DF6CAB5B90EC}" type="pres">
      <dgm:prSet presAssocID="{1F1D76DF-2D86-439C-8336-AD916962726F}" presName="childText" presStyleLbl="revTx" presStyleIdx="0" presStyleCnt="5">
        <dgm:presLayoutVars>
          <dgm:bulletEnabled val="1"/>
        </dgm:presLayoutVars>
      </dgm:prSet>
      <dgm:spPr/>
      <dgm:t>
        <a:bodyPr/>
        <a:lstStyle/>
        <a:p>
          <a:endParaRPr lang="fr-FR"/>
        </a:p>
      </dgm:t>
    </dgm:pt>
    <dgm:pt modelId="{F2DC6F3B-7C0A-41BF-B3E9-589058008502}" type="pres">
      <dgm:prSet presAssocID="{5A9C0289-5471-4426-A639-9CD199270A33}" presName="parentText" presStyleLbl="node1" presStyleIdx="1" presStyleCnt="5">
        <dgm:presLayoutVars>
          <dgm:chMax val="0"/>
          <dgm:bulletEnabled val="1"/>
        </dgm:presLayoutVars>
      </dgm:prSet>
      <dgm:spPr/>
      <dgm:t>
        <a:bodyPr/>
        <a:lstStyle/>
        <a:p>
          <a:endParaRPr lang="fr-FR"/>
        </a:p>
      </dgm:t>
    </dgm:pt>
    <dgm:pt modelId="{0FDE1751-AF79-4709-B007-91C382694D4C}" type="pres">
      <dgm:prSet presAssocID="{5A9C0289-5471-4426-A639-9CD199270A33}" presName="childText" presStyleLbl="revTx" presStyleIdx="1" presStyleCnt="5">
        <dgm:presLayoutVars>
          <dgm:bulletEnabled val="1"/>
        </dgm:presLayoutVars>
      </dgm:prSet>
      <dgm:spPr/>
      <dgm:t>
        <a:bodyPr/>
        <a:lstStyle/>
        <a:p>
          <a:endParaRPr lang="fr-FR"/>
        </a:p>
      </dgm:t>
    </dgm:pt>
    <dgm:pt modelId="{28E87D99-FE14-4B1C-A9A7-A0D38CA4D54A}" type="pres">
      <dgm:prSet presAssocID="{E0749278-B3A8-42A5-BADB-6F7CF1E71654}" presName="parentText" presStyleLbl="node1" presStyleIdx="2" presStyleCnt="5">
        <dgm:presLayoutVars>
          <dgm:chMax val="0"/>
          <dgm:bulletEnabled val="1"/>
        </dgm:presLayoutVars>
      </dgm:prSet>
      <dgm:spPr/>
      <dgm:t>
        <a:bodyPr/>
        <a:lstStyle/>
        <a:p>
          <a:endParaRPr lang="fr-FR"/>
        </a:p>
      </dgm:t>
    </dgm:pt>
    <dgm:pt modelId="{4CC527C4-1D2A-4DF3-B5BF-19221D569758}" type="pres">
      <dgm:prSet presAssocID="{E0749278-B3A8-42A5-BADB-6F7CF1E71654}" presName="childText" presStyleLbl="revTx" presStyleIdx="2" presStyleCnt="5">
        <dgm:presLayoutVars>
          <dgm:bulletEnabled val="1"/>
        </dgm:presLayoutVars>
      </dgm:prSet>
      <dgm:spPr/>
      <dgm:t>
        <a:bodyPr/>
        <a:lstStyle/>
        <a:p>
          <a:endParaRPr lang="fr-FR"/>
        </a:p>
      </dgm:t>
    </dgm:pt>
    <dgm:pt modelId="{A91D3686-7303-4F86-A99F-FC33C49659F9}" type="pres">
      <dgm:prSet presAssocID="{831BEB51-6B93-4C45-A604-79B5308E3B23}" presName="parentText" presStyleLbl="node1" presStyleIdx="3" presStyleCnt="5">
        <dgm:presLayoutVars>
          <dgm:chMax val="0"/>
          <dgm:bulletEnabled val="1"/>
        </dgm:presLayoutVars>
      </dgm:prSet>
      <dgm:spPr/>
      <dgm:t>
        <a:bodyPr/>
        <a:lstStyle/>
        <a:p>
          <a:endParaRPr lang="fr-FR"/>
        </a:p>
      </dgm:t>
    </dgm:pt>
    <dgm:pt modelId="{C05B2595-3156-4B64-AAC0-43EA13C4E2E9}" type="pres">
      <dgm:prSet presAssocID="{831BEB51-6B93-4C45-A604-79B5308E3B23}" presName="childText" presStyleLbl="revTx" presStyleIdx="3" presStyleCnt="5">
        <dgm:presLayoutVars>
          <dgm:bulletEnabled val="1"/>
        </dgm:presLayoutVars>
      </dgm:prSet>
      <dgm:spPr/>
      <dgm:t>
        <a:bodyPr/>
        <a:lstStyle/>
        <a:p>
          <a:endParaRPr lang="fr-FR"/>
        </a:p>
      </dgm:t>
    </dgm:pt>
    <dgm:pt modelId="{D78D2B74-F61F-48FE-8121-0596988BD9B3}" type="pres">
      <dgm:prSet presAssocID="{B9AEE239-0EC8-47BD-8B7A-14D93DA40039}" presName="parentText" presStyleLbl="node1" presStyleIdx="4" presStyleCnt="5">
        <dgm:presLayoutVars>
          <dgm:chMax val="0"/>
          <dgm:bulletEnabled val="1"/>
        </dgm:presLayoutVars>
      </dgm:prSet>
      <dgm:spPr/>
      <dgm:t>
        <a:bodyPr/>
        <a:lstStyle/>
        <a:p>
          <a:endParaRPr lang="fr-FR"/>
        </a:p>
      </dgm:t>
    </dgm:pt>
    <dgm:pt modelId="{8FFA7A38-A51A-4C61-882E-AD2728D091F9}" type="pres">
      <dgm:prSet presAssocID="{B9AEE239-0EC8-47BD-8B7A-14D93DA40039}" presName="childText" presStyleLbl="revTx" presStyleIdx="4" presStyleCnt="5">
        <dgm:presLayoutVars>
          <dgm:bulletEnabled val="1"/>
        </dgm:presLayoutVars>
      </dgm:prSet>
      <dgm:spPr/>
      <dgm:t>
        <a:bodyPr/>
        <a:lstStyle/>
        <a:p>
          <a:endParaRPr lang="fr-FR"/>
        </a:p>
      </dgm:t>
    </dgm:pt>
  </dgm:ptLst>
  <dgm:cxnLst>
    <dgm:cxn modelId="{CEA17D07-ADE0-4DB4-B522-77DCBCB617EF}" srcId="{831BEB51-6B93-4C45-A604-79B5308E3B23}" destId="{6CE386E4-CD42-41BC-97D2-1BFF093F2FA0}" srcOrd="0" destOrd="0" parTransId="{2A26ACEE-980F-411D-B605-1E169BBD60B3}" sibTransId="{B0C2D12C-B83B-46D3-A753-240BB19E50BA}"/>
    <dgm:cxn modelId="{C352AFF9-8F0C-43A3-91A4-7FB69D427A94}" type="presOf" srcId="{831BEB51-6B93-4C45-A604-79B5308E3B23}" destId="{A91D3686-7303-4F86-A99F-FC33C49659F9}" srcOrd="0" destOrd="0" presId="urn:microsoft.com/office/officeart/2005/8/layout/vList2"/>
    <dgm:cxn modelId="{EB492A52-7B88-4038-B8EF-61BF9CFBA43E}" srcId="{5A9C0289-5471-4426-A639-9CD199270A33}" destId="{F7EE684F-9779-47B7-B8E0-ECCEB4F74FDE}" srcOrd="0" destOrd="0" parTransId="{96A8787F-46C8-4DE2-A63C-FAE73DB037A5}" sibTransId="{2587F836-F0D5-47B8-9055-BF87A021C71A}"/>
    <dgm:cxn modelId="{90F8C781-CF28-4649-AFBC-88D3E52C7336}" type="presOf" srcId="{5A9C0289-5471-4426-A639-9CD199270A33}" destId="{F2DC6F3B-7C0A-41BF-B3E9-589058008502}" srcOrd="0" destOrd="0" presId="urn:microsoft.com/office/officeart/2005/8/layout/vList2"/>
    <dgm:cxn modelId="{DAF6A466-1868-497C-AF89-75262B55D9A0}" srcId="{E1271BB9-F1CD-4E75-A4ED-2F371D430197}" destId="{831BEB51-6B93-4C45-A604-79B5308E3B23}" srcOrd="3" destOrd="0" parTransId="{C7FCEF32-04FB-48D5-B056-07612324EDAA}" sibTransId="{A164B1C8-344A-4531-8E48-FEED6043F7D2}"/>
    <dgm:cxn modelId="{38B812B9-9813-4D7D-A2BD-EC1214105A78}" srcId="{E0749278-B3A8-42A5-BADB-6F7CF1E71654}" destId="{F22680DF-F345-4C1A-986B-E39DF44038DD}" srcOrd="0" destOrd="0" parTransId="{2D13FDF9-31B8-4AFB-AFE9-E8CA9DE95AE8}" sibTransId="{1B4395C0-4982-49C2-A76D-EFA28C922BC1}"/>
    <dgm:cxn modelId="{F074A82C-4EBF-4E1D-B33A-84ED310070CE}" type="presOf" srcId="{96B6C6A7-9D5E-4FB4-8529-3598747BD2FF}" destId="{ED0FA15E-EA02-47D7-8BEA-DF6CAB5B90EC}" srcOrd="0" destOrd="0" presId="urn:microsoft.com/office/officeart/2005/8/layout/vList2"/>
    <dgm:cxn modelId="{AA9C8824-9544-4B06-BFD1-5EA531337063}" type="presOf" srcId="{1F1D76DF-2D86-439C-8336-AD916962726F}" destId="{AAB83971-9F4B-42E7-8DF4-BB225DCC332A}" srcOrd="0" destOrd="0" presId="urn:microsoft.com/office/officeart/2005/8/layout/vList2"/>
    <dgm:cxn modelId="{C044F6E1-5E9B-483C-9D4B-1492F042E6C5}" type="presOf" srcId="{B343CAF4-D812-4287-ABDE-10C179C7E2BA}" destId="{8FFA7A38-A51A-4C61-882E-AD2728D091F9}" srcOrd="0" destOrd="0" presId="urn:microsoft.com/office/officeart/2005/8/layout/vList2"/>
    <dgm:cxn modelId="{702D3C7C-06DA-4414-BA6B-6588E0E7EB03}" type="presOf" srcId="{F22680DF-F345-4C1A-986B-E39DF44038DD}" destId="{4CC527C4-1D2A-4DF3-B5BF-19221D569758}" srcOrd="0" destOrd="0" presId="urn:microsoft.com/office/officeart/2005/8/layout/vList2"/>
    <dgm:cxn modelId="{6B7717E8-9AAE-4F74-881F-17960B1FBB0B}" srcId="{1F1D76DF-2D86-439C-8336-AD916962726F}" destId="{96B6C6A7-9D5E-4FB4-8529-3598747BD2FF}" srcOrd="0" destOrd="0" parTransId="{356DDD33-BC74-4D26-80D0-CBF472EDFD1B}" sibTransId="{EB44BB4A-C372-4BD8-BAD6-CCAB3EF345A3}"/>
    <dgm:cxn modelId="{88AE7F6C-6078-4F17-A7E3-F439EFF84952}" type="presOf" srcId="{E0749278-B3A8-42A5-BADB-6F7CF1E71654}" destId="{28E87D99-FE14-4B1C-A9A7-A0D38CA4D54A}" srcOrd="0" destOrd="0" presId="urn:microsoft.com/office/officeart/2005/8/layout/vList2"/>
    <dgm:cxn modelId="{63719CCB-4561-4E06-B8F9-416353558644}" srcId="{E1271BB9-F1CD-4E75-A4ED-2F371D430197}" destId="{E0749278-B3A8-42A5-BADB-6F7CF1E71654}" srcOrd="2" destOrd="0" parTransId="{94179F75-EFD1-48C6-B995-B209789A2917}" sibTransId="{7F07B805-A9CA-4E91-A7DD-35199A692C02}"/>
    <dgm:cxn modelId="{2A392F3A-B546-42F5-A2AD-828B206E13E0}" type="presOf" srcId="{F7EE684F-9779-47B7-B8E0-ECCEB4F74FDE}" destId="{0FDE1751-AF79-4709-B007-91C382694D4C}" srcOrd="0" destOrd="0" presId="urn:microsoft.com/office/officeart/2005/8/layout/vList2"/>
    <dgm:cxn modelId="{7A60CF5B-B99D-43A4-AA5D-2E4876A3D0BA}" srcId="{E1271BB9-F1CD-4E75-A4ED-2F371D430197}" destId="{B9AEE239-0EC8-47BD-8B7A-14D93DA40039}" srcOrd="4" destOrd="0" parTransId="{305C3E62-B841-467B-BB8F-89D500496E14}" sibTransId="{6C3E7993-B853-4930-900B-7B23D5606E2E}"/>
    <dgm:cxn modelId="{A7AECC5E-8337-439B-8487-036695C07A4A}" srcId="{5A9C0289-5471-4426-A639-9CD199270A33}" destId="{D98B293F-CD52-420B-A9DD-D21645D27012}" srcOrd="1" destOrd="0" parTransId="{DCA48C0C-8664-45E7-9C7F-4A568D471A75}" sibTransId="{FCFC4BC1-63D4-43D1-AEAB-ED354DB33EDA}"/>
    <dgm:cxn modelId="{1D4A5A6E-02F3-4A6D-87FB-C2688F294B90}" type="presOf" srcId="{E1271BB9-F1CD-4E75-A4ED-2F371D430197}" destId="{2C748A5B-0839-4EB8-A4ED-73021840431B}" srcOrd="0" destOrd="0" presId="urn:microsoft.com/office/officeart/2005/8/layout/vList2"/>
    <dgm:cxn modelId="{D398114E-9349-4F5F-B5C1-CCB77EB28C7C}" srcId="{B9AEE239-0EC8-47BD-8B7A-14D93DA40039}" destId="{B343CAF4-D812-4287-ABDE-10C179C7E2BA}" srcOrd="0" destOrd="0" parTransId="{C955782F-F2F4-463F-B89E-748A6D4D5D30}" sibTransId="{ADD25B7B-94DB-48DA-AA9C-B28B7E852C4D}"/>
    <dgm:cxn modelId="{484C285B-85FF-48C6-9D93-EC60FC700FF3}" type="presOf" srcId="{D98B293F-CD52-420B-A9DD-D21645D27012}" destId="{0FDE1751-AF79-4709-B007-91C382694D4C}" srcOrd="0" destOrd="1" presId="urn:microsoft.com/office/officeart/2005/8/layout/vList2"/>
    <dgm:cxn modelId="{C73AC622-36CE-4BF9-A336-A6C290751D7D}" srcId="{E1271BB9-F1CD-4E75-A4ED-2F371D430197}" destId="{5A9C0289-5471-4426-A639-9CD199270A33}" srcOrd="1" destOrd="0" parTransId="{2D46835C-4764-484E-A51A-4100ECF3AAD7}" sibTransId="{4D6CA6AB-7484-4945-86D6-6CE74F30C70C}"/>
    <dgm:cxn modelId="{8C28EB09-D159-48D5-9FE1-46222BFC2DD6}" srcId="{E1271BB9-F1CD-4E75-A4ED-2F371D430197}" destId="{1F1D76DF-2D86-439C-8336-AD916962726F}" srcOrd="0" destOrd="0" parTransId="{1C4A0EF6-93DD-4985-BCD2-B68200995840}" sibTransId="{4CA21913-9C8B-491A-B3EC-36B9E9A55B0B}"/>
    <dgm:cxn modelId="{C06A3915-D5A5-47B1-B3B4-4CE4AA7E866F}" type="presOf" srcId="{6CE386E4-CD42-41BC-97D2-1BFF093F2FA0}" destId="{C05B2595-3156-4B64-AAC0-43EA13C4E2E9}" srcOrd="0" destOrd="0" presId="urn:microsoft.com/office/officeart/2005/8/layout/vList2"/>
    <dgm:cxn modelId="{ABECE744-FDD3-46A9-9739-1BFCD5F6130B}" type="presOf" srcId="{B9AEE239-0EC8-47BD-8B7A-14D93DA40039}" destId="{D78D2B74-F61F-48FE-8121-0596988BD9B3}" srcOrd="0" destOrd="0" presId="urn:microsoft.com/office/officeart/2005/8/layout/vList2"/>
    <dgm:cxn modelId="{EA09BF5B-6085-4238-8C41-7B30BDC343E2}" type="presParOf" srcId="{2C748A5B-0839-4EB8-A4ED-73021840431B}" destId="{AAB83971-9F4B-42E7-8DF4-BB225DCC332A}" srcOrd="0" destOrd="0" presId="urn:microsoft.com/office/officeart/2005/8/layout/vList2"/>
    <dgm:cxn modelId="{FBF23D78-755A-478F-8D39-40BE595A3503}" type="presParOf" srcId="{2C748A5B-0839-4EB8-A4ED-73021840431B}" destId="{ED0FA15E-EA02-47D7-8BEA-DF6CAB5B90EC}" srcOrd="1" destOrd="0" presId="urn:microsoft.com/office/officeart/2005/8/layout/vList2"/>
    <dgm:cxn modelId="{9FD3C150-97BF-41F0-B666-5A90CBE276D4}" type="presParOf" srcId="{2C748A5B-0839-4EB8-A4ED-73021840431B}" destId="{F2DC6F3B-7C0A-41BF-B3E9-589058008502}" srcOrd="2" destOrd="0" presId="urn:microsoft.com/office/officeart/2005/8/layout/vList2"/>
    <dgm:cxn modelId="{95BCA3C7-E321-4CAC-89A3-9906946FDFF5}" type="presParOf" srcId="{2C748A5B-0839-4EB8-A4ED-73021840431B}" destId="{0FDE1751-AF79-4709-B007-91C382694D4C}" srcOrd="3" destOrd="0" presId="urn:microsoft.com/office/officeart/2005/8/layout/vList2"/>
    <dgm:cxn modelId="{3982C712-5E95-4578-8B5D-AD4F7A69997C}" type="presParOf" srcId="{2C748A5B-0839-4EB8-A4ED-73021840431B}" destId="{28E87D99-FE14-4B1C-A9A7-A0D38CA4D54A}" srcOrd="4" destOrd="0" presId="urn:microsoft.com/office/officeart/2005/8/layout/vList2"/>
    <dgm:cxn modelId="{EE89C15E-DAF2-4053-947F-8C52ACAB5DB0}" type="presParOf" srcId="{2C748A5B-0839-4EB8-A4ED-73021840431B}" destId="{4CC527C4-1D2A-4DF3-B5BF-19221D569758}" srcOrd="5" destOrd="0" presId="urn:microsoft.com/office/officeart/2005/8/layout/vList2"/>
    <dgm:cxn modelId="{6338A00A-47EE-4802-8C3D-AAA8CA0243A6}" type="presParOf" srcId="{2C748A5B-0839-4EB8-A4ED-73021840431B}" destId="{A91D3686-7303-4F86-A99F-FC33C49659F9}" srcOrd="6" destOrd="0" presId="urn:microsoft.com/office/officeart/2005/8/layout/vList2"/>
    <dgm:cxn modelId="{F1D94CE5-A799-4BA7-917A-0793557667CE}" type="presParOf" srcId="{2C748A5B-0839-4EB8-A4ED-73021840431B}" destId="{C05B2595-3156-4B64-AAC0-43EA13C4E2E9}" srcOrd="7" destOrd="0" presId="urn:microsoft.com/office/officeart/2005/8/layout/vList2"/>
    <dgm:cxn modelId="{86E00143-8DE5-4C87-998B-6688B87D6D25}" type="presParOf" srcId="{2C748A5B-0839-4EB8-A4ED-73021840431B}" destId="{D78D2B74-F61F-48FE-8121-0596988BD9B3}" srcOrd="8" destOrd="0" presId="urn:microsoft.com/office/officeart/2005/8/layout/vList2"/>
    <dgm:cxn modelId="{11F0012A-65D0-4085-86A0-1B73C79930EB}" type="presParOf" srcId="{2C748A5B-0839-4EB8-A4ED-73021840431B}" destId="{8FFA7A38-A51A-4C61-882E-AD2728D091F9}"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CCCE96-70F4-479A-A453-07A934FD9609}"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fr-FR"/>
        </a:p>
      </dgm:t>
    </dgm:pt>
    <dgm:pt modelId="{3DEE9E60-5CC1-42F5-8FF9-75BD4DE0001B}">
      <dgm:prSet/>
      <dgm:spPr>
        <a:solidFill>
          <a:srgbClr val="00B0F0"/>
        </a:solidFill>
      </dgm:spPr>
      <dgm:t>
        <a:bodyPr/>
        <a:lstStyle/>
        <a:p>
          <a:pPr rtl="0"/>
          <a:r>
            <a:rPr lang="fr-FR" dirty="0" err="1" smtClean="0"/>
            <a:t>Detached</a:t>
          </a:r>
          <a:endParaRPr lang="fr-FR" dirty="0"/>
        </a:p>
      </dgm:t>
    </dgm:pt>
    <dgm:pt modelId="{1C190578-6A22-4836-8168-AF1761EAA1AB}" type="parTrans" cxnId="{DC2719EA-885D-4ABF-A069-C808D71EF617}">
      <dgm:prSet/>
      <dgm:spPr/>
      <dgm:t>
        <a:bodyPr/>
        <a:lstStyle/>
        <a:p>
          <a:endParaRPr lang="fr-FR"/>
        </a:p>
      </dgm:t>
    </dgm:pt>
    <dgm:pt modelId="{4EBE3578-411B-4457-84D2-913A686B5005}" type="sibTrans" cxnId="{DC2719EA-885D-4ABF-A069-C808D71EF617}">
      <dgm:prSet/>
      <dgm:spPr/>
      <dgm:t>
        <a:bodyPr/>
        <a:lstStyle/>
        <a:p>
          <a:endParaRPr lang="fr-FR"/>
        </a:p>
      </dgm:t>
    </dgm:pt>
    <dgm:pt modelId="{F6E1965F-8A61-4484-B6A1-5BC42FF0B86B}">
      <dgm:prSet/>
      <dgm:spPr>
        <a:solidFill>
          <a:srgbClr val="00B0F0"/>
        </a:solidFill>
      </dgm:spPr>
      <dgm:t>
        <a:bodyPr/>
        <a:lstStyle/>
        <a:p>
          <a:pPr rtl="0"/>
          <a:r>
            <a:rPr lang="fr-FR" dirty="0" err="1" smtClean="0"/>
            <a:t>Involved</a:t>
          </a:r>
          <a:r>
            <a:rPr lang="fr-FR" dirty="0" smtClean="0"/>
            <a:t> </a:t>
          </a:r>
          <a:endParaRPr lang="fr-FR" dirty="0"/>
        </a:p>
      </dgm:t>
    </dgm:pt>
    <dgm:pt modelId="{FA55E38B-CF5C-43E4-9F29-5DD12310C28C}" type="parTrans" cxnId="{D422A90C-A156-45F5-A083-7711F1021192}">
      <dgm:prSet/>
      <dgm:spPr/>
      <dgm:t>
        <a:bodyPr/>
        <a:lstStyle/>
        <a:p>
          <a:endParaRPr lang="fr-FR"/>
        </a:p>
      </dgm:t>
    </dgm:pt>
    <dgm:pt modelId="{A1513370-5D2A-40F7-9758-6619CD9FC4D4}" type="sibTrans" cxnId="{D422A90C-A156-45F5-A083-7711F1021192}">
      <dgm:prSet/>
      <dgm:spPr/>
      <dgm:t>
        <a:bodyPr/>
        <a:lstStyle/>
        <a:p>
          <a:endParaRPr lang="fr-FR"/>
        </a:p>
      </dgm:t>
    </dgm:pt>
    <dgm:pt modelId="{1ABD319F-05CD-46C1-8AAA-896CB16B80D7}" type="pres">
      <dgm:prSet presAssocID="{89CCCE96-70F4-479A-A453-07A934FD9609}" presName="cycle" presStyleCnt="0">
        <dgm:presLayoutVars>
          <dgm:dir/>
          <dgm:resizeHandles val="exact"/>
        </dgm:presLayoutVars>
      </dgm:prSet>
      <dgm:spPr/>
      <dgm:t>
        <a:bodyPr/>
        <a:lstStyle/>
        <a:p>
          <a:endParaRPr lang="fr-FR"/>
        </a:p>
      </dgm:t>
    </dgm:pt>
    <dgm:pt modelId="{451EB8E6-29D0-4963-B953-853DE2A95FB9}" type="pres">
      <dgm:prSet presAssocID="{3DEE9E60-5CC1-42F5-8FF9-75BD4DE0001B}" presName="arrow" presStyleLbl="node1" presStyleIdx="0" presStyleCnt="2" custScaleY="100034">
        <dgm:presLayoutVars>
          <dgm:bulletEnabled val="1"/>
        </dgm:presLayoutVars>
      </dgm:prSet>
      <dgm:spPr/>
      <dgm:t>
        <a:bodyPr/>
        <a:lstStyle/>
        <a:p>
          <a:endParaRPr lang="fr-FR"/>
        </a:p>
      </dgm:t>
    </dgm:pt>
    <dgm:pt modelId="{4F9D22B4-FA91-405B-8D11-78C76BA4B3FC}" type="pres">
      <dgm:prSet presAssocID="{F6E1965F-8A61-4484-B6A1-5BC42FF0B86B}" presName="arrow" presStyleLbl="node1" presStyleIdx="1" presStyleCnt="2" custScaleY="100034">
        <dgm:presLayoutVars>
          <dgm:bulletEnabled val="1"/>
        </dgm:presLayoutVars>
      </dgm:prSet>
      <dgm:spPr/>
      <dgm:t>
        <a:bodyPr/>
        <a:lstStyle/>
        <a:p>
          <a:endParaRPr lang="fr-FR"/>
        </a:p>
      </dgm:t>
    </dgm:pt>
  </dgm:ptLst>
  <dgm:cxnLst>
    <dgm:cxn modelId="{29F126E4-8E57-4EDE-9F94-C32142D6B5C8}" type="presOf" srcId="{89CCCE96-70F4-479A-A453-07A934FD9609}" destId="{1ABD319F-05CD-46C1-8AAA-896CB16B80D7}" srcOrd="0" destOrd="0" presId="urn:microsoft.com/office/officeart/2005/8/layout/arrow1"/>
    <dgm:cxn modelId="{DC2719EA-885D-4ABF-A069-C808D71EF617}" srcId="{89CCCE96-70F4-479A-A453-07A934FD9609}" destId="{3DEE9E60-5CC1-42F5-8FF9-75BD4DE0001B}" srcOrd="0" destOrd="0" parTransId="{1C190578-6A22-4836-8168-AF1761EAA1AB}" sibTransId="{4EBE3578-411B-4457-84D2-913A686B5005}"/>
    <dgm:cxn modelId="{4200A0B9-F615-40CE-BCA4-7E7DADCAEB68}" type="presOf" srcId="{F6E1965F-8A61-4484-B6A1-5BC42FF0B86B}" destId="{4F9D22B4-FA91-405B-8D11-78C76BA4B3FC}" srcOrd="0" destOrd="0" presId="urn:microsoft.com/office/officeart/2005/8/layout/arrow1"/>
    <dgm:cxn modelId="{D422A90C-A156-45F5-A083-7711F1021192}" srcId="{89CCCE96-70F4-479A-A453-07A934FD9609}" destId="{F6E1965F-8A61-4484-B6A1-5BC42FF0B86B}" srcOrd="1" destOrd="0" parTransId="{FA55E38B-CF5C-43E4-9F29-5DD12310C28C}" sibTransId="{A1513370-5D2A-40F7-9758-6619CD9FC4D4}"/>
    <dgm:cxn modelId="{CFF4645C-C7E0-4358-82BF-465DCF8C6201}" type="presOf" srcId="{3DEE9E60-5CC1-42F5-8FF9-75BD4DE0001B}" destId="{451EB8E6-29D0-4963-B953-853DE2A95FB9}" srcOrd="0" destOrd="0" presId="urn:microsoft.com/office/officeart/2005/8/layout/arrow1"/>
    <dgm:cxn modelId="{E124C24D-A55D-41E7-BC5F-0BF57B634EA0}" type="presParOf" srcId="{1ABD319F-05CD-46C1-8AAA-896CB16B80D7}" destId="{451EB8E6-29D0-4963-B953-853DE2A95FB9}" srcOrd="0" destOrd="0" presId="urn:microsoft.com/office/officeart/2005/8/layout/arrow1"/>
    <dgm:cxn modelId="{8B19CDCA-B69F-42E9-8460-93111E2F831F}" type="presParOf" srcId="{1ABD319F-05CD-46C1-8AAA-896CB16B80D7}" destId="{4F9D22B4-FA91-405B-8D11-78C76BA4B3FC}" srcOrd="1" destOrd="0" presId="urn:microsoft.com/office/officeart/2005/8/layout/arrow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E4B212-31DE-4AE4-B083-D25C3937E75C}" type="doc">
      <dgm:prSet loTypeId="urn:microsoft.com/office/officeart/2005/8/layout/process1" loCatId="process" qsTypeId="urn:microsoft.com/office/officeart/2005/8/quickstyle/simple3" qsCatId="simple" csTypeId="urn:microsoft.com/office/officeart/2005/8/colors/accent1_2" csCatId="accent1" phldr="1"/>
      <dgm:spPr/>
      <dgm:t>
        <a:bodyPr/>
        <a:lstStyle/>
        <a:p>
          <a:endParaRPr lang="fr-FR"/>
        </a:p>
      </dgm:t>
    </dgm:pt>
    <dgm:pt modelId="{38CD2226-E44E-4527-8E9A-902446B12B12}">
      <dgm:prSet/>
      <dgm:spPr/>
      <dgm:t>
        <a:bodyPr/>
        <a:lstStyle/>
        <a:p>
          <a:pPr rtl="0"/>
          <a:r>
            <a:rPr lang="fr-FR" dirty="0" smtClean="0"/>
            <a:t>Capacité de donner du sens aux données, de mobiliser des savoirs</a:t>
          </a:r>
          <a:endParaRPr lang="fr-FR" dirty="0"/>
        </a:p>
      </dgm:t>
    </dgm:pt>
    <dgm:pt modelId="{2DB8F7B2-983B-4BCF-95E3-DA564A7E4F51}" type="parTrans" cxnId="{CB92F49F-2A15-43A8-8E97-AED2497A9B03}">
      <dgm:prSet/>
      <dgm:spPr/>
      <dgm:t>
        <a:bodyPr/>
        <a:lstStyle/>
        <a:p>
          <a:endParaRPr lang="fr-FR"/>
        </a:p>
      </dgm:t>
    </dgm:pt>
    <dgm:pt modelId="{896D2332-92E3-4409-B601-2926F905649A}" type="sibTrans" cxnId="{CB92F49F-2A15-43A8-8E97-AED2497A9B03}">
      <dgm:prSet/>
      <dgm:spPr/>
      <dgm:t>
        <a:bodyPr/>
        <a:lstStyle/>
        <a:p>
          <a:endParaRPr lang="fr-FR"/>
        </a:p>
      </dgm:t>
    </dgm:pt>
    <dgm:pt modelId="{1FA4D48D-7FA0-42AA-8660-6D33E58A98E7}">
      <dgm:prSet/>
      <dgm:spPr/>
      <dgm:t>
        <a:bodyPr/>
        <a:lstStyle/>
        <a:p>
          <a:pPr rtl="0"/>
          <a:r>
            <a:rPr lang="fr-FR" dirty="0" smtClean="0"/>
            <a:t>Les sources </a:t>
          </a:r>
          <a:endParaRPr lang="fr-FR" dirty="0"/>
        </a:p>
      </dgm:t>
    </dgm:pt>
    <dgm:pt modelId="{7D2C40E1-5B79-4196-ABCF-3B7902CB2EFF}" type="parTrans" cxnId="{17255046-72E0-4061-8086-8921FBFBA01B}">
      <dgm:prSet/>
      <dgm:spPr/>
      <dgm:t>
        <a:bodyPr/>
        <a:lstStyle/>
        <a:p>
          <a:endParaRPr lang="fr-FR"/>
        </a:p>
      </dgm:t>
    </dgm:pt>
    <dgm:pt modelId="{62EFBB27-5DA8-4A5A-9133-43584AB267F3}" type="sibTrans" cxnId="{17255046-72E0-4061-8086-8921FBFBA01B}">
      <dgm:prSet/>
      <dgm:spPr/>
      <dgm:t>
        <a:bodyPr/>
        <a:lstStyle/>
        <a:p>
          <a:endParaRPr lang="fr-FR"/>
        </a:p>
      </dgm:t>
    </dgm:pt>
    <dgm:pt modelId="{5D9D7A7B-069C-4C01-A826-699C23E96462}">
      <dgm:prSet/>
      <dgm:spPr/>
      <dgm:t>
        <a:bodyPr/>
        <a:lstStyle/>
        <a:p>
          <a:pPr rtl="0"/>
          <a:r>
            <a:rPr lang="fr-FR" smtClean="0"/>
            <a:t>La littérature</a:t>
          </a:r>
          <a:endParaRPr lang="fr-FR"/>
        </a:p>
      </dgm:t>
    </dgm:pt>
    <dgm:pt modelId="{7F9B1033-9003-443B-A4C8-2E685817968C}" type="parTrans" cxnId="{9A11471D-C9E3-490D-A8F9-77759188E1A9}">
      <dgm:prSet/>
      <dgm:spPr/>
      <dgm:t>
        <a:bodyPr/>
        <a:lstStyle/>
        <a:p>
          <a:endParaRPr lang="fr-FR"/>
        </a:p>
      </dgm:t>
    </dgm:pt>
    <dgm:pt modelId="{097D2D8D-A963-433E-9483-BC3ED1AEAEE5}" type="sibTrans" cxnId="{9A11471D-C9E3-490D-A8F9-77759188E1A9}">
      <dgm:prSet/>
      <dgm:spPr/>
      <dgm:t>
        <a:bodyPr/>
        <a:lstStyle/>
        <a:p>
          <a:endParaRPr lang="fr-FR"/>
        </a:p>
      </dgm:t>
    </dgm:pt>
    <dgm:pt modelId="{5BDB3E95-F96F-4D57-9F69-F3AD65B65069}">
      <dgm:prSet/>
      <dgm:spPr/>
      <dgm:t>
        <a:bodyPr/>
        <a:lstStyle/>
        <a:p>
          <a:pPr rtl="0"/>
          <a:r>
            <a:rPr lang="fr-FR" smtClean="0"/>
            <a:t>Expérience professionnelle et personnelle</a:t>
          </a:r>
          <a:endParaRPr lang="fr-FR"/>
        </a:p>
      </dgm:t>
    </dgm:pt>
    <dgm:pt modelId="{0684C5CD-F16F-4575-9B35-FEDEB8DE7442}" type="parTrans" cxnId="{A6B97C23-2142-41AC-AE5F-5A2748F58C50}">
      <dgm:prSet/>
      <dgm:spPr/>
      <dgm:t>
        <a:bodyPr/>
        <a:lstStyle/>
        <a:p>
          <a:endParaRPr lang="fr-FR"/>
        </a:p>
      </dgm:t>
    </dgm:pt>
    <dgm:pt modelId="{B6027DA8-5870-4E28-8567-A2FD0A3F6E89}" type="sibTrans" cxnId="{A6B97C23-2142-41AC-AE5F-5A2748F58C50}">
      <dgm:prSet/>
      <dgm:spPr/>
      <dgm:t>
        <a:bodyPr/>
        <a:lstStyle/>
        <a:p>
          <a:endParaRPr lang="fr-FR"/>
        </a:p>
      </dgm:t>
    </dgm:pt>
    <dgm:pt modelId="{022A0BB9-37B3-4389-80EF-7D38A061B077}">
      <dgm:prSet/>
      <dgm:spPr/>
      <dgm:t>
        <a:bodyPr/>
        <a:lstStyle/>
        <a:p>
          <a:pPr rtl="0"/>
          <a:r>
            <a:rPr lang="fr-FR" smtClean="0"/>
            <a:t>Les garde-fous</a:t>
          </a:r>
          <a:endParaRPr lang="fr-FR"/>
        </a:p>
      </dgm:t>
    </dgm:pt>
    <dgm:pt modelId="{C2911A62-2282-40DF-A550-B83204BD4DF8}" type="parTrans" cxnId="{0CDC7BC4-78BF-4A92-8C77-50338F7993B9}">
      <dgm:prSet/>
      <dgm:spPr/>
      <dgm:t>
        <a:bodyPr/>
        <a:lstStyle/>
        <a:p>
          <a:endParaRPr lang="fr-FR"/>
        </a:p>
      </dgm:t>
    </dgm:pt>
    <dgm:pt modelId="{78D4225F-D0D2-4D97-B4D3-2162A635DE9C}" type="sibTrans" cxnId="{0CDC7BC4-78BF-4A92-8C77-50338F7993B9}">
      <dgm:prSet/>
      <dgm:spPr/>
      <dgm:t>
        <a:bodyPr/>
        <a:lstStyle/>
        <a:p>
          <a:endParaRPr lang="fr-FR"/>
        </a:p>
      </dgm:t>
    </dgm:pt>
    <dgm:pt modelId="{65A4BE3F-FDA4-4499-BACB-AFEE963C7D2C}">
      <dgm:prSet/>
      <dgm:spPr/>
      <dgm:t>
        <a:bodyPr/>
        <a:lstStyle/>
        <a:p>
          <a:pPr rtl="0"/>
          <a:r>
            <a:rPr lang="fr-FR" smtClean="0"/>
            <a:t>Est-ce que ce que je pense correspond à la réalité des données ?</a:t>
          </a:r>
          <a:endParaRPr lang="fr-FR"/>
        </a:p>
      </dgm:t>
    </dgm:pt>
    <dgm:pt modelId="{02B36B6E-6382-4224-A381-D18B070809E5}" type="parTrans" cxnId="{9962BC17-054A-4C15-9087-E770D8D6307E}">
      <dgm:prSet/>
      <dgm:spPr/>
      <dgm:t>
        <a:bodyPr/>
        <a:lstStyle/>
        <a:p>
          <a:endParaRPr lang="fr-FR"/>
        </a:p>
      </dgm:t>
    </dgm:pt>
    <dgm:pt modelId="{1BA14097-F761-45EB-9A63-FC23844D3054}" type="sibTrans" cxnId="{9962BC17-054A-4C15-9087-E770D8D6307E}">
      <dgm:prSet/>
      <dgm:spPr/>
      <dgm:t>
        <a:bodyPr/>
        <a:lstStyle/>
        <a:p>
          <a:endParaRPr lang="fr-FR"/>
        </a:p>
      </dgm:t>
    </dgm:pt>
    <dgm:pt modelId="{4E7EFFC0-60CD-47A8-877F-1A9D9B5137BB}">
      <dgm:prSet/>
      <dgm:spPr/>
      <dgm:t>
        <a:bodyPr/>
        <a:lstStyle/>
        <a:p>
          <a:pPr rtl="0"/>
          <a:r>
            <a:rPr lang="fr-FR" smtClean="0"/>
            <a:t>Maintenir une attitude sceptique : les données sont provisoires</a:t>
          </a:r>
          <a:endParaRPr lang="fr-FR"/>
        </a:p>
      </dgm:t>
    </dgm:pt>
    <dgm:pt modelId="{E30AEF7B-0D24-42A1-B2C7-35333C1DCF2F}" type="parTrans" cxnId="{7A4473BE-E632-4B31-BF39-AA99CCA135E7}">
      <dgm:prSet/>
      <dgm:spPr/>
      <dgm:t>
        <a:bodyPr/>
        <a:lstStyle/>
        <a:p>
          <a:endParaRPr lang="fr-FR"/>
        </a:p>
      </dgm:t>
    </dgm:pt>
    <dgm:pt modelId="{CA43869C-60FB-48E7-BA85-8244F9A61F96}" type="sibTrans" cxnId="{7A4473BE-E632-4B31-BF39-AA99CCA135E7}">
      <dgm:prSet/>
      <dgm:spPr/>
      <dgm:t>
        <a:bodyPr/>
        <a:lstStyle/>
        <a:p>
          <a:endParaRPr lang="fr-FR"/>
        </a:p>
      </dgm:t>
    </dgm:pt>
    <dgm:pt modelId="{0B601133-D880-4529-8C49-4F9113C7E332}">
      <dgm:prSet/>
      <dgm:spPr/>
      <dgm:t>
        <a:bodyPr/>
        <a:lstStyle/>
        <a:p>
          <a:pPr rtl="0"/>
          <a:r>
            <a:rPr lang="fr-FR" smtClean="0"/>
            <a:t>Chevaucher recueil et analyse pour vérifier des hypothèses</a:t>
          </a:r>
          <a:endParaRPr lang="fr-FR"/>
        </a:p>
      </dgm:t>
    </dgm:pt>
    <dgm:pt modelId="{CBD90C9C-F90E-4B37-8DD8-68436E7EFF7F}" type="parTrans" cxnId="{A146A035-7290-458D-B3C2-C98FA8A8902C}">
      <dgm:prSet/>
      <dgm:spPr/>
      <dgm:t>
        <a:bodyPr/>
        <a:lstStyle/>
        <a:p>
          <a:endParaRPr lang="fr-FR"/>
        </a:p>
      </dgm:t>
    </dgm:pt>
    <dgm:pt modelId="{A99F9B4C-3642-40DF-B5E0-1D65A608663F}" type="sibTrans" cxnId="{A146A035-7290-458D-B3C2-C98FA8A8902C}">
      <dgm:prSet/>
      <dgm:spPr/>
      <dgm:t>
        <a:bodyPr/>
        <a:lstStyle/>
        <a:p>
          <a:endParaRPr lang="fr-FR"/>
        </a:p>
      </dgm:t>
    </dgm:pt>
    <dgm:pt modelId="{4E3F7F24-C920-4EF0-B7FE-DF0DEE47FC46}" type="pres">
      <dgm:prSet presAssocID="{64E4B212-31DE-4AE4-B083-D25C3937E75C}" presName="Name0" presStyleCnt="0">
        <dgm:presLayoutVars>
          <dgm:dir/>
          <dgm:resizeHandles val="exact"/>
        </dgm:presLayoutVars>
      </dgm:prSet>
      <dgm:spPr/>
      <dgm:t>
        <a:bodyPr/>
        <a:lstStyle/>
        <a:p>
          <a:endParaRPr lang="fr-FR"/>
        </a:p>
      </dgm:t>
    </dgm:pt>
    <dgm:pt modelId="{84B55387-4B1E-403E-AD72-7E2CD99208CF}" type="pres">
      <dgm:prSet presAssocID="{38CD2226-E44E-4527-8E9A-902446B12B12}" presName="node" presStyleLbl="node1" presStyleIdx="0" presStyleCnt="3" custScaleY="124733">
        <dgm:presLayoutVars>
          <dgm:bulletEnabled val="1"/>
        </dgm:presLayoutVars>
      </dgm:prSet>
      <dgm:spPr/>
      <dgm:t>
        <a:bodyPr/>
        <a:lstStyle/>
        <a:p>
          <a:endParaRPr lang="fr-FR"/>
        </a:p>
      </dgm:t>
    </dgm:pt>
    <dgm:pt modelId="{DFD39187-FCB3-4FEF-A9C4-1D64EEC2CD81}" type="pres">
      <dgm:prSet presAssocID="{896D2332-92E3-4409-B601-2926F905649A}" presName="sibTrans" presStyleLbl="sibTrans2D1" presStyleIdx="0" presStyleCnt="2"/>
      <dgm:spPr/>
      <dgm:t>
        <a:bodyPr/>
        <a:lstStyle/>
        <a:p>
          <a:endParaRPr lang="fr-FR"/>
        </a:p>
      </dgm:t>
    </dgm:pt>
    <dgm:pt modelId="{4091D4FE-0560-412F-BE2E-CC25303AE890}" type="pres">
      <dgm:prSet presAssocID="{896D2332-92E3-4409-B601-2926F905649A}" presName="connectorText" presStyleLbl="sibTrans2D1" presStyleIdx="0" presStyleCnt="2"/>
      <dgm:spPr/>
      <dgm:t>
        <a:bodyPr/>
        <a:lstStyle/>
        <a:p>
          <a:endParaRPr lang="fr-FR"/>
        </a:p>
      </dgm:t>
    </dgm:pt>
    <dgm:pt modelId="{4BD0879F-BCE8-42AB-96D3-7579C61701EC}" type="pres">
      <dgm:prSet presAssocID="{1FA4D48D-7FA0-42AA-8660-6D33E58A98E7}" presName="node" presStyleLbl="node1" presStyleIdx="1" presStyleCnt="3" custScaleY="124733">
        <dgm:presLayoutVars>
          <dgm:bulletEnabled val="1"/>
        </dgm:presLayoutVars>
      </dgm:prSet>
      <dgm:spPr/>
      <dgm:t>
        <a:bodyPr/>
        <a:lstStyle/>
        <a:p>
          <a:endParaRPr lang="fr-FR"/>
        </a:p>
      </dgm:t>
    </dgm:pt>
    <dgm:pt modelId="{2798ADCF-D2CE-418C-9062-C3CB78C98EF5}" type="pres">
      <dgm:prSet presAssocID="{62EFBB27-5DA8-4A5A-9133-43584AB267F3}" presName="sibTrans" presStyleLbl="sibTrans2D1" presStyleIdx="1" presStyleCnt="2"/>
      <dgm:spPr/>
      <dgm:t>
        <a:bodyPr/>
        <a:lstStyle/>
        <a:p>
          <a:endParaRPr lang="fr-FR"/>
        </a:p>
      </dgm:t>
    </dgm:pt>
    <dgm:pt modelId="{C0D59E1E-0ECE-4BA3-8D4A-E6F941FBA020}" type="pres">
      <dgm:prSet presAssocID="{62EFBB27-5DA8-4A5A-9133-43584AB267F3}" presName="connectorText" presStyleLbl="sibTrans2D1" presStyleIdx="1" presStyleCnt="2"/>
      <dgm:spPr/>
      <dgm:t>
        <a:bodyPr/>
        <a:lstStyle/>
        <a:p>
          <a:endParaRPr lang="fr-FR"/>
        </a:p>
      </dgm:t>
    </dgm:pt>
    <dgm:pt modelId="{75F14B99-4CD9-469F-91FF-DDD6B4C1D921}" type="pres">
      <dgm:prSet presAssocID="{022A0BB9-37B3-4389-80EF-7D38A061B077}" presName="node" presStyleLbl="node1" presStyleIdx="2" presStyleCnt="3" custScaleY="124733">
        <dgm:presLayoutVars>
          <dgm:bulletEnabled val="1"/>
        </dgm:presLayoutVars>
      </dgm:prSet>
      <dgm:spPr/>
      <dgm:t>
        <a:bodyPr/>
        <a:lstStyle/>
        <a:p>
          <a:endParaRPr lang="fr-FR"/>
        </a:p>
      </dgm:t>
    </dgm:pt>
  </dgm:ptLst>
  <dgm:cxnLst>
    <dgm:cxn modelId="{AAA59EC8-E1FF-4734-9680-8F992EE68BD3}" type="presOf" srcId="{5D9D7A7B-069C-4C01-A826-699C23E96462}" destId="{4BD0879F-BCE8-42AB-96D3-7579C61701EC}" srcOrd="0" destOrd="1" presId="urn:microsoft.com/office/officeart/2005/8/layout/process1"/>
    <dgm:cxn modelId="{17255046-72E0-4061-8086-8921FBFBA01B}" srcId="{64E4B212-31DE-4AE4-B083-D25C3937E75C}" destId="{1FA4D48D-7FA0-42AA-8660-6D33E58A98E7}" srcOrd="1" destOrd="0" parTransId="{7D2C40E1-5B79-4196-ABCF-3B7902CB2EFF}" sibTransId="{62EFBB27-5DA8-4A5A-9133-43584AB267F3}"/>
    <dgm:cxn modelId="{0CDC7BC4-78BF-4A92-8C77-50338F7993B9}" srcId="{64E4B212-31DE-4AE4-B083-D25C3937E75C}" destId="{022A0BB9-37B3-4389-80EF-7D38A061B077}" srcOrd="2" destOrd="0" parTransId="{C2911A62-2282-40DF-A550-B83204BD4DF8}" sibTransId="{78D4225F-D0D2-4D97-B4D3-2162A635DE9C}"/>
    <dgm:cxn modelId="{D2C4E1EA-A58F-4A01-87B4-D0D810B7DEC5}" type="presOf" srcId="{022A0BB9-37B3-4389-80EF-7D38A061B077}" destId="{75F14B99-4CD9-469F-91FF-DDD6B4C1D921}" srcOrd="0" destOrd="0" presId="urn:microsoft.com/office/officeart/2005/8/layout/process1"/>
    <dgm:cxn modelId="{CB92F49F-2A15-43A8-8E97-AED2497A9B03}" srcId="{64E4B212-31DE-4AE4-B083-D25C3937E75C}" destId="{38CD2226-E44E-4527-8E9A-902446B12B12}" srcOrd="0" destOrd="0" parTransId="{2DB8F7B2-983B-4BCF-95E3-DA564A7E4F51}" sibTransId="{896D2332-92E3-4409-B601-2926F905649A}"/>
    <dgm:cxn modelId="{2A33046A-53A1-41C1-8B76-6DBBEE12E3BD}" type="presOf" srcId="{64E4B212-31DE-4AE4-B083-D25C3937E75C}" destId="{4E3F7F24-C920-4EF0-B7FE-DF0DEE47FC46}" srcOrd="0" destOrd="0" presId="urn:microsoft.com/office/officeart/2005/8/layout/process1"/>
    <dgm:cxn modelId="{9D8955F3-1203-4F9F-86DD-A8F81D17FF96}" type="presOf" srcId="{4E7EFFC0-60CD-47A8-877F-1A9D9B5137BB}" destId="{75F14B99-4CD9-469F-91FF-DDD6B4C1D921}" srcOrd="0" destOrd="2" presId="urn:microsoft.com/office/officeart/2005/8/layout/process1"/>
    <dgm:cxn modelId="{3CEA2339-61CB-4F17-957C-8AFAD0F7B88E}" type="presOf" srcId="{896D2332-92E3-4409-B601-2926F905649A}" destId="{4091D4FE-0560-412F-BE2E-CC25303AE890}" srcOrd="1" destOrd="0" presId="urn:microsoft.com/office/officeart/2005/8/layout/process1"/>
    <dgm:cxn modelId="{9A11471D-C9E3-490D-A8F9-77759188E1A9}" srcId="{1FA4D48D-7FA0-42AA-8660-6D33E58A98E7}" destId="{5D9D7A7B-069C-4C01-A826-699C23E96462}" srcOrd="0" destOrd="0" parTransId="{7F9B1033-9003-443B-A4C8-2E685817968C}" sibTransId="{097D2D8D-A963-433E-9483-BC3ED1AEAEE5}"/>
    <dgm:cxn modelId="{262945A2-264B-45CA-A5A3-4F7E3F77806A}" type="presOf" srcId="{65A4BE3F-FDA4-4499-BACB-AFEE963C7D2C}" destId="{75F14B99-4CD9-469F-91FF-DDD6B4C1D921}" srcOrd="0" destOrd="1" presId="urn:microsoft.com/office/officeart/2005/8/layout/process1"/>
    <dgm:cxn modelId="{A146A035-7290-458D-B3C2-C98FA8A8902C}" srcId="{022A0BB9-37B3-4389-80EF-7D38A061B077}" destId="{0B601133-D880-4529-8C49-4F9113C7E332}" srcOrd="2" destOrd="0" parTransId="{CBD90C9C-F90E-4B37-8DD8-68436E7EFF7F}" sibTransId="{A99F9B4C-3642-40DF-B5E0-1D65A608663F}"/>
    <dgm:cxn modelId="{A6B97C23-2142-41AC-AE5F-5A2748F58C50}" srcId="{1FA4D48D-7FA0-42AA-8660-6D33E58A98E7}" destId="{5BDB3E95-F96F-4D57-9F69-F3AD65B65069}" srcOrd="1" destOrd="0" parTransId="{0684C5CD-F16F-4575-9B35-FEDEB8DE7442}" sibTransId="{B6027DA8-5870-4E28-8567-A2FD0A3F6E89}"/>
    <dgm:cxn modelId="{0AEEBDA9-95C2-460A-B5E0-6E7D30767BA5}" type="presOf" srcId="{38CD2226-E44E-4527-8E9A-902446B12B12}" destId="{84B55387-4B1E-403E-AD72-7E2CD99208CF}" srcOrd="0" destOrd="0" presId="urn:microsoft.com/office/officeart/2005/8/layout/process1"/>
    <dgm:cxn modelId="{9962BC17-054A-4C15-9087-E770D8D6307E}" srcId="{022A0BB9-37B3-4389-80EF-7D38A061B077}" destId="{65A4BE3F-FDA4-4499-BACB-AFEE963C7D2C}" srcOrd="0" destOrd="0" parTransId="{02B36B6E-6382-4224-A381-D18B070809E5}" sibTransId="{1BA14097-F761-45EB-9A63-FC23844D3054}"/>
    <dgm:cxn modelId="{4C40E0E2-2008-4532-9CB3-220DE9839B95}" type="presOf" srcId="{896D2332-92E3-4409-B601-2926F905649A}" destId="{DFD39187-FCB3-4FEF-A9C4-1D64EEC2CD81}" srcOrd="0" destOrd="0" presId="urn:microsoft.com/office/officeart/2005/8/layout/process1"/>
    <dgm:cxn modelId="{7A4473BE-E632-4B31-BF39-AA99CCA135E7}" srcId="{022A0BB9-37B3-4389-80EF-7D38A061B077}" destId="{4E7EFFC0-60CD-47A8-877F-1A9D9B5137BB}" srcOrd="1" destOrd="0" parTransId="{E30AEF7B-0D24-42A1-B2C7-35333C1DCF2F}" sibTransId="{CA43869C-60FB-48E7-BA85-8244F9A61F96}"/>
    <dgm:cxn modelId="{54A2183D-C15D-4121-89C5-E56DC5BB2814}" type="presOf" srcId="{62EFBB27-5DA8-4A5A-9133-43584AB267F3}" destId="{2798ADCF-D2CE-418C-9062-C3CB78C98EF5}" srcOrd="0" destOrd="0" presId="urn:microsoft.com/office/officeart/2005/8/layout/process1"/>
    <dgm:cxn modelId="{73812E0E-8FCA-49C3-A903-3A0511A2B085}" type="presOf" srcId="{0B601133-D880-4529-8C49-4F9113C7E332}" destId="{75F14B99-4CD9-469F-91FF-DDD6B4C1D921}" srcOrd="0" destOrd="3" presId="urn:microsoft.com/office/officeart/2005/8/layout/process1"/>
    <dgm:cxn modelId="{551F9B2D-106C-4C99-BD1F-B2135EF60A60}" type="presOf" srcId="{62EFBB27-5DA8-4A5A-9133-43584AB267F3}" destId="{C0D59E1E-0ECE-4BA3-8D4A-E6F941FBA020}" srcOrd="1" destOrd="0" presId="urn:microsoft.com/office/officeart/2005/8/layout/process1"/>
    <dgm:cxn modelId="{6F16E0FF-7F38-4FF6-B2D5-AB4DDA8DB824}" type="presOf" srcId="{1FA4D48D-7FA0-42AA-8660-6D33E58A98E7}" destId="{4BD0879F-BCE8-42AB-96D3-7579C61701EC}" srcOrd="0" destOrd="0" presId="urn:microsoft.com/office/officeart/2005/8/layout/process1"/>
    <dgm:cxn modelId="{6D672B45-5137-4C01-AE20-F2C93A7494D9}" type="presOf" srcId="{5BDB3E95-F96F-4D57-9F69-F3AD65B65069}" destId="{4BD0879F-BCE8-42AB-96D3-7579C61701EC}" srcOrd="0" destOrd="2" presId="urn:microsoft.com/office/officeart/2005/8/layout/process1"/>
    <dgm:cxn modelId="{12D4289B-3C5E-4EA4-A49E-8963F5C03747}" type="presParOf" srcId="{4E3F7F24-C920-4EF0-B7FE-DF0DEE47FC46}" destId="{84B55387-4B1E-403E-AD72-7E2CD99208CF}" srcOrd="0" destOrd="0" presId="urn:microsoft.com/office/officeart/2005/8/layout/process1"/>
    <dgm:cxn modelId="{7C47726C-F336-4CC1-B0C9-FCE831C6BE99}" type="presParOf" srcId="{4E3F7F24-C920-4EF0-B7FE-DF0DEE47FC46}" destId="{DFD39187-FCB3-4FEF-A9C4-1D64EEC2CD81}" srcOrd="1" destOrd="0" presId="urn:microsoft.com/office/officeart/2005/8/layout/process1"/>
    <dgm:cxn modelId="{5ED7EF52-EF28-43DB-A8D4-7A38EA95C044}" type="presParOf" srcId="{DFD39187-FCB3-4FEF-A9C4-1D64EEC2CD81}" destId="{4091D4FE-0560-412F-BE2E-CC25303AE890}" srcOrd="0" destOrd="0" presId="urn:microsoft.com/office/officeart/2005/8/layout/process1"/>
    <dgm:cxn modelId="{F8A3B657-7864-4AE5-BF91-033CDC8C3F56}" type="presParOf" srcId="{4E3F7F24-C920-4EF0-B7FE-DF0DEE47FC46}" destId="{4BD0879F-BCE8-42AB-96D3-7579C61701EC}" srcOrd="2" destOrd="0" presId="urn:microsoft.com/office/officeart/2005/8/layout/process1"/>
    <dgm:cxn modelId="{6ED54D03-E750-44EB-8891-B56A5C0B0BFF}" type="presParOf" srcId="{4E3F7F24-C920-4EF0-B7FE-DF0DEE47FC46}" destId="{2798ADCF-D2CE-418C-9062-C3CB78C98EF5}" srcOrd="3" destOrd="0" presId="urn:microsoft.com/office/officeart/2005/8/layout/process1"/>
    <dgm:cxn modelId="{B6A5D673-91D5-4C9E-86A8-3231EC30E207}" type="presParOf" srcId="{2798ADCF-D2CE-418C-9062-C3CB78C98EF5}" destId="{C0D59E1E-0ECE-4BA3-8D4A-E6F941FBA020}" srcOrd="0" destOrd="0" presId="urn:microsoft.com/office/officeart/2005/8/layout/process1"/>
    <dgm:cxn modelId="{9D3F8D0A-37FC-4CAF-9358-EF9953D0FFF4}" type="presParOf" srcId="{4E3F7F24-C920-4EF0-B7FE-DF0DEE47FC46}" destId="{75F14B99-4CD9-469F-91FF-DDD6B4C1D92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A54F1D-E776-4D48-B557-EBFA0F41DFF5}"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fr-FR"/>
        </a:p>
      </dgm:t>
    </dgm:pt>
    <dgm:pt modelId="{BBF776D8-8FA5-465F-9B9F-21F8EF24BD43}">
      <dgm:prSet/>
      <dgm:spPr/>
      <dgm:t>
        <a:bodyPr/>
        <a:lstStyle/>
        <a:p>
          <a:pPr rtl="0"/>
          <a:r>
            <a:rPr lang="fr-FR" dirty="0" smtClean="0">
              <a:solidFill>
                <a:srgbClr val="C00000"/>
              </a:solidFill>
            </a:rPr>
            <a:t>Codification</a:t>
          </a:r>
          <a:r>
            <a:rPr lang="fr-FR" dirty="0" smtClean="0"/>
            <a:t> : opération qui consiste à transformer des données brutes (faits observés, paroles recueillies…) en une </a:t>
          </a:r>
          <a:r>
            <a:rPr lang="fr-FR" dirty="0" smtClean="0">
              <a:solidFill>
                <a:srgbClr val="C00000"/>
              </a:solidFill>
            </a:rPr>
            <a:t>première formulation </a:t>
          </a:r>
          <a:r>
            <a:rPr lang="fr-FR" dirty="0" smtClean="0"/>
            <a:t>qui contient du sens (</a:t>
          </a:r>
          <a:r>
            <a:rPr lang="fr-FR" dirty="0" err="1" smtClean="0"/>
            <a:t>banal,in</a:t>
          </a:r>
          <a:r>
            <a:rPr lang="fr-FR" dirty="0" smtClean="0"/>
            <a:t> vivo, proche du sens commun)</a:t>
          </a:r>
          <a:endParaRPr lang="fr-FR" dirty="0"/>
        </a:p>
      </dgm:t>
    </dgm:pt>
    <dgm:pt modelId="{F4DDA81A-D2B9-4F75-9E1F-F31806CDE087}" type="parTrans" cxnId="{3F1E60D5-56C3-4368-BC06-7B3FB06D282C}">
      <dgm:prSet/>
      <dgm:spPr/>
      <dgm:t>
        <a:bodyPr/>
        <a:lstStyle/>
        <a:p>
          <a:endParaRPr lang="fr-FR"/>
        </a:p>
      </dgm:t>
    </dgm:pt>
    <dgm:pt modelId="{C0490612-AC20-4A79-9D0B-DD8DB6E1487A}" type="sibTrans" cxnId="{3F1E60D5-56C3-4368-BC06-7B3FB06D282C}">
      <dgm:prSet/>
      <dgm:spPr/>
      <dgm:t>
        <a:bodyPr/>
        <a:lstStyle/>
        <a:p>
          <a:endParaRPr lang="fr-FR"/>
        </a:p>
      </dgm:t>
    </dgm:pt>
    <dgm:pt modelId="{95B1C095-6131-4A3F-81BA-F4422672A54C}">
      <dgm:prSet/>
      <dgm:spPr/>
      <dgm:t>
        <a:bodyPr/>
        <a:lstStyle/>
        <a:p>
          <a:pPr rtl="0"/>
          <a:r>
            <a:rPr lang="fr-FR" dirty="0" smtClean="0">
              <a:solidFill>
                <a:srgbClr val="C00000"/>
              </a:solidFill>
            </a:rPr>
            <a:t>la conceptualisation </a:t>
          </a:r>
          <a:r>
            <a:rPr lang="fr-FR" dirty="0" smtClean="0"/>
            <a:t>: processus par lequel nous transformons des thèmes ou idées issus de notre recueil de données en des concepts destinés à un </a:t>
          </a:r>
          <a:r>
            <a:rPr lang="fr-FR" dirty="0" smtClean="0">
              <a:solidFill>
                <a:srgbClr val="C00000"/>
              </a:solidFill>
            </a:rPr>
            <a:t>système plus abstrait de connaissances </a:t>
          </a:r>
          <a:endParaRPr lang="fr-FR" dirty="0">
            <a:solidFill>
              <a:srgbClr val="C00000"/>
            </a:solidFill>
          </a:endParaRPr>
        </a:p>
      </dgm:t>
    </dgm:pt>
    <dgm:pt modelId="{3E23CEDC-705A-4F30-A271-DDAEE40C526B}" type="parTrans" cxnId="{6C5BE995-B843-4C93-905F-F9D1268AD15F}">
      <dgm:prSet/>
      <dgm:spPr/>
      <dgm:t>
        <a:bodyPr/>
        <a:lstStyle/>
        <a:p>
          <a:endParaRPr lang="fr-FR"/>
        </a:p>
      </dgm:t>
    </dgm:pt>
    <dgm:pt modelId="{8748C13C-05BF-422F-AA1C-0C9BEFF6588B}" type="sibTrans" cxnId="{6C5BE995-B843-4C93-905F-F9D1268AD15F}">
      <dgm:prSet/>
      <dgm:spPr/>
      <dgm:t>
        <a:bodyPr/>
        <a:lstStyle/>
        <a:p>
          <a:endParaRPr lang="fr-FR"/>
        </a:p>
      </dgm:t>
    </dgm:pt>
    <dgm:pt modelId="{D7B77451-5E3D-4068-8DE0-246359582D79}">
      <dgm:prSet/>
      <dgm:spPr/>
      <dgm:t>
        <a:bodyPr/>
        <a:lstStyle/>
        <a:p>
          <a:pPr rtl="0"/>
          <a:r>
            <a:rPr lang="fr-FR" smtClean="0">
              <a:solidFill>
                <a:srgbClr val="FF0000"/>
              </a:solidFill>
            </a:rPr>
            <a:t>Catégorisation</a:t>
          </a:r>
          <a:r>
            <a:rPr lang="fr-FR" smtClean="0"/>
            <a:t> : Opération qui permet d’inférer de façon organisée, en mobilisant des connaissances, un sens plus général, plus abstrait à un corpus d’éléments déjà codés.</a:t>
          </a:r>
          <a:endParaRPr lang="fr-FR" dirty="0">
            <a:solidFill>
              <a:srgbClr val="C00000"/>
            </a:solidFill>
          </a:endParaRPr>
        </a:p>
      </dgm:t>
    </dgm:pt>
    <dgm:pt modelId="{F57FC5E2-25A7-4B67-AE39-2F25AFED0626}" type="parTrans" cxnId="{060F690B-9245-419B-B760-F28D9BDF76E6}">
      <dgm:prSet/>
      <dgm:spPr/>
      <dgm:t>
        <a:bodyPr/>
        <a:lstStyle/>
        <a:p>
          <a:endParaRPr lang="fr-FR"/>
        </a:p>
      </dgm:t>
    </dgm:pt>
    <dgm:pt modelId="{AD1A260B-97DF-41FE-A1E1-3EE03125AAC2}" type="sibTrans" cxnId="{060F690B-9245-419B-B760-F28D9BDF76E6}">
      <dgm:prSet/>
      <dgm:spPr/>
      <dgm:t>
        <a:bodyPr/>
        <a:lstStyle/>
        <a:p>
          <a:endParaRPr lang="fr-FR"/>
        </a:p>
      </dgm:t>
    </dgm:pt>
    <dgm:pt modelId="{BC5D1CAA-D80A-48A1-82DF-ADC187781F21}" type="pres">
      <dgm:prSet presAssocID="{F6A54F1D-E776-4D48-B557-EBFA0F41DFF5}" presName="CompostProcess" presStyleCnt="0">
        <dgm:presLayoutVars>
          <dgm:dir/>
          <dgm:resizeHandles val="exact"/>
        </dgm:presLayoutVars>
      </dgm:prSet>
      <dgm:spPr/>
      <dgm:t>
        <a:bodyPr/>
        <a:lstStyle/>
        <a:p>
          <a:endParaRPr lang="fr-FR"/>
        </a:p>
      </dgm:t>
    </dgm:pt>
    <dgm:pt modelId="{F164EA68-0113-4A46-A630-1C272851E5CE}" type="pres">
      <dgm:prSet presAssocID="{F6A54F1D-E776-4D48-B557-EBFA0F41DFF5}" presName="arrow" presStyleLbl="bgShp" presStyleIdx="0" presStyleCnt="1"/>
      <dgm:spPr/>
    </dgm:pt>
    <dgm:pt modelId="{16114E46-5083-40A8-B3A6-998CDD584396}" type="pres">
      <dgm:prSet presAssocID="{F6A54F1D-E776-4D48-B557-EBFA0F41DFF5}" presName="linearProcess" presStyleCnt="0"/>
      <dgm:spPr/>
    </dgm:pt>
    <dgm:pt modelId="{2F4AEC63-3D05-4453-922C-7E8C0E916F57}" type="pres">
      <dgm:prSet presAssocID="{BBF776D8-8FA5-465F-9B9F-21F8EF24BD43}" presName="textNode" presStyleLbl="node1" presStyleIdx="0" presStyleCnt="3">
        <dgm:presLayoutVars>
          <dgm:bulletEnabled val="1"/>
        </dgm:presLayoutVars>
      </dgm:prSet>
      <dgm:spPr/>
      <dgm:t>
        <a:bodyPr/>
        <a:lstStyle/>
        <a:p>
          <a:endParaRPr lang="fr-FR"/>
        </a:p>
      </dgm:t>
    </dgm:pt>
    <dgm:pt modelId="{87D17D5C-17A2-479C-9399-BBAD46EEE4BE}" type="pres">
      <dgm:prSet presAssocID="{C0490612-AC20-4A79-9D0B-DD8DB6E1487A}" presName="sibTrans" presStyleCnt="0"/>
      <dgm:spPr/>
    </dgm:pt>
    <dgm:pt modelId="{288F0A09-10C6-4BF0-885E-3F7F15D50DA9}" type="pres">
      <dgm:prSet presAssocID="{95B1C095-6131-4A3F-81BA-F4422672A54C}" presName="textNode" presStyleLbl="node1" presStyleIdx="1" presStyleCnt="3">
        <dgm:presLayoutVars>
          <dgm:bulletEnabled val="1"/>
        </dgm:presLayoutVars>
      </dgm:prSet>
      <dgm:spPr/>
      <dgm:t>
        <a:bodyPr/>
        <a:lstStyle/>
        <a:p>
          <a:endParaRPr lang="fr-FR"/>
        </a:p>
      </dgm:t>
    </dgm:pt>
    <dgm:pt modelId="{BE70CC51-D467-4B27-A106-7CF77C900B5D}" type="pres">
      <dgm:prSet presAssocID="{8748C13C-05BF-422F-AA1C-0C9BEFF6588B}" presName="sibTrans" presStyleCnt="0"/>
      <dgm:spPr/>
    </dgm:pt>
    <dgm:pt modelId="{125220DE-430D-4519-9C6C-8927B3490803}" type="pres">
      <dgm:prSet presAssocID="{D7B77451-5E3D-4068-8DE0-246359582D79}" presName="textNode" presStyleLbl="node1" presStyleIdx="2" presStyleCnt="3">
        <dgm:presLayoutVars>
          <dgm:bulletEnabled val="1"/>
        </dgm:presLayoutVars>
      </dgm:prSet>
      <dgm:spPr/>
      <dgm:t>
        <a:bodyPr/>
        <a:lstStyle/>
        <a:p>
          <a:endParaRPr lang="fr-FR"/>
        </a:p>
      </dgm:t>
    </dgm:pt>
  </dgm:ptLst>
  <dgm:cxnLst>
    <dgm:cxn modelId="{3F1E60D5-56C3-4368-BC06-7B3FB06D282C}" srcId="{F6A54F1D-E776-4D48-B557-EBFA0F41DFF5}" destId="{BBF776D8-8FA5-465F-9B9F-21F8EF24BD43}" srcOrd="0" destOrd="0" parTransId="{F4DDA81A-D2B9-4F75-9E1F-F31806CDE087}" sibTransId="{C0490612-AC20-4A79-9D0B-DD8DB6E1487A}"/>
    <dgm:cxn modelId="{FDDC137E-5339-4C02-987B-876C654CD092}" type="presOf" srcId="{F6A54F1D-E776-4D48-B557-EBFA0F41DFF5}" destId="{BC5D1CAA-D80A-48A1-82DF-ADC187781F21}" srcOrd="0" destOrd="0" presId="urn:microsoft.com/office/officeart/2005/8/layout/hProcess9"/>
    <dgm:cxn modelId="{58850BE4-2B81-4179-99D8-3AC36D65A3C9}" type="presOf" srcId="{95B1C095-6131-4A3F-81BA-F4422672A54C}" destId="{288F0A09-10C6-4BF0-885E-3F7F15D50DA9}" srcOrd="0" destOrd="0" presId="urn:microsoft.com/office/officeart/2005/8/layout/hProcess9"/>
    <dgm:cxn modelId="{060F690B-9245-419B-B760-F28D9BDF76E6}" srcId="{F6A54F1D-E776-4D48-B557-EBFA0F41DFF5}" destId="{D7B77451-5E3D-4068-8DE0-246359582D79}" srcOrd="2" destOrd="0" parTransId="{F57FC5E2-25A7-4B67-AE39-2F25AFED0626}" sibTransId="{AD1A260B-97DF-41FE-A1E1-3EE03125AAC2}"/>
    <dgm:cxn modelId="{75DE9A3D-CF34-4494-AEB7-F6BE1CA64AFA}" type="presOf" srcId="{BBF776D8-8FA5-465F-9B9F-21F8EF24BD43}" destId="{2F4AEC63-3D05-4453-922C-7E8C0E916F57}" srcOrd="0" destOrd="0" presId="urn:microsoft.com/office/officeart/2005/8/layout/hProcess9"/>
    <dgm:cxn modelId="{8BE3CE87-1B59-4ECA-A3F9-04BF3A9FE210}" type="presOf" srcId="{D7B77451-5E3D-4068-8DE0-246359582D79}" destId="{125220DE-430D-4519-9C6C-8927B3490803}" srcOrd="0" destOrd="0" presId="urn:microsoft.com/office/officeart/2005/8/layout/hProcess9"/>
    <dgm:cxn modelId="{6C5BE995-B843-4C93-905F-F9D1268AD15F}" srcId="{F6A54F1D-E776-4D48-B557-EBFA0F41DFF5}" destId="{95B1C095-6131-4A3F-81BA-F4422672A54C}" srcOrd="1" destOrd="0" parTransId="{3E23CEDC-705A-4F30-A271-DDAEE40C526B}" sibTransId="{8748C13C-05BF-422F-AA1C-0C9BEFF6588B}"/>
    <dgm:cxn modelId="{8B296EE1-19A7-47A7-81A4-364904F5AEA9}" type="presParOf" srcId="{BC5D1CAA-D80A-48A1-82DF-ADC187781F21}" destId="{F164EA68-0113-4A46-A630-1C272851E5CE}" srcOrd="0" destOrd="0" presId="urn:microsoft.com/office/officeart/2005/8/layout/hProcess9"/>
    <dgm:cxn modelId="{186C3FA9-9A0C-48E7-ADEE-847741477445}" type="presParOf" srcId="{BC5D1CAA-D80A-48A1-82DF-ADC187781F21}" destId="{16114E46-5083-40A8-B3A6-998CDD584396}" srcOrd="1" destOrd="0" presId="urn:microsoft.com/office/officeart/2005/8/layout/hProcess9"/>
    <dgm:cxn modelId="{099AD467-97C4-442A-B421-2F0266A00E61}" type="presParOf" srcId="{16114E46-5083-40A8-B3A6-998CDD584396}" destId="{2F4AEC63-3D05-4453-922C-7E8C0E916F57}" srcOrd="0" destOrd="0" presId="urn:microsoft.com/office/officeart/2005/8/layout/hProcess9"/>
    <dgm:cxn modelId="{ADE4BFE4-9850-4503-B89D-35CA438BA487}" type="presParOf" srcId="{16114E46-5083-40A8-B3A6-998CDD584396}" destId="{87D17D5C-17A2-479C-9399-BBAD46EEE4BE}" srcOrd="1" destOrd="0" presId="urn:microsoft.com/office/officeart/2005/8/layout/hProcess9"/>
    <dgm:cxn modelId="{06FC5E9E-472B-4CF0-A379-AA348B9328BF}" type="presParOf" srcId="{16114E46-5083-40A8-B3A6-998CDD584396}" destId="{288F0A09-10C6-4BF0-885E-3F7F15D50DA9}" srcOrd="2" destOrd="0" presId="urn:microsoft.com/office/officeart/2005/8/layout/hProcess9"/>
    <dgm:cxn modelId="{F30F9AA1-B3AA-46F8-B22B-555DE61AB20C}" type="presParOf" srcId="{16114E46-5083-40A8-B3A6-998CDD584396}" destId="{BE70CC51-D467-4B27-A106-7CF77C900B5D}" srcOrd="3" destOrd="0" presId="urn:microsoft.com/office/officeart/2005/8/layout/hProcess9"/>
    <dgm:cxn modelId="{EB050E8B-6B93-4AAA-93AA-6BCD8FE5E1F0}" type="presParOf" srcId="{16114E46-5083-40A8-B3A6-998CDD584396}" destId="{125220DE-430D-4519-9C6C-8927B349080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E423CC9-C339-49C5-ACB8-F875E080198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fr-FR"/>
        </a:p>
      </dgm:t>
    </dgm:pt>
    <dgm:pt modelId="{E2B3A913-C892-49D0-9AD1-36A244A965D1}">
      <dgm:prSet/>
      <dgm:spPr/>
      <dgm:t>
        <a:bodyPr/>
        <a:lstStyle/>
        <a:p>
          <a:pPr rtl="0"/>
          <a:r>
            <a:rPr lang="fr-FR" dirty="0" smtClean="0"/>
            <a:t>A propos du texte</a:t>
          </a:r>
          <a:endParaRPr lang="fr-FR" dirty="0"/>
        </a:p>
      </dgm:t>
    </dgm:pt>
    <dgm:pt modelId="{2CA94037-BFFF-4B24-88B5-C7A9A366E0E8}" type="parTrans" cxnId="{B8796B4B-EFC5-401D-B208-B78AE343FB07}">
      <dgm:prSet/>
      <dgm:spPr/>
      <dgm:t>
        <a:bodyPr/>
        <a:lstStyle/>
        <a:p>
          <a:endParaRPr lang="fr-FR"/>
        </a:p>
      </dgm:t>
    </dgm:pt>
    <dgm:pt modelId="{FC84F26D-8CB7-4220-9AB5-F7B7907A14D2}" type="sibTrans" cxnId="{B8796B4B-EFC5-401D-B208-B78AE343FB07}">
      <dgm:prSet/>
      <dgm:spPr/>
      <dgm:t>
        <a:bodyPr/>
        <a:lstStyle/>
        <a:p>
          <a:endParaRPr lang="fr-FR"/>
        </a:p>
      </dgm:t>
    </dgm:pt>
    <dgm:pt modelId="{D0E8B9DA-6EBE-4F82-AC08-9FD5ED8FCF14}">
      <dgm:prSet/>
      <dgm:spPr/>
      <dgm:t>
        <a:bodyPr/>
        <a:lstStyle/>
        <a:p>
          <a:pPr rtl="0"/>
          <a:r>
            <a:rPr lang="fr-FR" smtClean="0"/>
            <a:t>De quoi s’agit-il ?</a:t>
          </a:r>
          <a:endParaRPr lang="fr-FR"/>
        </a:p>
      </dgm:t>
    </dgm:pt>
    <dgm:pt modelId="{513EB559-75BA-45CA-99DB-A4AA401C2FEB}" type="parTrans" cxnId="{85C8045C-7F96-4300-AAFE-50B21415AE7F}">
      <dgm:prSet/>
      <dgm:spPr/>
      <dgm:t>
        <a:bodyPr/>
        <a:lstStyle/>
        <a:p>
          <a:endParaRPr lang="fr-FR"/>
        </a:p>
      </dgm:t>
    </dgm:pt>
    <dgm:pt modelId="{927A6C9E-8E62-4394-90B7-6B36363ADA26}" type="sibTrans" cxnId="{85C8045C-7F96-4300-AAFE-50B21415AE7F}">
      <dgm:prSet/>
      <dgm:spPr/>
      <dgm:t>
        <a:bodyPr/>
        <a:lstStyle/>
        <a:p>
          <a:endParaRPr lang="fr-FR"/>
        </a:p>
      </dgm:t>
    </dgm:pt>
    <dgm:pt modelId="{8EA64565-75DA-4FA7-802D-4885024CA97A}">
      <dgm:prSet/>
      <dgm:spPr/>
      <dgm:t>
        <a:bodyPr/>
        <a:lstStyle/>
        <a:p>
          <a:pPr rtl="0"/>
          <a:r>
            <a:rPr lang="fr-FR" smtClean="0"/>
            <a:t>Qu’est-ce que cela représente ?</a:t>
          </a:r>
          <a:endParaRPr lang="fr-FR"/>
        </a:p>
      </dgm:t>
    </dgm:pt>
    <dgm:pt modelId="{A49C6858-5C1D-4FE5-9AE8-A7440BA194CB}" type="parTrans" cxnId="{6EC6A934-A324-4BF2-8698-D5ED5EC38213}">
      <dgm:prSet/>
      <dgm:spPr/>
      <dgm:t>
        <a:bodyPr/>
        <a:lstStyle/>
        <a:p>
          <a:endParaRPr lang="fr-FR"/>
        </a:p>
      </dgm:t>
    </dgm:pt>
    <dgm:pt modelId="{B846A2BC-E1AF-4EBD-8F27-5BBFA5DD7A38}" type="sibTrans" cxnId="{6EC6A934-A324-4BF2-8698-D5ED5EC38213}">
      <dgm:prSet/>
      <dgm:spPr/>
      <dgm:t>
        <a:bodyPr/>
        <a:lstStyle/>
        <a:p>
          <a:endParaRPr lang="fr-FR"/>
        </a:p>
      </dgm:t>
    </dgm:pt>
    <dgm:pt modelId="{3A158103-F341-420D-8BE7-27F415A8F337}">
      <dgm:prSet/>
      <dgm:spPr/>
      <dgm:t>
        <a:bodyPr/>
        <a:lstStyle/>
        <a:p>
          <a:pPr rtl="0"/>
          <a:r>
            <a:rPr lang="fr-FR" smtClean="0"/>
            <a:t>Quel concept est en jeu ?</a:t>
          </a:r>
          <a:endParaRPr lang="fr-FR"/>
        </a:p>
      </dgm:t>
    </dgm:pt>
    <dgm:pt modelId="{2B04A01D-3D00-4330-B702-0467E62A7206}" type="parTrans" cxnId="{A344CAEA-F4CB-4FDF-A742-68CDD5DC85EB}">
      <dgm:prSet/>
      <dgm:spPr/>
      <dgm:t>
        <a:bodyPr/>
        <a:lstStyle/>
        <a:p>
          <a:endParaRPr lang="fr-FR"/>
        </a:p>
      </dgm:t>
    </dgm:pt>
    <dgm:pt modelId="{405D8F3C-AB14-4D8D-A69B-743A87E3C4B7}" type="sibTrans" cxnId="{A344CAEA-F4CB-4FDF-A742-68CDD5DC85EB}">
      <dgm:prSet/>
      <dgm:spPr/>
      <dgm:t>
        <a:bodyPr/>
        <a:lstStyle/>
        <a:p>
          <a:endParaRPr lang="fr-FR"/>
        </a:p>
      </dgm:t>
    </dgm:pt>
    <dgm:pt modelId="{C4CB1167-E55E-453E-98BB-432B0E96954D}">
      <dgm:prSet/>
      <dgm:spPr/>
      <dgm:t>
        <a:bodyPr/>
        <a:lstStyle/>
        <a:p>
          <a:pPr rtl="0"/>
          <a:r>
            <a:rPr lang="fr-FR" dirty="0" smtClean="0"/>
            <a:t>Quel nom donner qui capture le mieux le sens du phénomène, de l’idée, de l’incident ?</a:t>
          </a:r>
          <a:endParaRPr lang="fr-FR" dirty="0"/>
        </a:p>
      </dgm:t>
    </dgm:pt>
    <dgm:pt modelId="{CCCFC9F6-4775-47CB-B896-E866313FE7C3}" type="parTrans" cxnId="{994EA769-E472-48D2-BCA9-85FDEC32E5DB}">
      <dgm:prSet/>
      <dgm:spPr/>
      <dgm:t>
        <a:bodyPr/>
        <a:lstStyle/>
        <a:p>
          <a:endParaRPr lang="fr-FR"/>
        </a:p>
      </dgm:t>
    </dgm:pt>
    <dgm:pt modelId="{AA431ABA-B0F4-4085-99D2-A473983EBF87}" type="sibTrans" cxnId="{994EA769-E472-48D2-BCA9-85FDEC32E5DB}">
      <dgm:prSet/>
      <dgm:spPr/>
      <dgm:t>
        <a:bodyPr/>
        <a:lstStyle/>
        <a:p>
          <a:endParaRPr lang="fr-FR"/>
        </a:p>
      </dgm:t>
    </dgm:pt>
    <dgm:pt modelId="{2C7F3DB0-49E8-4DDC-80C4-5F3D0A4F4DC3}">
      <dgm:prSet/>
      <dgm:spPr/>
      <dgm:t>
        <a:bodyPr/>
        <a:lstStyle/>
        <a:p>
          <a:pPr rtl="0"/>
          <a:r>
            <a:rPr lang="fr-FR" dirty="0" smtClean="0"/>
            <a:t>Comparer le codage avec d’autres incidents, phénomènes, idées déjà codés</a:t>
          </a:r>
          <a:endParaRPr lang="fr-FR" dirty="0"/>
        </a:p>
      </dgm:t>
    </dgm:pt>
    <dgm:pt modelId="{55A424AB-ADE3-4D5C-810D-6548B2F13372}" type="parTrans" cxnId="{C395E1C2-2B2F-4541-8D7A-1FBAE04E28C5}">
      <dgm:prSet/>
      <dgm:spPr/>
      <dgm:t>
        <a:bodyPr/>
        <a:lstStyle/>
        <a:p>
          <a:endParaRPr lang="fr-FR"/>
        </a:p>
      </dgm:t>
    </dgm:pt>
    <dgm:pt modelId="{256C95E5-FA37-4387-A23A-E7DCD426F004}" type="sibTrans" cxnId="{C395E1C2-2B2F-4541-8D7A-1FBAE04E28C5}">
      <dgm:prSet/>
      <dgm:spPr/>
      <dgm:t>
        <a:bodyPr/>
        <a:lstStyle/>
        <a:p>
          <a:endParaRPr lang="fr-FR"/>
        </a:p>
      </dgm:t>
    </dgm:pt>
    <dgm:pt modelId="{A29AE07B-AE48-4129-83CA-AB820D7FAE0E}">
      <dgm:prSet/>
      <dgm:spPr/>
      <dgm:t>
        <a:bodyPr/>
        <a:lstStyle/>
        <a:p>
          <a:pPr rtl="0"/>
          <a:r>
            <a:rPr lang="fr-FR" dirty="0" smtClean="0"/>
            <a:t>A propos de notre propre codage</a:t>
          </a:r>
          <a:endParaRPr lang="fr-FR" dirty="0"/>
        </a:p>
      </dgm:t>
    </dgm:pt>
    <dgm:pt modelId="{9A28E26E-CC07-4CA4-91AA-7CD91AB992DD}" type="parTrans" cxnId="{6FDA6CF3-0699-4864-9500-EF48F1299E86}">
      <dgm:prSet/>
      <dgm:spPr/>
      <dgm:t>
        <a:bodyPr/>
        <a:lstStyle/>
        <a:p>
          <a:endParaRPr lang="fr-FR"/>
        </a:p>
      </dgm:t>
    </dgm:pt>
    <dgm:pt modelId="{87A94601-01B0-42EC-960A-8E32A9473ED6}" type="sibTrans" cxnId="{6FDA6CF3-0699-4864-9500-EF48F1299E86}">
      <dgm:prSet/>
      <dgm:spPr/>
      <dgm:t>
        <a:bodyPr/>
        <a:lstStyle/>
        <a:p>
          <a:endParaRPr lang="fr-FR"/>
        </a:p>
      </dgm:t>
    </dgm:pt>
    <dgm:pt modelId="{7DF4FCEE-E798-4444-B8D3-78685A35EA3D}">
      <dgm:prSet/>
      <dgm:spPr/>
      <dgm:t>
        <a:bodyPr/>
        <a:lstStyle/>
        <a:p>
          <a:pPr rtl="0"/>
          <a:r>
            <a:rPr lang="fr-FR" smtClean="0"/>
            <a:t>Combinaisons des catégories</a:t>
          </a:r>
          <a:endParaRPr lang="fr-FR"/>
        </a:p>
      </dgm:t>
    </dgm:pt>
    <dgm:pt modelId="{1C71EE29-2A58-4294-8C24-BE6B993E851E}" type="parTrans" cxnId="{80B21039-BC1C-4070-AED7-51C66674F8F3}">
      <dgm:prSet/>
      <dgm:spPr/>
      <dgm:t>
        <a:bodyPr/>
        <a:lstStyle/>
        <a:p>
          <a:endParaRPr lang="fr-FR"/>
        </a:p>
      </dgm:t>
    </dgm:pt>
    <dgm:pt modelId="{8409C23E-11ED-4883-9A2C-88DDCE5CAF96}" type="sibTrans" cxnId="{80B21039-BC1C-4070-AED7-51C66674F8F3}">
      <dgm:prSet/>
      <dgm:spPr/>
      <dgm:t>
        <a:bodyPr/>
        <a:lstStyle/>
        <a:p>
          <a:endParaRPr lang="fr-FR"/>
        </a:p>
      </dgm:t>
    </dgm:pt>
    <dgm:pt modelId="{BD8B94BB-542E-4EAB-8DAD-37A037DCA9AB}">
      <dgm:prSet/>
      <dgm:spPr/>
      <dgm:t>
        <a:bodyPr/>
        <a:lstStyle/>
        <a:p>
          <a:pPr rtl="0"/>
          <a:r>
            <a:rPr lang="fr-FR" dirty="0" smtClean="0"/>
            <a:t>« Tester » les hypothèses</a:t>
          </a:r>
          <a:endParaRPr lang="fr-FR" dirty="0"/>
        </a:p>
      </dgm:t>
    </dgm:pt>
    <dgm:pt modelId="{32B32E68-0031-4650-8F8F-596BBC111B3D}" type="parTrans" cxnId="{F14E0A20-3DD0-4D67-B005-9DBE0B7CDBFA}">
      <dgm:prSet/>
      <dgm:spPr/>
      <dgm:t>
        <a:bodyPr/>
        <a:lstStyle/>
        <a:p>
          <a:endParaRPr lang="fr-FR"/>
        </a:p>
      </dgm:t>
    </dgm:pt>
    <dgm:pt modelId="{C10476B1-A0E0-4859-9397-9200F815ABCB}" type="sibTrans" cxnId="{F14E0A20-3DD0-4D67-B005-9DBE0B7CDBFA}">
      <dgm:prSet/>
      <dgm:spPr/>
      <dgm:t>
        <a:bodyPr/>
        <a:lstStyle/>
        <a:p>
          <a:endParaRPr lang="fr-FR"/>
        </a:p>
      </dgm:t>
    </dgm:pt>
    <dgm:pt modelId="{2E9B73BA-65D2-40FA-AF59-F093A14DBBD8}">
      <dgm:prSet/>
      <dgm:spPr/>
      <dgm:t>
        <a:bodyPr/>
        <a:lstStyle/>
        <a:p>
          <a:pPr marL="114300" lvl="1" indent="-114300" algn="l" defTabSz="577850">
            <a:lnSpc>
              <a:spcPct val="90000"/>
            </a:lnSpc>
            <a:spcBef>
              <a:spcPct val="0"/>
            </a:spcBef>
            <a:spcAft>
              <a:spcPct val="20000"/>
            </a:spcAft>
            <a:buChar char="••"/>
          </a:pPr>
          <a:r>
            <a:rPr lang="fr-FR" dirty="0" smtClean="0"/>
            <a:t>Identifier les liens entre les catégories</a:t>
          </a:r>
          <a:endParaRPr lang="fr-FR" dirty="0"/>
        </a:p>
      </dgm:t>
    </dgm:pt>
    <dgm:pt modelId="{F555F05E-A4EB-4597-BE1E-465EE4C48435}" type="parTrans" cxnId="{359F47D8-040E-402D-A4D9-D80E8ADBB74A}">
      <dgm:prSet/>
      <dgm:spPr/>
      <dgm:t>
        <a:bodyPr/>
        <a:lstStyle/>
        <a:p>
          <a:endParaRPr lang="fr-FR"/>
        </a:p>
      </dgm:t>
    </dgm:pt>
    <dgm:pt modelId="{B20ABB4A-7109-45C8-B8B7-0F5C20338DDA}" type="sibTrans" cxnId="{359F47D8-040E-402D-A4D9-D80E8ADBB74A}">
      <dgm:prSet/>
      <dgm:spPr/>
      <dgm:t>
        <a:bodyPr/>
        <a:lstStyle/>
        <a:p>
          <a:endParaRPr lang="fr-FR"/>
        </a:p>
      </dgm:t>
    </dgm:pt>
    <dgm:pt modelId="{82395190-945E-4E08-95BB-4DAFC3264700}">
      <dgm:prSet/>
      <dgm:spPr/>
      <dgm:t>
        <a:bodyPr/>
        <a:lstStyle/>
        <a:p>
          <a:pPr marL="114300" lvl="1" indent="-114300" algn="l" defTabSz="577850">
            <a:lnSpc>
              <a:spcPct val="90000"/>
            </a:lnSpc>
            <a:spcBef>
              <a:spcPct val="0"/>
            </a:spcBef>
            <a:spcAft>
              <a:spcPct val="20000"/>
            </a:spcAft>
            <a:buChar char="••"/>
          </a:pPr>
          <a:r>
            <a:rPr lang="fr-FR" sz="1300" kern="1200" dirty="0" smtClean="0"/>
            <a:t>A l’issue de ce codage</a:t>
          </a:r>
        </a:p>
        <a:p>
          <a:pPr marL="114300" lvl="1" indent="-114300" algn="l" defTabSz="577850">
            <a:lnSpc>
              <a:spcPct val="90000"/>
            </a:lnSpc>
            <a:spcBef>
              <a:spcPct val="0"/>
            </a:spcBef>
            <a:spcAft>
              <a:spcPct val="20000"/>
            </a:spcAft>
            <a:buChar char="••"/>
          </a:pPr>
          <a:r>
            <a:rPr lang="fr-FR" sz="1300" kern="1200" dirty="0" err="1" smtClean="0"/>
            <a:t>Bcp</a:t>
          </a:r>
          <a:r>
            <a:rPr lang="fr-FR" sz="1300" kern="1200" dirty="0" smtClean="0"/>
            <a:t> de concepts générés</a:t>
          </a:r>
        </a:p>
        <a:p>
          <a:pPr marL="114300" lvl="1" indent="-114300" algn="l" defTabSz="577850">
            <a:lnSpc>
              <a:spcPct val="90000"/>
            </a:lnSpc>
            <a:spcBef>
              <a:spcPct val="0"/>
            </a:spcBef>
            <a:spcAft>
              <a:spcPct val="20000"/>
            </a:spcAft>
            <a:buChar char="••"/>
          </a:pPr>
          <a:r>
            <a:rPr lang="fr-FR" sz="1300" kern="1200" dirty="0" smtClean="0"/>
            <a:t>Grouper les concepts en catégories organisées</a:t>
          </a:r>
        </a:p>
        <a:p>
          <a:pPr marL="114300" lvl="1" indent="-114300" algn="l" defTabSz="577850">
            <a:lnSpc>
              <a:spcPct val="90000"/>
            </a:lnSpc>
            <a:spcBef>
              <a:spcPct val="0"/>
            </a:spcBef>
            <a:spcAft>
              <a:spcPct val="20000"/>
            </a:spcAft>
            <a:buChar char="••"/>
          </a:pPr>
          <a:r>
            <a:rPr lang="fr-FR" sz="1300" kern="1200" dirty="0" smtClean="0"/>
            <a:t>- Catégorie: classification des concepts, à l’occasion de la comparaison des concepts</a:t>
          </a:r>
        </a:p>
        <a:p>
          <a:pPr marL="114300" lvl="1" indent="-114300" algn="l" defTabSz="577850">
            <a:lnSpc>
              <a:spcPct val="90000"/>
            </a:lnSpc>
            <a:spcBef>
              <a:spcPct val="0"/>
            </a:spcBef>
            <a:spcAft>
              <a:spcPct val="20000"/>
            </a:spcAft>
            <a:buChar char="••"/>
          </a:pPr>
          <a:r>
            <a:rPr lang="fr-FR" sz="1300" kern="1200" dirty="0" smtClean="0"/>
            <a:t>+ qu’est ce qui est similaire ? </a:t>
          </a:r>
        </a:p>
        <a:p>
          <a:pPr marL="114300" lvl="1" indent="-114300" algn="l" defTabSz="577850">
            <a:lnSpc>
              <a:spcPct val="90000"/>
            </a:lnSpc>
            <a:spcBef>
              <a:spcPct val="0"/>
            </a:spcBef>
            <a:spcAft>
              <a:spcPct val="20000"/>
            </a:spcAft>
            <a:buChar char="••"/>
          </a:pPr>
          <a:r>
            <a:rPr lang="fr-FR" sz="1300" kern="1200" dirty="0" smtClean="0"/>
            <a:t>Se poser des questions à propos des concepts et des catégories</a:t>
          </a:r>
        </a:p>
        <a:p>
          <a:pPr marL="114300" lvl="1" indent="-114300" algn="l" defTabSz="577850">
            <a:lnSpc>
              <a:spcPct val="90000"/>
            </a:lnSpc>
            <a:spcBef>
              <a:spcPct val="0"/>
            </a:spcBef>
            <a:spcAft>
              <a:spcPct val="20000"/>
            </a:spcAft>
            <a:buChar char="••"/>
          </a:pPr>
          <a:r>
            <a:rPr lang="fr-FR" sz="1300" kern="1200" dirty="0" smtClean="0"/>
            <a:t>Les réponses à ces questions permettent de préciser la labellisation des catégories</a:t>
          </a:r>
        </a:p>
        <a:p>
          <a:pPr rtl="0"/>
          <a:endParaRPr lang="fr-FR" dirty="0"/>
        </a:p>
      </dgm:t>
    </dgm:pt>
    <dgm:pt modelId="{69122A1C-D7C1-41E3-BFA9-3D1D91816BAF}" type="parTrans" cxnId="{346AD34A-6251-44B6-8C98-77243F21235E}">
      <dgm:prSet/>
      <dgm:spPr/>
      <dgm:t>
        <a:bodyPr/>
        <a:lstStyle/>
        <a:p>
          <a:endParaRPr lang="fr-FR"/>
        </a:p>
      </dgm:t>
    </dgm:pt>
    <dgm:pt modelId="{B0B8FD60-4995-45D6-AA51-6298BA940D8D}" type="sibTrans" cxnId="{346AD34A-6251-44B6-8C98-77243F21235E}">
      <dgm:prSet/>
      <dgm:spPr/>
      <dgm:t>
        <a:bodyPr/>
        <a:lstStyle/>
        <a:p>
          <a:endParaRPr lang="fr-FR"/>
        </a:p>
      </dgm:t>
    </dgm:pt>
    <dgm:pt modelId="{D7E143C9-448A-41D9-80D8-3111A13E1B56}">
      <dgm:prSet/>
      <dgm:spPr/>
      <dgm:t>
        <a:bodyPr/>
        <a:lstStyle/>
        <a:p>
          <a:pPr marL="0" lvl="1" indent="0" algn="l" defTabSz="577850">
            <a:lnSpc>
              <a:spcPct val="90000"/>
            </a:lnSpc>
            <a:spcBef>
              <a:spcPct val="0"/>
            </a:spcBef>
            <a:spcAft>
              <a:spcPct val="20000"/>
            </a:spcAft>
            <a:buNone/>
          </a:pPr>
          <a:r>
            <a:rPr lang="fr-FR" dirty="0" smtClean="0"/>
            <a:t>Découvrir des catégories et concepts</a:t>
          </a:r>
          <a:endParaRPr lang="fr-FR" dirty="0"/>
        </a:p>
      </dgm:t>
    </dgm:pt>
    <dgm:pt modelId="{2A054CEB-0A09-4301-9081-1866DC42FEC1}" type="parTrans" cxnId="{65D51BAC-8F9A-4B36-9C18-E5C581414339}">
      <dgm:prSet/>
      <dgm:spPr/>
      <dgm:t>
        <a:bodyPr/>
        <a:lstStyle/>
        <a:p>
          <a:endParaRPr lang="fr-FR"/>
        </a:p>
      </dgm:t>
    </dgm:pt>
    <dgm:pt modelId="{A775ABC9-F1F7-4AF7-8F41-06ADD1B904F7}" type="sibTrans" cxnId="{65D51BAC-8F9A-4B36-9C18-E5C581414339}">
      <dgm:prSet/>
      <dgm:spPr/>
      <dgm:t>
        <a:bodyPr/>
        <a:lstStyle/>
        <a:p>
          <a:endParaRPr lang="fr-FR"/>
        </a:p>
      </dgm:t>
    </dgm:pt>
    <dgm:pt modelId="{0C249281-7ECA-4F78-AEF1-36D6B0D98C6C}" type="pres">
      <dgm:prSet presAssocID="{CE423CC9-C339-49C5-ACB8-F875E0801980}" presName="linear" presStyleCnt="0">
        <dgm:presLayoutVars>
          <dgm:animLvl val="lvl"/>
          <dgm:resizeHandles val="exact"/>
        </dgm:presLayoutVars>
      </dgm:prSet>
      <dgm:spPr/>
      <dgm:t>
        <a:bodyPr/>
        <a:lstStyle/>
        <a:p>
          <a:endParaRPr lang="fr-FR"/>
        </a:p>
      </dgm:t>
    </dgm:pt>
    <dgm:pt modelId="{B4A4489B-C619-4E2B-9CF1-467DD9C090FD}" type="pres">
      <dgm:prSet presAssocID="{E2B3A913-C892-49D0-9AD1-36A244A965D1}" presName="parentText" presStyleLbl="node1" presStyleIdx="0" presStyleCnt="3">
        <dgm:presLayoutVars>
          <dgm:chMax val="0"/>
          <dgm:bulletEnabled val="1"/>
        </dgm:presLayoutVars>
      </dgm:prSet>
      <dgm:spPr/>
      <dgm:t>
        <a:bodyPr/>
        <a:lstStyle/>
        <a:p>
          <a:endParaRPr lang="fr-FR"/>
        </a:p>
      </dgm:t>
    </dgm:pt>
    <dgm:pt modelId="{2F34A4DF-CD29-482C-8B4C-5F132398BDC9}" type="pres">
      <dgm:prSet presAssocID="{E2B3A913-C892-49D0-9AD1-36A244A965D1}" presName="childText" presStyleLbl="revTx" presStyleIdx="0" presStyleCnt="3">
        <dgm:presLayoutVars>
          <dgm:bulletEnabled val="1"/>
        </dgm:presLayoutVars>
      </dgm:prSet>
      <dgm:spPr/>
      <dgm:t>
        <a:bodyPr/>
        <a:lstStyle/>
        <a:p>
          <a:endParaRPr lang="fr-FR"/>
        </a:p>
      </dgm:t>
    </dgm:pt>
    <dgm:pt modelId="{513D12E1-2758-4C78-A170-4C6100394A97}" type="pres">
      <dgm:prSet presAssocID="{A29AE07B-AE48-4129-83CA-AB820D7FAE0E}" presName="parentText" presStyleLbl="node1" presStyleIdx="1" presStyleCnt="3">
        <dgm:presLayoutVars>
          <dgm:chMax val="0"/>
          <dgm:bulletEnabled val="1"/>
        </dgm:presLayoutVars>
      </dgm:prSet>
      <dgm:spPr/>
      <dgm:t>
        <a:bodyPr/>
        <a:lstStyle/>
        <a:p>
          <a:endParaRPr lang="fr-FR"/>
        </a:p>
      </dgm:t>
    </dgm:pt>
    <dgm:pt modelId="{3EEE5B6A-FF18-446A-A8CB-2045226057DB}" type="pres">
      <dgm:prSet presAssocID="{A29AE07B-AE48-4129-83CA-AB820D7FAE0E}" presName="childText" presStyleLbl="revTx" presStyleIdx="1" presStyleCnt="3">
        <dgm:presLayoutVars>
          <dgm:bulletEnabled val="1"/>
        </dgm:presLayoutVars>
      </dgm:prSet>
      <dgm:spPr/>
      <dgm:t>
        <a:bodyPr/>
        <a:lstStyle/>
        <a:p>
          <a:endParaRPr lang="fr-FR"/>
        </a:p>
      </dgm:t>
    </dgm:pt>
    <dgm:pt modelId="{D69457B3-DEED-4EE8-A457-791D920A61CC}" type="pres">
      <dgm:prSet presAssocID="{D7E143C9-448A-41D9-80D8-3111A13E1B56}" presName="parentText" presStyleLbl="node1" presStyleIdx="2" presStyleCnt="3">
        <dgm:presLayoutVars>
          <dgm:chMax val="0"/>
          <dgm:bulletEnabled val="1"/>
        </dgm:presLayoutVars>
      </dgm:prSet>
      <dgm:spPr/>
      <dgm:t>
        <a:bodyPr/>
        <a:lstStyle/>
        <a:p>
          <a:endParaRPr lang="fr-FR"/>
        </a:p>
      </dgm:t>
    </dgm:pt>
    <dgm:pt modelId="{59F89E8E-BC73-4BDB-8FCE-6B49F6A86A4A}" type="pres">
      <dgm:prSet presAssocID="{D7E143C9-448A-41D9-80D8-3111A13E1B56}" presName="childText" presStyleLbl="revTx" presStyleIdx="2" presStyleCnt="3">
        <dgm:presLayoutVars>
          <dgm:bulletEnabled val="1"/>
        </dgm:presLayoutVars>
      </dgm:prSet>
      <dgm:spPr/>
      <dgm:t>
        <a:bodyPr/>
        <a:lstStyle/>
        <a:p>
          <a:endParaRPr lang="fr-FR"/>
        </a:p>
      </dgm:t>
    </dgm:pt>
  </dgm:ptLst>
  <dgm:cxnLst>
    <dgm:cxn modelId="{53928558-AAAA-4567-BF74-C9A4F7EA5469}" type="presOf" srcId="{D0E8B9DA-6EBE-4F82-AC08-9FD5ED8FCF14}" destId="{2F34A4DF-CD29-482C-8B4C-5F132398BDC9}" srcOrd="0" destOrd="0" presId="urn:microsoft.com/office/officeart/2005/8/layout/vList2"/>
    <dgm:cxn modelId="{A344CAEA-F4CB-4FDF-A742-68CDD5DC85EB}" srcId="{E2B3A913-C892-49D0-9AD1-36A244A965D1}" destId="{3A158103-F341-420D-8BE7-27F415A8F337}" srcOrd="2" destOrd="0" parTransId="{2B04A01D-3D00-4330-B702-0467E62A7206}" sibTransId="{405D8F3C-AB14-4D8D-A69B-743A87E3C4B7}"/>
    <dgm:cxn modelId="{346AD34A-6251-44B6-8C98-77243F21235E}" srcId="{D7E143C9-448A-41D9-80D8-3111A13E1B56}" destId="{82395190-945E-4E08-95BB-4DAFC3264700}" srcOrd="0" destOrd="0" parTransId="{69122A1C-D7C1-41E3-BFA9-3D1D91816BAF}" sibTransId="{B0B8FD60-4995-45D6-AA51-6298BA940D8D}"/>
    <dgm:cxn modelId="{04E3052E-C88B-413C-944C-3F2096C713D4}" type="presOf" srcId="{E2B3A913-C892-49D0-9AD1-36A244A965D1}" destId="{B4A4489B-C619-4E2B-9CF1-467DD9C090FD}" srcOrd="0" destOrd="0" presId="urn:microsoft.com/office/officeart/2005/8/layout/vList2"/>
    <dgm:cxn modelId="{6FDA6CF3-0699-4864-9500-EF48F1299E86}" srcId="{CE423CC9-C339-49C5-ACB8-F875E0801980}" destId="{A29AE07B-AE48-4129-83CA-AB820D7FAE0E}" srcOrd="1" destOrd="0" parTransId="{9A28E26E-CC07-4CA4-91AA-7CD91AB992DD}" sibTransId="{87A94601-01B0-42EC-960A-8E32A9473ED6}"/>
    <dgm:cxn modelId="{6EC6A934-A324-4BF2-8698-D5ED5EC38213}" srcId="{E2B3A913-C892-49D0-9AD1-36A244A965D1}" destId="{8EA64565-75DA-4FA7-802D-4885024CA97A}" srcOrd="1" destOrd="0" parTransId="{A49C6858-5C1D-4FE5-9AE8-A7440BA194CB}" sibTransId="{B846A2BC-E1AF-4EBD-8F27-5BBFA5DD7A38}"/>
    <dgm:cxn modelId="{2A53D309-A859-45AF-87AE-2E3C02DADD12}" type="presOf" srcId="{D7E143C9-448A-41D9-80D8-3111A13E1B56}" destId="{D69457B3-DEED-4EE8-A457-791D920A61CC}" srcOrd="0" destOrd="0" presId="urn:microsoft.com/office/officeart/2005/8/layout/vList2"/>
    <dgm:cxn modelId="{80B21039-BC1C-4070-AED7-51C66674F8F3}" srcId="{A29AE07B-AE48-4129-83CA-AB820D7FAE0E}" destId="{7DF4FCEE-E798-4444-B8D3-78685A35EA3D}" srcOrd="0" destOrd="0" parTransId="{1C71EE29-2A58-4294-8C24-BE6B993E851E}" sibTransId="{8409C23E-11ED-4883-9A2C-88DDCE5CAF96}"/>
    <dgm:cxn modelId="{DDE13887-0C97-48E5-90CB-C1D5C53DFEE6}" type="presOf" srcId="{BD8B94BB-542E-4EAB-8DAD-37A037DCA9AB}" destId="{3EEE5B6A-FF18-446A-A8CB-2045226057DB}" srcOrd="0" destOrd="1" presId="urn:microsoft.com/office/officeart/2005/8/layout/vList2"/>
    <dgm:cxn modelId="{4D8A587F-ABFB-475C-9872-D32CB85E3B74}" type="presOf" srcId="{C4CB1167-E55E-453E-98BB-432B0E96954D}" destId="{2F34A4DF-CD29-482C-8B4C-5F132398BDC9}" srcOrd="0" destOrd="3" presId="urn:microsoft.com/office/officeart/2005/8/layout/vList2"/>
    <dgm:cxn modelId="{BAE865B1-85B8-452C-B513-766F698E0A1B}" type="presOf" srcId="{2C7F3DB0-49E8-4DDC-80C4-5F3D0A4F4DC3}" destId="{2F34A4DF-CD29-482C-8B4C-5F132398BDC9}" srcOrd="0" destOrd="4" presId="urn:microsoft.com/office/officeart/2005/8/layout/vList2"/>
    <dgm:cxn modelId="{AD77C371-89A4-479E-B132-0E8184168461}" type="presOf" srcId="{3A158103-F341-420D-8BE7-27F415A8F337}" destId="{2F34A4DF-CD29-482C-8B4C-5F132398BDC9}" srcOrd="0" destOrd="2" presId="urn:microsoft.com/office/officeart/2005/8/layout/vList2"/>
    <dgm:cxn modelId="{C7554E5F-E090-4C13-A5C1-6A66E118F69C}" type="presOf" srcId="{2E9B73BA-65D2-40FA-AF59-F093A14DBBD8}" destId="{3EEE5B6A-FF18-446A-A8CB-2045226057DB}" srcOrd="0" destOrd="2" presId="urn:microsoft.com/office/officeart/2005/8/layout/vList2"/>
    <dgm:cxn modelId="{994EA769-E472-48D2-BCA9-85FDEC32E5DB}" srcId="{E2B3A913-C892-49D0-9AD1-36A244A965D1}" destId="{C4CB1167-E55E-453E-98BB-432B0E96954D}" srcOrd="3" destOrd="0" parTransId="{CCCFC9F6-4775-47CB-B896-E866313FE7C3}" sibTransId="{AA431ABA-B0F4-4085-99D2-A473983EBF87}"/>
    <dgm:cxn modelId="{B1E98C37-2E99-4635-ABF3-12E19B7AE93F}" type="presOf" srcId="{8EA64565-75DA-4FA7-802D-4885024CA97A}" destId="{2F34A4DF-CD29-482C-8B4C-5F132398BDC9}" srcOrd="0" destOrd="1" presId="urn:microsoft.com/office/officeart/2005/8/layout/vList2"/>
    <dgm:cxn modelId="{5A5D7357-B10B-49BF-9F8F-4ECA40C3A24B}" type="presOf" srcId="{CE423CC9-C339-49C5-ACB8-F875E0801980}" destId="{0C249281-7ECA-4F78-AEF1-36D6B0D98C6C}" srcOrd="0" destOrd="0" presId="urn:microsoft.com/office/officeart/2005/8/layout/vList2"/>
    <dgm:cxn modelId="{C395E1C2-2B2F-4541-8D7A-1FBAE04E28C5}" srcId="{E2B3A913-C892-49D0-9AD1-36A244A965D1}" destId="{2C7F3DB0-49E8-4DDC-80C4-5F3D0A4F4DC3}" srcOrd="4" destOrd="0" parTransId="{55A424AB-ADE3-4D5C-810D-6548B2F13372}" sibTransId="{256C95E5-FA37-4387-A23A-E7DCD426F004}"/>
    <dgm:cxn modelId="{359F47D8-040E-402D-A4D9-D80E8ADBB74A}" srcId="{A29AE07B-AE48-4129-83CA-AB820D7FAE0E}" destId="{2E9B73BA-65D2-40FA-AF59-F093A14DBBD8}" srcOrd="2" destOrd="0" parTransId="{F555F05E-A4EB-4597-BE1E-465EE4C48435}" sibTransId="{B20ABB4A-7109-45C8-B8B7-0F5C20338DDA}"/>
    <dgm:cxn modelId="{F14E0A20-3DD0-4D67-B005-9DBE0B7CDBFA}" srcId="{A29AE07B-AE48-4129-83CA-AB820D7FAE0E}" destId="{BD8B94BB-542E-4EAB-8DAD-37A037DCA9AB}" srcOrd="1" destOrd="0" parTransId="{32B32E68-0031-4650-8F8F-596BBC111B3D}" sibTransId="{C10476B1-A0E0-4859-9397-9200F815ABCB}"/>
    <dgm:cxn modelId="{4C4D20DE-FB05-40E4-A852-3282436F5292}" type="presOf" srcId="{7DF4FCEE-E798-4444-B8D3-78685A35EA3D}" destId="{3EEE5B6A-FF18-446A-A8CB-2045226057DB}" srcOrd="0" destOrd="0" presId="urn:microsoft.com/office/officeart/2005/8/layout/vList2"/>
    <dgm:cxn modelId="{65D51BAC-8F9A-4B36-9C18-E5C581414339}" srcId="{CE423CC9-C339-49C5-ACB8-F875E0801980}" destId="{D7E143C9-448A-41D9-80D8-3111A13E1B56}" srcOrd="2" destOrd="0" parTransId="{2A054CEB-0A09-4301-9081-1866DC42FEC1}" sibTransId="{A775ABC9-F1F7-4AF7-8F41-06ADD1B904F7}"/>
    <dgm:cxn modelId="{B8796B4B-EFC5-401D-B208-B78AE343FB07}" srcId="{CE423CC9-C339-49C5-ACB8-F875E0801980}" destId="{E2B3A913-C892-49D0-9AD1-36A244A965D1}" srcOrd="0" destOrd="0" parTransId="{2CA94037-BFFF-4B24-88B5-C7A9A366E0E8}" sibTransId="{FC84F26D-8CB7-4220-9AB5-F7B7907A14D2}"/>
    <dgm:cxn modelId="{85C8045C-7F96-4300-AAFE-50B21415AE7F}" srcId="{E2B3A913-C892-49D0-9AD1-36A244A965D1}" destId="{D0E8B9DA-6EBE-4F82-AC08-9FD5ED8FCF14}" srcOrd="0" destOrd="0" parTransId="{513EB559-75BA-45CA-99DB-A4AA401C2FEB}" sibTransId="{927A6C9E-8E62-4394-90B7-6B36363ADA26}"/>
    <dgm:cxn modelId="{5B8B3A44-5773-4CB5-9C38-92D2F2F73A36}" type="presOf" srcId="{82395190-945E-4E08-95BB-4DAFC3264700}" destId="{59F89E8E-BC73-4BDB-8FCE-6B49F6A86A4A}" srcOrd="0" destOrd="0" presId="urn:microsoft.com/office/officeart/2005/8/layout/vList2"/>
    <dgm:cxn modelId="{F4DBBA19-CAA6-4F33-9EEB-07807DB30D8A}" type="presOf" srcId="{A29AE07B-AE48-4129-83CA-AB820D7FAE0E}" destId="{513D12E1-2758-4C78-A170-4C6100394A97}" srcOrd="0" destOrd="0" presId="urn:microsoft.com/office/officeart/2005/8/layout/vList2"/>
    <dgm:cxn modelId="{AC93E2DF-F444-430A-A971-E9F094090DC9}" type="presParOf" srcId="{0C249281-7ECA-4F78-AEF1-36D6B0D98C6C}" destId="{B4A4489B-C619-4E2B-9CF1-467DD9C090FD}" srcOrd="0" destOrd="0" presId="urn:microsoft.com/office/officeart/2005/8/layout/vList2"/>
    <dgm:cxn modelId="{28BA18F0-AB0C-495D-B2D8-67006862284F}" type="presParOf" srcId="{0C249281-7ECA-4F78-AEF1-36D6B0D98C6C}" destId="{2F34A4DF-CD29-482C-8B4C-5F132398BDC9}" srcOrd="1" destOrd="0" presId="urn:microsoft.com/office/officeart/2005/8/layout/vList2"/>
    <dgm:cxn modelId="{C92B05CD-A240-487D-83F2-DDB2808B3C24}" type="presParOf" srcId="{0C249281-7ECA-4F78-AEF1-36D6B0D98C6C}" destId="{513D12E1-2758-4C78-A170-4C6100394A97}" srcOrd="2" destOrd="0" presId="urn:microsoft.com/office/officeart/2005/8/layout/vList2"/>
    <dgm:cxn modelId="{8A777E0F-6054-4800-9D45-137510D0820C}" type="presParOf" srcId="{0C249281-7ECA-4F78-AEF1-36D6B0D98C6C}" destId="{3EEE5B6A-FF18-446A-A8CB-2045226057DB}" srcOrd="3" destOrd="0" presId="urn:microsoft.com/office/officeart/2005/8/layout/vList2"/>
    <dgm:cxn modelId="{CB5F7EB9-E2E7-4F2C-9281-6AFF50065148}" type="presParOf" srcId="{0C249281-7ECA-4F78-AEF1-36D6B0D98C6C}" destId="{D69457B3-DEED-4EE8-A457-791D920A61CC}" srcOrd="4" destOrd="0" presId="urn:microsoft.com/office/officeart/2005/8/layout/vList2"/>
    <dgm:cxn modelId="{4AE1B3B6-BA76-47D9-A340-471CD22A5B7C}" type="presParOf" srcId="{0C249281-7ECA-4F78-AEF1-36D6B0D98C6C}" destId="{59F89E8E-BC73-4BDB-8FCE-6B49F6A86A4A}"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64052-517D-4904-A60B-2E4C9FB8B907}">
      <dsp:nvSpPr>
        <dsp:cNvPr id="0" name=""/>
        <dsp:cNvSpPr/>
      </dsp:nvSpPr>
      <dsp:spPr>
        <a:xfrm>
          <a:off x="0" y="0"/>
          <a:ext cx="4114799" cy="1233984"/>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fi-FI" sz="1500" kern="1200" dirty="0" smtClean="0"/>
            <a:t>Human beings studied as agents </a:t>
          </a:r>
          <a:r>
            <a:rPr lang="fi-FI" sz="1500" b="1" kern="1200" dirty="0" smtClean="0">
              <a:solidFill>
                <a:srgbClr val="A91FE8"/>
              </a:solidFill>
            </a:rPr>
            <a:t>capable of self-reflection </a:t>
          </a:r>
          <a:r>
            <a:rPr lang="fi-FI" sz="1500" kern="1200" dirty="0" smtClean="0"/>
            <a:t>and giving meanings to theirs action</a:t>
          </a:r>
          <a:endParaRPr lang="fr-FR" sz="1500" kern="1200" dirty="0"/>
        </a:p>
      </dsp:txBody>
      <dsp:txXfrm>
        <a:off x="60238" y="60238"/>
        <a:ext cx="3994323" cy="1113508"/>
      </dsp:txXfrm>
    </dsp:sp>
    <dsp:sp modelId="{B4D08C6B-2B92-4DB7-BAA6-18A837505607}">
      <dsp:nvSpPr>
        <dsp:cNvPr id="0" name=""/>
        <dsp:cNvSpPr/>
      </dsp:nvSpPr>
      <dsp:spPr>
        <a:xfrm>
          <a:off x="0" y="1235377"/>
          <a:ext cx="4114799" cy="1233984"/>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fi-FI" sz="1500" kern="1200" dirty="0" smtClean="0"/>
            <a:t>Emphasis on </a:t>
          </a:r>
          <a:r>
            <a:rPr lang="fi-FI" sz="1500" b="1" kern="1200" dirty="0" smtClean="0">
              <a:solidFill>
                <a:srgbClr val="A91FE8"/>
              </a:solidFill>
            </a:rPr>
            <a:t>interviews, observations </a:t>
          </a:r>
          <a:r>
            <a:rPr lang="fi-FI" sz="1500" b="0" kern="1200" dirty="0" smtClean="0">
              <a:solidFill>
                <a:schemeClr val="tx1">
                  <a:lumMod val="85000"/>
                  <a:lumOff val="15000"/>
                </a:schemeClr>
              </a:solidFill>
            </a:rPr>
            <a:t>(non-numerical data) </a:t>
          </a:r>
          <a:r>
            <a:rPr lang="fi-FI" sz="1500" kern="1200" dirty="0" smtClean="0"/>
            <a:t>and other meaningful materials (documents, biographies, intranet internet material, social network conversation, annual reports)</a:t>
          </a:r>
          <a:endParaRPr lang="fr-FR" sz="1500" kern="1200" dirty="0"/>
        </a:p>
      </dsp:txBody>
      <dsp:txXfrm>
        <a:off x="60238" y="1295615"/>
        <a:ext cx="3994323" cy="1113508"/>
      </dsp:txXfrm>
    </dsp:sp>
    <dsp:sp modelId="{3265548A-BCEF-4B8C-BF1B-45502720ED64}">
      <dsp:nvSpPr>
        <dsp:cNvPr id="0" name=""/>
        <dsp:cNvSpPr/>
      </dsp:nvSpPr>
      <dsp:spPr>
        <a:xfrm>
          <a:off x="0" y="2688599"/>
          <a:ext cx="4114799" cy="1233984"/>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fi-FI" sz="1500" kern="1200" dirty="0" smtClean="0"/>
            <a:t>In quantitative research you are looking for generalizations, in qualitative you </a:t>
          </a:r>
          <a:r>
            <a:rPr lang="fi-FI" sz="1500" b="1" kern="1200" dirty="0" smtClean="0">
              <a:solidFill>
                <a:srgbClr val="A91FE8"/>
              </a:solidFill>
            </a:rPr>
            <a:t>generate “deep cultural understanding” </a:t>
          </a:r>
          <a:r>
            <a:rPr lang="fi-FI" sz="1500" kern="1200" dirty="0" smtClean="0"/>
            <a:t>about the phenomenon in question</a:t>
          </a:r>
          <a:endParaRPr lang="fr-FR" sz="1500" kern="1200" dirty="0"/>
        </a:p>
      </dsp:txBody>
      <dsp:txXfrm>
        <a:off x="60238" y="2748837"/>
        <a:ext cx="3994323" cy="1113508"/>
      </dsp:txXfrm>
    </dsp:sp>
    <dsp:sp modelId="{16E00032-FB54-42AC-9736-A412ECE074CE}">
      <dsp:nvSpPr>
        <dsp:cNvPr id="0" name=""/>
        <dsp:cNvSpPr/>
      </dsp:nvSpPr>
      <dsp:spPr>
        <a:xfrm>
          <a:off x="0" y="3965784"/>
          <a:ext cx="4114799" cy="1233984"/>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fr-FR" sz="1500" kern="1200" dirty="0" err="1" smtClean="0"/>
            <a:t>Adapted</a:t>
          </a:r>
          <a:r>
            <a:rPr lang="fr-FR" sz="1500" kern="1200" dirty="0" smtClean="0"/>
            <a:t> for </a:t>
          </a:r>
          <a:r>
            <a:rPr lang="fr-FR" sz="1500" b="1" kern="1200" dirty="0" smtClean="0">
              <a:solidFill>
                <a:srgbClr val="A91FE8"/>
              </a:solidFill>
            </a:rPr>
            <a:t>innovation</a:t>
          </a:r>
          <a:r>
            <a:rPr lang="fr-FR" sz="1500" kern="1200" dirty="0" smtClean="0"/>
            <a:t>, </a:t>
          </a:r>
          <a:r>
            <a:rPr lang="fr-FR" sz="1500" kern="1200" dirty="0" err="1" smtClean="0"/>
            <a:t>sense</a:t>
          </a:r>
          <a:r>
            <a:rPr lang="fr-FR" sz="1500" kern="1200" dirty="0" smtClean="0"/>
            <a:t> of </a:t>
          </a:r>
          <a:r>
            <a:rPr lang="fr-FR" sz="1500" kern="1200" dirty="0" err="1" smtClean="0"/>
            <a:t>discovery</a:t>
          </a:r>
          <a:r>
            <a:rPr lang="fr-FR" sz="1500" kern="1200" dirty="0" smtClean="0"/>
            <a:t> and exploration</a:t>
          </a:r>
          <a:endParaRPr lang="fr-FR" sz="1500" kern="1200" dirty="0"/>
        </a:p>
      </dsp:txBody>
      <dsp:txXfrm>
        <a:off x="60238" y="4026022"/>
        <a:ext cx="3994323" cy="11135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C6D2E-7F97-439D-BA1D-CE32229A6400}">
      <dsp:nvSpPr>
        <dsp:cNvPr id="0" name=""/>
        <dsp:cNvSpPr/>
      </dsp:nvSpPr>
      <dsp:spPr>
        <a:xfrm>
          <a:off x="2654" y="83151"/>
          <a:ext cx="2588579" cy="69085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fr-FR" sz="2000" kern="1200" smtClean="0"/>
            <a:t>Pourquoi coder ?</a:t>
          </a:r>
          <a:endParaRPr lang="fr-FR" sz="2000" kern="1200"/>
        </a:p>
      </dsp:txBody>
      <dsp:txXfrm>
        <a:off x="2654" y="83151"/>
        <a:ext cx="2588579" cy="690857"/>
      </dsp:txXfrm>
    </dsp:sp>
    <dsp:sp modelId="{E004AC7C-656C-40B0-B859-740BDC330829}">
      <dsp:nvSpPr>
        <dsp:cNvPr id="0" name=""/>
        <dsp:cNvSpPr/>
      </dsp:nvSpPr>
      <dsp:spPr>
        <a:xfrm>
          <a:off x="2654" y="774008"/>
          <a:ext cx="2588579" cy="36233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fr-FR" sz="2000" kern="1200" dirty="0" smtClean="0"/>
            <a:t>Identifier les idées issues des données</a:t>
          </a:r>
          <a:endParaRPr lang="fr-FR" sz="2000" kern="1200" dirty="0"/>
        </a:p>
        <a:p>
          <a:pPr marL="228600" lvl="1" indent="-228600" algn="l" defTabSz="889000" rtl="0">
            <a:lnSpc>
              <a:spcPct val="90000"/>
            </a:lnSpc>
            <a:spcBef>
              <a:spcPct val="0"/>
            </a:spcBef>
            <a:spcAft>
              <a:spcPct val="15000"/>
            </a:spcAft>
            <a:buChar char="••"/>
          </a:pPr>
          <a:r>
            <a:rPr lang="fr-FR" sz="2000" kern="1200" dirty="0" smtClean="0"/>
            <a:t>Relier les idées entre elles (donner du sens)</a:t>
          </a:r>
          <a:endParaRPr lang="fr-FR" sz="2000" kern="1200" dirty="0"/>
        </a:p>
        <a:p>
          <a:pPr marL="228600" lvl="1" indent="-228600" algn="l" defTabSz="889000" rtl="0">
            <a:lnSpc>
              <a:spcPct val="90000"/>
            </a:lnSpc>
            <a:spcBef>
              <a:spcPct val="0"/>
            </a:spcBef>
            <a:spcAft>
              <a:spcPct val="15000"/>
            </a:spcAft>
            <a:buChar char="••"/>
          </a:pPr>
          <a:r>
            <a:rPr lang="fr-FR" sz="2000" kern="1200" dirty="0" smtClean="0"/>
            <a:t>Rassembler les idées homogènes</a:t>
          </a:r>
          <a:endParaRPr lang="fr-FR" sz="2000" kern="1200" dirty="0"/>
        </a:p>
        <a:p>
          <a:pPr marL="228600" lvl="1" indent="-228600" algn="l" defTabSz="889000" rtl="0">
            <a:lnSpc>
              <a:spcPct val="90000"/>
            </a:lnSpc>
            <a:spcBef>
              <a:spcPct val="0"/>
            </a:spcBef>
            <a:spcAft>
              <a:spcPct val="15000"/>
            </a:spcAft>
            <a:buChar char="••"/>
          </a:pPr>
          <a:r>
            <a:rPr lang="fr-FR" sz="2000" kern="1200" smtClean="0"/>
            <a:t>… pour les transformer en codes (repenser, recoder)</a:t>
          </a:r>
          <a:endParaRPr lang="fr-FR" sz="2000" kern="1200"/>
        </a:p>
      </dsp:txBody>
      <dsp:txXfrm>
        <a:off x="2654" y="774008"/>
        <a:ext cx="2588579" cy="3623399"/>
      </dsp:txXfrm>
    </dsp:sp>
    <dsp:sp modelId="{193A3CC8-4D5C-4BF4-A26B-094B1124D4A1}">
      <dsp:nvSpPr>
        <dsp:cNvPr id="0" name=""/>
        <dsp:cNvSpPr/>
      </dsp:nvSpPr>
      <dsp:spPr>
        <a:xfrm>
          <a:off x="2953636" y="83151"/>
          <a:ext cx="2588579" cy="69085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fr-FR" sz="2000" kern="1200" dirty="0" smtClean="0"/>
            <a:t>Comment travailler avec les codes ?</a:t>
          </a:r>
          <a:endParaRPr lang="fr-FR" sz="2000" kern="1200" dirty="0"/>
        </a:p>
      </dsp:txBody>
      <dsp:txXfrm>
        <a:off x="2953636" y="83151"/>
        <a:ext cx="2588579" cy="690857"/>
      </dsp:txXfrm>
    </dsp:sp>
    <dsp:sp modelId="{0D75EBD2-D9FB-4FC1-84A7-99C176A70825}">
      <dsp:nvSpPr>
        <dsp:cNvPr id="0" name=""/>
        <dsp:cNvSpPr/>
      </dsp:nvSpPr>
      <dsp:spPr>
        <a:xfrm>
          <a:off x="2953636" y="774008"/>
          <a:ext cx="2588579" cy="36233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fr-FR" sz="2000" kern="1200" smtClean="0"/>
            <a:t>identifier les codes descriptifs…</a:t>
          </a:r>
          <a:endParaRPr lang="fr-FR" sz="2000" kern="1200"/>
        </a:p>
        <a:p>
          <a:pPr marL="228600" lvl="1" indent="-228600" algn="l" defTabSz="889000" rtl="0">
            <a:lnSpc>
              <a:spcPct val="90000"/>
            </a:lnSpc>
            <a:spcBef>
              <a:spcPct val="0"/>
            </a:spcBef>
            <a:spcAft>
              <a:spcPct val="15000"/>
            </a:spcAft>
            <a:buChar char="••"/>
          </a:pPr>
          <a:r>
            <a:rPr lang="fr-FR" sz="2000" kern="1200" smtClean="0"/>
            <a:t>… et les rassembler dans des catégories plus conceptuelles…</a:t>
          </a:r>
          <a:endParaRPr lang="fr-FR" sz="2000" kern="1200"/>
        </a:p>
        <a:p>
          <a:pPr marL="228600" lvl="1" indent="-228600" algn="l" defTabSz="889000" rtl="0">
            <a:lnSpc>
              <a:spcPct val="90000"/>
            </a:lnSpc>
            <a:spcBef>
              <a:spcPct val="0"/>
            </a:spcBef>
            <a:spcAft>
              <a:spcPct val="15000"/>
            </a:spcAft>
            <a:buChar char="••"/>
          </a:pPr>
          <a:r>
            <a:rPr lang="fr-FR" sz="2000" kern="1200" dirty="0" smtClean="0"/>
            <a:t>… puis identifier les codes clefs</a:t>
          </a:r>
          <a:endParaRPr lang="fr-FR" sz="2000" kern="1200" dirty="0"/>
        </a:p>
      </dsp:txBody>
      <dsp:txXfrm>
        <a:off x="2953636" y="774008"/>
        <a:ext cx="2588579" cy="3623399"/>
      </dsp:txXfrm>
    </dsp:sp>
    <dsp:sp modelId="{79D4D4AC-13A7-4BAF-A2DC-C5A7C857F0EC}">
      <dsp:nvSpPr>
        <dsp:cNvPr id="0" name=""/>
        <dsp:cNvSpPr/>
      </dsp:nvSpPr>
      <dsp:spPr>
        <a:xfrm>
          <a:off x="5904617" y="83151"/>
          <a:ext cx="2588579" cy="69085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fr-FR" sz="2000" kern="1200" dirty="0" smtClean="0"/>
            <a:t>Comment créer des codes ?</a:t>
          </a:r>
          <a:endParaRPr lang="fr-FR" sz="2000" kern="1200" dirty="0"/>
        </a:p>
      </dsp:txBody>
      <dsp:txXfrm>
        <a:off x="5904617" y="83151"/>
        <a:ext cx="2588579" cy="690857"/>
      </dsp:txXfrm>
    </dsp:sp>
    <dsp:sp modelId="{36721D64-F26F-4964-A755-C84A4D4E7A15}">
      <dsp:nvSpPr>
        <dsp:cNvPr id="0" name=""/>
        <dsp:cNvSpPr/>
      </dsp:nvSpPr>
      <dsp:spPr>
        <a:xfrm>
          <a:off x="5904617" y="774008"/>
          <a:ext cx="2588579" cy="36233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fr-FR" sz="2000" kern="1200" dirty="0" smtClean="0"/>
            <a:t>S’inspirer de la théorie (de haut en bas)</a:t>
          </a:r>
          <a:endParaRPr lang="fr-FR" sz="2000" kern="1200" dirty="0"/>
        </a:p>
        <a:p>
          <a:pPr marL="228600" lvl="1" indent="-228600" algn="l" defTabSz="889000" rtl="0">
            <a:lnSpc>
              <a:spcPct val="90000"/>
            </a:lnSpc>
            <a:spcBef>
              <a:spcPct val="0"/>
            </a:spcBef>
            <a:spcAft>
              <a:spcPct val="15000"/>
            </a:spcAft>
            <a:buChar char="••"/>
          </a:pPr>
          <a:r>
            <a:rPr lang="fr-FR" sz="2000" kern="1200" dirty="0" smtClean="0"/>
            <a:t>Faire émerger du terrain (de bas en haut)</a:t>
          </a:r>
          <a:endParaRPr lang="fr-FR" sz="2000" kern="1200" dirty="0"/>
        </a:p>
      </dsp:txBody>
      <dsp:txXfrm>
        <a:off x="5904617" y="774008"/>
        <a:ext cx="2588579" cy="36233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74EA7-DCFA-4C71-AE74-85CC663F3F70}">
      <dsp:nvSpPr>
        <dsp:cNvPr id="0" name=""/>
        <dsp:cNvSpPr/>
      </dsp:nvSpPr>
      <dsp:spPr>
        <a:xfrm>
          <a:off x="174039" y="538"/>
          <a:ext cx="3953916" cy="2372349"/>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fr-FR" sz="1700" kern="1200" smtClean="0">
              <a:solidFill>
                <a:sysClr val="window" lastClr="FFFFFF"/>
              </a:solidFill>
              <a:latin typeface="Calibri"/>
              <a:ea typeface="+mn-ea"/>
              <a:cs typeface="+mn-cs"/>
            </a:rPr>
            <a:t>Crédibilité</a:t>
          </a:r>
          <a:endParaRPr lang="fr-FR" sz="1700" kern="1200">
            <a:solidFill>
              <a:sysClr val="window" lastClr="FFFFFF"/>
            </a:solidFill>
            <a:latin typeface="Calibri"/>
            <a:ea typeface="+mn-ea"/>
            <a:cs typeface="+mn-cs"/>
          </a:endParaRPr>
        </a:p>
        <a:p>
          <a:pPr marL="114300" lvl="1" indent="-114300" algn="l" defTabSz="577850" rtl="0">
            <a:lnSpc>
              <a:spcPct val="90000"/>
            </a:lnSpc>
            <a:spcBef>
              <a:spcPct val="0"/>
            </a:spcBef>
            <a:spcAft>
              <a:spcPct val="15000"/>
            </a:spcAft>
            <a:buChar char="••"/>
          </a:pPr>
          <a:r>
            <a:rPr lang="fr-FR" sz="1300" kern="1200" smtClean="0">
              <a:solidFill>
                <a:sysClr val="window" lastClr="FFFFFF"/>
              </a:solidFill>
              <a:latin typeface="Calibri"/>
              <a:ea typeface="+mn-ea"/>
              <a:cs typeface="+mn-cs"/>
            </a:rPr>
            <a:t>Familiarité avec  sujet</a:t>
          </a:r>
          <a:endParaRPr lang="fr-FR" sz="1300" kern="1200">
            <a:solidFill>
              <a:sysClr val="window" lastClr="FFFFFF"/>
            </a:solidFill>
            <a:latin typeface="Calibri"/>
            <a:ea typeface="+mn-ea"/>
            <a:cs typeface="+mn-cs"/>
          </a:endParaRPr>
        </a:p>
        <a:p>
          <a:pPr marL="114300" lvl="1" indent="-114300" algn="l" defTabSz="577850" rtl="0">
            <a:lnSpc>
              <a:spcPct val="90000"/>
            </a:lnSpc>
            <a:spcBef>
              <a:spcPct val="0"/>
            </a:spcBef>
            <a:spcAft>
              <a:spcPct val="15000"/>
            </a:spcAft>
            <a:buChar char="••"/>
          </a:pPr>
          <a:r>
            <a:rPr lang="fr-FR" sz="1300" kern="1200" smtClean="0">
              <a:solidFill>
                <a:sysClr val="window" lastClr="FFFFFF"/>
              </a:solidFill>
              <a:latin typeface="Calibri"/>
              <a:ea typeface="+mn-ea"/>
              <a:cs typeface="+mn-cs"/>
            </a:rPr>
            <a:t>Les données suffisantes pour justifier les affirmations</a:t>
          </a:r>
          <a:endParaRPr lang="fr-FR" sz="1300" kern="1200">
            <a:solidFill>
              <a:sysClr val="window" lastClr="FFFFFF"/>
            </a:solidFill>
            <a:latin typeface="Calibri"/>
            <a:ea typeface="+mn-ea"/>
            <a:cs typeface="+mn-cs"/>
          </a:endParaRPr>
        </a:p>
        <a:p>
          <a:pPr marL="114300" lvl="1" indent="-114300" algn="l" defTabSz="577850" rtl="0">
            <a:lnSpc>
              <a:spcPct val="90000"/>
            </a:lnSpc>
            <a:spcBef>
              <a:spcPct val="0"/>
            </a:spcBef>
            <a:spcAft>
              <a:spcPct val="15000"/>
            </a:spcAft>
            <a:buChar char="••"/>
          </a:pPr>
          <a:r>
            <a:rPr lang="fr-FR" sz="1300" kern="1200" smtClean="0">
              <a:solidFill>
                <a:sysClr val="window" lastClr="FFFFFF"/>
              </a:solidFill>
              <a:latin typeface="Calibri"/>
              <a:ea typeface="+mn-ea"/>
              <a:cs typeface="+mn-cs"/>
            </a:rPr>
            <a:t>Comparaisons systématiques entre observations et catégories </a:t>
          </a:r>
          <a:endParaRPr lang="fr-FR" sz="1300" kern="1200">
            <a:solidFill>
              <a:sysClr val="window" lastClr="FFFFFF"/>
            </a:solidFill>
            <a:latin typeface="Calibri"/>
            <a:ea typeface="+mn-ea"/>
            <a:cs typeface="+mn-cs"/>
          </a:endParaRPr>
        </a:p>
        <a:p>
          <a:pPr marL="114300" lvl="1" indent="-114300" algn="l" defTabSz="577850" rtl="0">
            <a:lnSpc>
              <a:spcPct val="90000"/>
            </a:lnSpc>
            <a:spcBef>
              <a:spcPct val="0"/>
            </a:spcBef>
            <a:spcAft>
              <a:spcPct val="15000"/>
            </a:spcAft>
            <a:buChar char="••"/>
          </a:pPr>
          <a:r>
            <a:rPr lang="fr-FR" sz="1300" kern="1200" smtClean="0">
              <a:solidFill>
                <a:sysClr val="window" lastClr="FFFFFF"/>
              </a:solidFill>
              <a:latin typeface="Calibri"/>
              <a:ea typeface="+mn-ea"/>
              <a:cs typeface="+mn-cs"/>
            </a:rPr>
            <a:t>les catégories couvrent une grande rangée d’observations empiriques</a:t>
          </a:r>
          <a:endParaRPr lang="fr-FR" sz="1300" kern="1200">
            <a:solidFill>
              <a:sysClr val="window" lastClr="FFFFFF"/>
            </a:solidFill>
            <a:latin typeface="Calibri"/>
            <a:ea typeface="+mn-ea"/>
            <a:cs typeface="+mn-cs"/>
          </a:endParaRPr>
        </a:p>
        <a:p>
          <a:pPr marL="114300" lvl="1" indent="-114300" algn="l" defTabSz="577850" rtl="0">
            <a:lnSpc>
              <a:spcPct val="90000"/>
            </a:lnSpc>
            <a:spcBef>
              <a:spcPct val="0"/>
            </a:spcBef>
            <a:spcAft>
              <a:spcPct val="15000"/>
            </a:spcAft>
            <a:buChar char="••"/>
          </a:pPr>
          <a:r>
            <a:rPr lang="fr-FR" sz="1300" kern="1200" smtClean="0">
              <a:solidFill>
                <a:sysClr val="window" lastClr="FFFFFF"/>
              </a:solidFill>
              <a:latin typeface="Calibri"/>
              <a:ea typeface="+mn-ea"/>
              <a:cs typeface="+mn-cs"/>
            </a:rPr>
            <a:t>Liens forts et logiques entre concepts et données</a:t>
          </a:r>
          <a:endParaRPr lang="fr-FR" sz="1300" kern="1200">
            <a:solidFill>
              <a:sysClr val="window" lastClr="FFFFFF"/>
            </a:solidFill>
            <a:latin typeface="Calibri"/>
            <a:ea typeface="+mn-ea"/>
            <a:cs typeface="+mn-cs"/>
          </a:endParaRPr>
        </a:p>
        <a:p>
          <a:pPr marL="114300" lvl="1" indent="-114300" algn="l" defTabSz="577850" rtl="0">
            <a:lnSpc>
              <a:spcPct val="90000"/>
            </a:lnSpc>
            <a:spcBef>
              <a:spcPct val="0"/>
            </a:spcBef>
            <a:spcAft>
              <a:spcPct val="15000"/>
            </a:spcAft>
            <a:buChar char="••"/>
          </a:pPr>
          <a:r>
            <a:rPr lang="fr-FR" sz="1300" kern="1200" smtClean="0">
              <a:solidFill>
                <a:sysClr val="window" lastClr="FFFFFF"/>
              </a:solidFill>
              <a:latin typeface="Calibri"/>
              <a:ea typeface="+mn-ea"/>
              <a:cs typeface="+mn-cs"/>
            </a:rPr>
            <a:t>Présentation de preuves permettant une évaluation indépendantes</a:t>
          </a:r>
          <a:endParaRPr lang="fr-FR" sz="1300" kern="1200">
            <a:solidFill>
              <a:sysClr val="window" lastClr="FFFFFF"/>
            </a:solidFill>
            <a:latin typeface="Calibri"/>
            <a:ea typeface="+mn-ea"/>
            <a:cs typeface="+mn-cs"/>
          </a:endParaRPr>
        </a:p>
      </dsp:txBody>
      <dsp:txXfrm>
        <a:off x="174039" y="538"/>
        <a:ext cx="3953916" cy="2372349"/>
      </dsp:txXfrm>
    </dsp:sp>
    <dsp:sp modelId="{C8A56A0F-7A90-4D06-A1F6-40A6760716B3}">
      <dsp:nvSpPr>
        <dsp:cNvPr id="0" name=""/>
        <dsp:cNvSpPr/>
      </dsp:nvSpPr>
      <dsp:spPr>
        <a:xfrm>
          <a:off x="4523347" y="538"/>
          <a:ext cx="3953916" cy="2372349"/>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fr-FR" sz="1700" kern="1200" smtClean="0">
              <a:solidFill>
                <a:sysClr val="window" lastClr="FFFFFF"/>
              </a:solidFill>
              <a:latin typeface="Calibri"/>
              <a:ea typeface="+mn-ea"/>
              <a:cs typeface="+mn-cs"/>
            </a:rPr>
            <a:t>Originalité</a:t>
          </a:r>
          <a:endParaRPr lang="fr-FR" sz="1700" kern="1200">
            <a:solidFill>
              <a:sysClr val="window" lastClr="FFFFFF"/>
            </a:solidFill>
            <a:latin typeface="Calibri"/>
            <a:ea typeface="+mn-ea"/>
            <a:cs typeface="+mn-cs"/>
          </a:endParaRPr>
        </a:p>
        <a:p>
          <a:pPr marL="114300" lvl="1" indent="-114300" algn="l" defTabSz="577850" rtl="0">
            <a:lnSpc>
              <a:spcPct val="90000"/>
            </a:lnSpc>
            <a:spcBef>
              <a:spcPct val="0"/>
            </a:spcBef>
            <a:spcAft>
              <a:spcPct val="15000"/>
            </a:spcAft>
            <a:buChar char="••"/>
          </a:pPr>
          <a:r>
            <a:rPr lang="fr-FR" sz="1300" kern="1200" smtClean="0">
              <a:solidFill>
                <a:sysClr val="window" lastClr="FFFFFF"/>
              </a:solidFill>
              <a:latin typeface="Calibri"/>
              <a:ea typeface="+mn-ea"/>
              <a:cs typeface="+mn-cs"/>
            </a:rPr>
            <a:t>Catégories nouvelles, fraiches</a:t>
          </a:r>
          <a:endParaRPr lang="fr-FR" sz="1300" kern="1200">
            <a:solidFill>
              <a:sysClr val="window" lastClr="FFFFFF"/>
            </a:solidFill>
            <a:latin typeface="Calibri"/>
            <a:ea typeface="+mn-ea"/>
            <a:cs typeface="+mn-cs"/>
          </a:endParaRPr>
        </a:p>
        <a:p>
          <a:pPr marL="114300" lvl="1" indent="-114300" algn="l" defTabSz="577850" rtl="0">
            <a:lnSpc>
              <a:spcPct val="90000"/>
            </a:lnSpc>
            <a:spcBef>
              <a:spcPct val="0"/>
            </a:spcBef>
            <a:spcAft>
              <a:spcPct val="15000"/>
            </a:spcAft>
            <a:buChar char="••"/>
          </a:pPr>
          <a:r>
            <a:rPr lang="fr-FR" sz="1300" kern="1200" smtClean="0">
              <a:solidFill>
                <a:sysClr val="window" lastClr="FFFFFF"/>
              </a:solidFill>
              <a:latin typeface="Calibri"/>
              <a:ea typeface="+mn-ea"/>
              <a:cs typeface="+mn-cs"/>
            </a:rPr>
            <a:t>Conceptualisation à valeur ajoutée par rapport aux données</a:t>
          </a:r>
          <a:endParaRPr lang="fr-FR" sz="1300" kern="1200">
            <a:solidFill>
              <a:sysClr val="window" lastClr="FFFFFF"/>
            </a:solidFill>
            <a:latin typeface="Calibri"/>
            <a:ea typeface="+mn-ea"/>
            <a:cs typeface="+mn-cs"/>
          </a:endParaRPr>
        </a:p>
        <a:p>
          <a:pPr marL="114300" lvl="1" indent="-114300" algn="l" defTabSz="577850" rtl="0">
            <a:lnSpc>
              <a:spcPct val="90000"/>
            </a:lnSpc>
            <a:spcBef>
              <a:spcPct val="0"/>
            </a:spcBef>
            <a:spcAft>
              <a:spcPct val="15000"/>
            </a:spcAft>
            <a:buChar char="••"/>
          </a:pPr>
          <a:r>
            <a:rPr lang="fr-FR" sz="1300" kern="1200" smtClean="0">
              <a:solidFill>
                <a:sysClr val="window" lastClr="FFFFFF"/>
              </a:solidFill>
              <a:latin typeface="Calibri"/>
              <a:ea typeface="+mn-ea"/>
              <a:cs typeface="+mn-cs"/>
            </a:rPr>
            <a:t>Signification gestionnaire et théorique</a:t>
          </a:r>
          <a:endParaRPr lang="fr-FR" sz="1300" kern="1200">
            <a:solidFill>
              <a:sysClr val="window" lastClr="FFFFFF"/>
            </a:solidFill>
            <a:latin typeface="Calibri"/>
            <a:ea typeface="+mn-ea"/>
            <a:cs typeface="+mn-cs"/>
          </a:endParaRPr>
        </a:p>
        <a:p>
          <a:pPr marL="114300" lvl="1" indent="-114300" algn="l" defTabSz="577850" rtl="0">
            <a:lnSpc>
              <a:spcPct val="90000"/>
            </a:lnSpc>
            <a:spcBef>
              <a:spcPct val="0"/>
            </a:spcBef>
            <a:spcAft>
              <a:spcPct val="15000"/>
            </a:spcAft>
            <a:buChar char="••"/>
          </a:pPr>
          <a:r>
            <a:rPr lang="fr-FR" sz="1300" kern="1200" smtClean="0">
              <a:solidFill>
                <a:sysClr val="window" lastClr="FFFFFF"/>
              </a:solidFill>
              <a:latin typeface="Calibri"/>
              <a:ea typeface="+mn-ea"/>
              <a:cs typeface="+mn-cs"/>
            </a:rPr>
            <a:t>Retour théorique et pratiques (défi, prolongement, raffinement)</a:t>
          </a:r>
          <a:endParaRPr lang="fr-FR" sz="1300" kern="1200">
            <a:solidFill>
              <a:sysClr val="window" lastClr="FFFFFF"/>
            </a:solidFill>
            <a:latin typeface="Calibri"/>
            <a:ea typeface="+mn-ea"/>
            <a:cs typeface="+mn-cs"/>
          </a:endParaRPr>
        </a:p>
      </dsp:txBody>
      <dsp:txXfrm>
        <a:off x="4523347" y="538"/>
        <a:ext cx="3953916" cy="2372349"/>
      </dsp:txXfrm>
    </dsp:sp>
    <dsp:sp modelId="{5C515553-9D0E-4EAA-8631-9D91E33A1C92}">
      <dsp:nvSpPr>
        <dsp:cNvPr id="0" name=""/>
        <dsp:cNvSpPr/>
      </dsp:nvSpPr>
      <dsp:spPr>
        <a:xfrm>
          <a:off x="174039" y="2768279"/>
          <a:ext cx="3953916" cy="2372349"/>
        </a:xfrm>
        <a:prstGeom prst="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fr-FR" sz="1700" kern="1200" smtClean="0">
              <a:solidFill>
                <a:sysClr val="window" lastClr="FFFFFF"/>
              </a:solidFill>
              <a:latin typeface="Calibri"/>
              <a:ea typeface="+mn-ea"/>
              <a:cs typeface="+mn-cs"/>
            </a:rPr>
            <a:t>Résonnance</a:t>
          </a:r>
          <a:endParaRPr lang="fr-FR" sz="1700" kern="1200">
            <a:solidFill>
              <a:sysClr val="window" lastClr="FFFFFF"/>
            </a:solidFill>
            <a:latin typeface="Calibri"/>
            <a:ea typeface="+mn-ea"/>
            <a:cs typeface="+mn-cs"/>
          </a:endParaRPr>
        </a:p>
        <a:p>
          <a:pPr marL="114300" lvl="1" indent="-114300" algn="l" defTabSz="577850" rtl="0">
            <a:lnSpc>
              <a:spcPct val="90000"/>
            </a:lnSpc>
            <a:spcBef>
              <a:spcPct val="0"/>
            </a:spcBef>
            <a:spcAft>
              <a:spcPct val="15000"/>
            </a:spcAft>
            <a:buChar char="••"/>
          </a:pPr>
          <a:r>
            <a:rPr lang="fr-FR" sz="1300" kern="1200" smtClean="0">
              <a:solidFill>
                <a:sysClr val="window" lastClr="FFFFFF"/>
              </a:solidFill>
              <a:latin typeface="Calibri"/>
              <a:ea typeface="+mn-ea"/>
              <a:cs typeface="+mn-cs"/>
            </a:rPr>
            <a:t>Les catégories décrivent l’expérience étudiée</a:t>
          </a:r>
          <a:endParaRPr lang="fr-FR" sz="1300" kern="1200">
            <a:solidFill>
              <a:sysClr val="window" lastClr="FFFFFF"/>
            </a:solidFill>
            <a:latin typeface="Calibri"/>
            <a:ea typeface="+mn-ea"/>
            <a:cs typeface="+mn-cs"/>
          </a:endParaRPr>
        </a:p>
        <a:p>
          <a:pPr marL="114300" lvl="1" indent="-114300" algn="l" defTabSz="577850" rtl="0">
            <a:lnSpc>
              <a:spcPct val="90000"/>
            </a:lnSpc>
            <a:spcBef>
              <a:spcPct val="0"/>
            </a:spcBef>
            <a:spcAft>
              <a:spcPct val="15000"/>
            </a:spcAft>
            <a:buChar char="••"/>
          </a:pPr>
          <a:r>
            <a:rPr lang="fr-FR" sz="1300" kern="1200" smtClean="0">
              <a:solidFill>
                <a:sysClr val="window" lastClr="FFFFFF"/>
              </a:solidFill>
              <a:latin typeface="Calibri"/>
              <a:ea typeface="+mn-ea"/>
              <a:cs typeface="+mn-cs"/>
            </a:rPr>
            <a:t>Les significations admises sont révélées</a:t>
          </a:r>
          <a:endParaRPr lang="fr-FR" sz="1300" kern="1200">
            <a:solidFill>
              <a:sysClr val="window" lastClr="FFFFFF"/>
            </a:solidFill>
            <a:latin typeface="Calibri"/>
            <a:ea typeface="+mn-ea"/>
            <a:cs typeface="+mn-cs"/>
          </a:endParaRPr>
        </a:p>
        <a:p>
          <a:pPr marL="114300" lvl="1" indent="-114300" algn="l" defTabSz="577850" rtl="0">
            <a:lnSpc>
              <a:spcPct val="90000"/>
            </a:lnSpc>
            <a:spcBef>
              <a:spcPct val="0"/>
            </a:spcBef>
            <a:spcAft>
              <a:spcPct val="15000"/>
            </a:spcAft>
            <a:buChar char="••"/>
          </a:pPr>
          <a:r>
            <a:rPr lang="fr-FR" sz="1300" kern="1200" smtClean="0">
              <a:solidFill>
                <a:sysClr val="window" lastClr="FFFFFF"/>
              </a:solidFill>
              <a:latin typeface="Calibri"/>
              <a:ea typeface="+mn-ea"/>
              <a:cs typeface="+mn-cs"/>
            </a:rPr>
            <a:t>Liens entre institutions et individus</a:t>
          </a:r>
          <a:endParaRPr lang="fr-FR" sz="1300" kern="1200">
            <a:solidFill>
              <a:sysClr val="window" lastClr="FFFFFF"/>
            </a:solidFill>
            <a:latin typeface="Calibri"/>
            <a:ea typeface="+mn-ea"/>
            <a:cs typeface="+mn-cs"/>
          </a:endParaRPr>
        </a:p>
        <a:p>
          <a:pPr marL="114300" lvl="1" indent="-114300" algn="l" defTabSz="577850" rtl="0">
            <a:lnSpc>
              <a:spcPct val="90000"/>
            </a:lnSpc>
            <a:spcBef>
              <a:spcPct val="0"/>
            </a:spcBef>
            <a:spcAft>
              <a:spcPct val="15000"/>
            </a:spcAft>
            <a:buChar char="••"/>
          </a:pPr>
          <a:r>
            <a:rPr lang="fr-FR" sz="1300" kern="1200" smtClean="0">
              <a:solidFill>
                <a:sysClr val="window" lastClr="FFFFFF"/>
              </a:solidFill>
              <a:latin typeface="Calibri"/>
              <a:ea typeface="+mn-ea"/>
              <a:cs typeface="+mn-cs"/>
            </a:rPr>
            <a:t>La GT est confirmée par les participants</a:t>
          </a:r>
          <a:endParaRPr lang="fr-FR" sz="1300" kern="1200">
            <a:solidFill>
              <a:sysClr val="window" lastClr="FFFFFF"/>
            </a:solidFill>
            <a:latin typeface="Calibri"/>
            <a:ea typeface="+mn-ea"/>
            <a:cs typeface="+mn-cs"/>
          </a:endParaRPr>
        </a:p>
      </dsp:txBody>
      <dsp:txXfrm>
        <a:off x="174039" y="2768279"/>
        <a:ext cx="3953916" cy="2372349"/>
      </dsp:txXfrm>
    </dsp:sp>
    <dsp:sp modelId="{1F4B28CC-8228-423F-BF8B-6EC243891D06}">
      <dsp:nvSpPr>
        <dsp:cNvPr id="0" name=""/>
        <dsp:cNvSpPr/>
      </dsp:nvSpPr>
      <dsp:spPr>
        <a:xfrm>
          <a:off x="4523347" y="2768279"/>
          <a:ext cx="3953916" cy="2372349"/>
        </a:xfrm>
        <a:prstGeom prst="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fr-FR" sz="1700" kern="1200" smtClean="0">
              <a:solidFill>
                <a:sysClr val="window" lastClr="FFFFFF"/>
              </a:solidFill>
              <a:latin typeface="Calibri"/>
              <a:ea typeface="+mn-ea"/>
              <a:cs typeface="+mn-cs"/>
            </a:rPr>
            <a:t>Utilité</a:t>
          </a:r>
          <a:endParaRPr lang="fr-FR" sz="1700" kern="1200">
            <a:solidFill>
              <a:sysClr val="window" lastClr="FFFFFF"/>
            </a:solidFill>
            <a:latin typeface="Calibri"/>
            <a:ea typeface="+mn-ea"/>
            <a:cs typeface="+mn-cs"/>
          </a:endParaRPr>
        </a:p>
        <a:p>
          <a:pPr marL="114300" lvl="1" indent="-114300" algn="l" defTabSz="577850" rtl="0">
            <a:lnSpc>
              <a:spcPct val="90000"/>
            </a:lnSpc>
            <a:spcBef>
              <a:spcPct val="0"/>
            </a:spcBef>
            <a:spcAft>
              <a:spcPct val="15000"/>
            </a:spcAft>
            <a:buChar char="••"/>
          </a:pPr>
          <a:r>
            <a:rPr lang="fr-FR" sz="1300" kern="1200" smtClean="0">
              <a:solidFill>
                <a:sysClr val="window" lastClr="FFFFFF"/>
              </a:solidFill>
              <a:latin typeface="Calibri"/>
              <a:ea typeface="+mn-ea"/>
              <a:cs typeface="+mn-cs"/>
            </a:rPr>
            <a:t>L’analyse offre des interprétations utiles aux participants</a:t>
          </a:r>
          <a:endParaRPr lang="fr-FR" sz="1300" kern="1200">
            <a:solidFill>
              <a:sysClr val="window" lastClr="FFFFFF"/>
            </a:solidFill>
            <a:latin typeface="Calibri"/>
            <a:ea typeface="+mn-ea"/>
            <a:cs typeface="+mn-cs"/>
          </a:endParaRPr>
        </a:p>
        <a:p>
          <a:pPr marL="114300" lvl="1" indent="-114300" algn="l" defTabSz="577850" rtl="0">
            <a:lnSpc>
              <a:spcPct val="90000"/>
            </a:lnSpc>
            <a:spcBef>
              <a:spcPct val="0"/>
            </a:spcBef>
            <a:spcAft>
              <a:spcPct val="15000"/>
            </a:spcAft>
            <a:buChar char="••"/>
          </a:pPr>
          <a:r>
            <a:rPr lang="fr-FR" sz="1300" kern="1200" smtClean="0">
              <a:solidFill>
                <a:sysClr val="window" lastClr="FFFFFF"/>
              </a:solidFill>
              <a:latin typeface="Calibri"/>
              <a:ea typeface="+mn-ea"/>
              <a:cs typeface="+mn-cs"/>
            </a:rPr>
            <a:t>Les catégories analytiques suggèrent des processus</a:t>
          </a:r>
          <a:endParaRPr lang="fr-FR" sz="1300" kern="1200">
            <a:solidFill>
              <a:sysClr val="window" lastClr="FFFFFF"/>
            </a:solidFill>
            <a:latin typeface="Calibri"/>
            <a:ea typeface="+mn-ea"/>
            <a:cs typeface="+mn-cs"/>
          </a:endParaRPr>
        </a:p>
        <a:p>
          <a:pPr marL="114300" lvl="1" indent="-114300" algn="l" defTabSz="577850" rtl="0">
            <a:lnSpc>
              <a:spcPct val="90000"/>
            </a:lnSpc>
            <a:spcBef>
              <a:spcPct val="0"/>
            </a:spcBef>
            <a:spcAft>
              <a:spcPct val="15000"/>
            </a:spcAft>
            <a:buChar char="••"/>
          </a:pPr>
          <a:r>
            <a:rPr lang="fr-FR" sz="1300" kern="1200" smtClean="0">
              <a:solidFill>
                <a:sysClr val="window" lastClr="FFFFFF"/>
              </a:solidFill>
              <a:latin typeface="Calibri"/>
              <a:ea typeface="+mn-ea"/>
              <a:cs typeface="+mn-cs"/>
            </a:rPr>
            <a:t>Des recherches futures sont suggérables</a:t>
          </a:r>
          <a:endParaRPr lang="fr-FR" sz="1300" kern="1200">
            <a:solidFill>
              <a:sysClr val="window" lastClr="FFFFFF"/>
            </a:solidFill>
            <a:latin typeface="Calibri"/>
            <a:ea typeface="+mn-ea"/>
            <a:cs typeface="+mn-cs"/>
          </a:endParaRPr>
        </a:p>
        <a:p>
          <a:pPr marL="114300" lvl="1" indent="-114300" algn="l" defTabSz="577850" rtl="0">
            <a:lnSpc>
              <a:spcPct val="90000"/>
            </a:lnSpc>
            <a:spcBef>
              <a:spcPct val="0"/>
            </a:spcBef>
            <a:spcAft>
              <a:spcPct val="15000"/>
            </a:spcAft>
            <a:buChar char="••"/>
          </a:pPr>
          <a:r>
            <a:rPr lang="fr-FR" sz="1300" kern="1200" smtClean="0">
              <a:solidFill>
                <a:sysClr val="window" lastClr="FFFFFF"/>
              </a:solidFill>
              <a:latin typeface="Calibri"/>
              <a:ea typeface="+mn-ea"/>
              <a:cs typeface="+mn-cs"/>
            </a:rPr>
            <a:t>Le travail contribue à la connaissance et à un monde meilleur</a:t>
          </a:r>
          <a:endParaRPr lang="fr-FR" sz="1300" kern="1200">
            <a:solidFill>
              <a:sysClr val="window" lastClr="FFFFFF"/>
            </a:solidFill>
            <a:latin typeface="Calibri"/>
            <a:ea typeface="+mn-ea"/>
            <a:cs typeface="+mn-cs"/>
          </a:endParaRPr>
        </a:p>
      </dsp:txBody>
      <dsp:txXfrm>
        <a:off x="4523347" y="2768279"/>
        <a:ext cx="3953916" cy="237234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72AF9-A17D-45EE-9B9A-D9B73D746D2B}">
      <dsp:nvSpPr>
        <dsp:cNvPr id="0" name=""/>
        <dsp:cNvSpPr/>
      </dsp:nvSpPr>
      <dsp:spPr>
        <a:xfrm>
          <a:off x="600386" y="0"/>
          <a:ext cx="6804382" cy="533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0BD50C-BDFF-4E57-80C6-2272970634E1}">
      <dsp:nvSpPr>
        <dsp:cNvPr id="0" name=""/>
        <dsp:cNvSpPr/>
      </dsp:nvSpPr>
      <dsp:spPr>
        <a:xfrm>
          <a:off x="3517" y="1600199"/>
          <a:ext cx="1538100" cy="2133600"/>
        </a:xfrm>
        <a:prstGeom prst="roundRect">
          <a:avLst/>
        </a:prstGeom>
        <a:solidFill>
          <a:srgbClr val="00AEE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fr-FR" sz="1400" kern="1200" dirty="0" smtClean="0"/>
            <a:t>Objectif, design </a:t>
          </a:r>
          <a:endParaRPr lang="fr-FR" sz="1400" kern="1200" dirty="0"/>
        </a:p>
      </dsp:txBody>
      <dsp:txXfrm>
        <a:off x="78601" y="1675283"/>
        <a:ext cx="1387932" cy="1983432"/>
      </dsp:txXfrm>
    </dsp:sp>
    <dsp:sp modelId="{8B38159E-BCEC-4D39-8CB9-6DF236A81BA0}">
      <dsp:nvSpPr>
        <dsp:cNvPr id="0" name=""/>
        <dsp:cNvSpPr/>
      </dsp:nvSpPr>
      <dsp:spPr>
        <a:xfrm>
          <a:off x="1618522" y="1600199"/>
          <a:ext cx="1538100" cy="2133600"/>
        </a:xfrm>
        <a:prstGeom prst="roundRect">
          <a:avLst/>
        </a:prstGeom>
        <a:solidFill>
          <a:srgbClr val="F462D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fr-FR" sz="1400" kern="1200" dirty="0" smtClean="0"/>
            <a:t>Échantillon et accès terrain</a:t>
          </a:r>
          <a:endParaRPr lang="fr-FR" sz="1400" kern="1200" dirty="0"/>
        </a:p>
      </dsp:txBody>
      <dsp:txXfrm>
        <a:off x="1693606" y="1675283"/>
        <a:ext cx="1387932" cy="1983432"/>
      </dsp:txXfrm>
    </dsp:sp>
    <dsp:sp modelId="{6EA8935E-0C66-4FB2-A01A-E47E10D4C29C}">
      <dsp:nvSpPr>
        <dsp:cNvPr id="0" name=""/>
        <dsp:cNvSpPr/>
      </dsp:nvSpPr>
      <dsp:spPr>
        <a:xfrm>
          <a:off x="3233527" y="1600199"/>
          <a:ext cx="1538100" cy="2133600"/>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fr-FR" sz="1400" kern="1200" dirty="0" smtClean="0"/>
            <a:t>Enregistrement des données</a:t>
          </a:r>
          <a:endParaRPr lang="fr-FR" sz="1400" kern="1200" dirty="0"/>
        </a:p>
      </dsp:txBody>
      <dsp:txXfrm>
        <a:off x="3308611" y="1675283"/>
        <a:ext cx="1387932" cy="1983432"/>
      </dsp:txXfrm>
    </dsp:sp>
    <dsp:sp modelId="{6D8F008D-DE23-45B5-8179-51E376010364}">
      <dsp:nvSpPr>
        <dsp:cNvPr id="0" name=""/>
        <dsp:cNvSpPr/>
      </dsp:nvSpPr>
      <dsp:spPr>
        <a:xfrm>
          <a:off x="4848533" y="1600199"/>
          <a:ext cx="1538100" cy="213360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fr-FR" sz="1400" kern="1200" dirty="0" smtClean="0">
              <a:solidFill>
                <a:schemeClr val="tx1">
                  <a:lumMod val="75000"/>
                  <a:lumOff val="25000"/>
                </a:schemeClr>
              </a:solidFill>
            </a:rPr>
            <a:t>Méthode d’analyse des données</a:t>
          </a:r>
          <a:endParaRPr lang="fr-FR" sz="1400" kern="1200" dirty="0">
            <a:solidFill>
              <a:schemeClr val="tx1">
                <a:lumMod val="75000"/>
                <a:lumOff val="25000"/>
              </a:schemeClr>
            </a:solidFill>
          </a:endParaRPr>
        </a:p>
      </dsp:txBody>
      <dsp:txXfrm>
        <a:off x="4923617" y="1675283"/>
        <a:ext cx="1387932" cy="1983432"/>
      </dsp:txXfrm>
    </dsp:sp>
    <dsp:sp modelId="{9CF7BDBB-7B36-4AFE-8434-141AC03D8B3C}">
      <dsp:nvSpPr>
        <dsp:cNvPr id="0" name=""/>
        <dsp:cNvSpPr/>
      </dsp:nvSpPr>
      <dsp:spPr>
        <a:xfrm>
          <a:off x="6463538" y="1600199"/>
          <a:ext cx="1538100" cy="213360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fr-FR" sz="1400" kern="1200" dirty="0" smtClean="0"/>
            <a:t>Critères d’évaluation</a:t>
          </a:r>
          <a:endParaRPr lang="fr-FR" sz="1400" kern="1200" dirty="0"/>
        </a:p>
      </dsp:txBody>
      <dsp:txXfrm>
        <a:off x="6538622" y="1675283"/>
        <a:ext cx="1387932" cy="198343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E96D3-DBBC-4C5F-93A7-69EA6F0518A1}">
      <dsp:nvSpPr>
        <dsp:cNvPr id="0" name=""/>
        <dsp:cNvSpPr/>
      </dsp:nvSpPr>
      <dsp:spPr>
        <a:xfrm>
          <a:off x="0" y="120225"/>
          <a:ext cx="4114800" cy="79852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fr-FR" sz="2100" kern="1200" smtClean="0"/>
            <a:t>1. Introduction</a:t>
          </a:r>
          <a:endParaRPr lang="fr-FR" sz="2100" kern="1200"/>
        </a:p>
      </dsp:txBody>
      <dsp:txXfrm>
        <a:off x="38981" y="159206"/>
        <a:ext cx="4036838" cy="720562"/>
      </dsp:txXfrm>
    </dsp:sp>
    <dsp:sp modelId="{C0E790DA-8EE6-426F-85B0-A2A8E3717A0E}">
      <dsp:nvSpPr>
        <dsp:cNvPr id="0" name=""/>
        <dsp:cNvSpPr/>
      </dsp:nvSpPr>
      <dsp:spPr>
        <a:xfrm>
          <a:off x="0" y="979230"/>
          <a:ext cx="4114800" cy="79852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fr-FR" sz="2100" kern="1200" smtClean="0"/>
            <a:t>2. Problématisation avec revue littérature et théories ‏</a:t>
          </a:r>
          <a:endParaRPr lang="fr-FR" sz="2100" kern="1200"/>
        </a:p>
      </dsp:txBody>
      <dsp:txXfrm>
        <a:off x="38981" y="1018211"/>
        <a:ext cx="4036838" cy="720562"/>
      </dsp:txXfrm>
    </dsp:sp>
    <dsp:sp modelId="{10FF4E94-EAD1-431B-8E09-AD9C4B4B80C6}">
      <dsp:nvSpPr>
        <dsp:cNvPr id="0" name=""/>
        <dsp:cNvSpPr/>
      </dsp:nvSpPr>
      <dsp:spPr>
        <a:xfrm>
          <a:off x="0" y="1838234"/>
          <a:ext cx="4114800" cy="79852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fr-FR" sz="2100" kern="1200" smtClean="0"/>
            <a:t>3. design de la recherche/ méthodologie </a:t>
          </a:r>
          <a:endParaRPr lang="fr-FR" sz="2100" kern="1200"/>
        </a:p>
      </dsp:txBody>
      <dsp:txXfrm>
        <a:off x="38981" y="1877215"/>
        <a:ext cx="4036838" cy="720562"/>
      </dsp:txXfrm>
    </dsp:sp>
    <dsp:sp modelId="{1D670BE4-F9B1-435E-97F1-A67477B39223}">
      <dsp:nvSpPr>
        <dsp:cNvPr id="0" name=""/>
        <dsp:cNvSpPr/>
      </dsp:nvSpPr>
      <dsp:spPr>
        <a:xfrm>
          <a:off x="0" y="2697240"/>
          <a:ext cx="4114800" cy="79852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fr-FR" sz="2100" kern="1200" smtClean="0"/>
            <a:t>4. Présentation Empirique </a:t>
          </a:r>
          <a:endParaRPr lang="fr-FR" sz="2100" kern="1200"/>
        </a:p>
      </dsp:txBody>
      <dsp:txXfrm>
        <a:off x="38981" y="2736221"/>
        <a:ext cx="4036838" cy="720562"/>
      </dsp:txXfrm>
    </dsp:sp>
    <dsp:sp modelId="{E589A57C-6C6A-4054-8314-28E7F928FDD2}">
      <dsp:nvSpPr>
        <dsp:cNvPr id="0" name=""/>
        <dsp:cNvSpPr/>
      </dsp:nvSpPr>
      <dsp:spPr>
        <a:xfrm>
          <a:off x="0" y="3556245"/>
          <a:ext cx="4114800" cy="79852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fr-FR" sz="2100" kern="1200" smtClean="0"/>
            <a:t>5. Résultats et discussion théorique </a:t>
          </a:r>
          <a:endParaRPr lang="fr-FR" sz="2100" kern="1200"/>
        </a:p>
      </dsp:txBody>
      <dsp:txXfrm>
        <a:off x="38981" y="3595226"/>
        <a:ext cx="4036838" cy="720562"/>
      </dsp:txXfrm>
    </dsp:sp>
    <dsp:sp modelId="{2B8BAD81-C88A-46C5-9700-82A1986C4E4B}">
      <dsp:nvSpPr>
        <dsp:cNvPr id="0" name=""/>
        <dsp:cNvSpPr/>
      </dsp:nvSpPr>
      <dsp:spPr>
        <a:xfrm>
          <a:off x="0" y="4415250"/>
          <a:ext cx="4114800" cy="79852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fr-FR" sz="2100" kern="1200" smtClean="0"/>
            <a:t>6. Conclusion</a:t>
          </a:r>
          <a:endParaRPr lang="fr-FR" sz="2100" kern="1200"/>
        </a:p>
      </dsp:txBody>
      <dsp:txXfrm>
        <a:off x="38981" y="4454231"/>
        <a:ext cx="4036838" cy="7205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0AFE3-8947-4FD2-A910-F661B208B127}">
      <dsp:nvSpPr>
        <dsp:cNvPr id="0" name=""/>
        <dsp:cNvSpPr/>
      </dsp:nvSpPr>
      <dsp:spPr>
        <a:xfrm>
          <a:off x="660298" y="146635"/>
          <a:ext cx="1829926" cy="182992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fr-FR" sz="1600" kern="1200" smtClean="0"/>
            <a:t>Observations</a:t>
          </a:r>
          <a:endParaRPr lang="fr-FR" sz="1600" kern="1200"/>
        </a:p>
      </dsp:txBody>
      <dsp:txXfrm>
        <a:off x="904288" y="466872"/>
        <a:ext cx="1341946" cy="823467"/>
      </dsp:txXfrm>
    </dsp:sp>
    <dsp:sp modelId="{09AE6ECE-8CD9-4FBA-93B8-4C8F4B12C26E}">
      <dsp:nvSpPr>
        <dsp:cNvPr id="0" name=""/>
        <dsp:cNvSpPr/>
      </dsp:nvSpPr>
      <dsp:spPr>
        <a:xfrm>
          <a:off x="1320597" y="1290339"/>
          <a:ext cx="1829926" cy="182992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fr-FR" sz="1600" kern="1200" dirty="0" smtClean="0"/>
            <a:t>Verbatim</a:t>
          </a:r>
          <a:endParaRPr lang="fr-FR" sz="1600" kern="1200" dirty="0"/>
        </a:p>
      </dsp:txBody>
      <dsp:txXfrm>
        <a:off x="1880249" y="1763070"/>
        <a:ext cx="1097956" cy="1006459"/>
      </dsp:txXfrm>
    </dsp:sp>
    <dsp:sp modelId="{55BC21E7-E965-4AE2-BB4A-B5D0328AD5F2}">
      <dsp:nvSpPr>
        <dsp:cNvPr id="0" name=""/>
        <dsp:cNvSpPr/>
      </dsp:nvSpPr>
      <dsp:spPr>
        <a:xfrm>
          <a:off x="0" y="1290339"/>
          <a:ext cx="1829926" cy="182992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fr-FR" sz="1600" kern="1200" dirty="0" smtClean="0"/>
            <a:t>Tableau des thèmes ou concept par répondant</a:t>
          </a:r>
          <a:endParaRPr lang="fr-FR" sz="1600" kern="1200" dirty="0"/>
        </a:p>
      </dsp:txBody>
      <dsp:txXfrm>
        <a:off x="172318" y="1763070"/>
        <a:ext cx="1097956" cy="100645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4451C-5819-4859-8F82-B94CF9FB34EE}">
      <dsp:nvSpPr>
        <dsp:cNvPr id="0" name=""/>
        <dsp:cNvSpPr/>
      </dsp:nvSpPr>
      <dsp:spPr>
        <a:xfrm>
          <a:off x="0" y="32106"/>
          <a:ext cx="4355433" cy="110565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fr-FR" sz="2100" kern="1200" dirty="0" smtClean="0"/>
            <a:t>Produire une synthèse</a:t>
          </a:r>
          <a:endParaRPr lang="fr-FR" sz="2100" kern="1200" dirty="0"/>
        </a:p>
      </dsp:txBody>
      <dsp:txXfrm>
        <a:off x="53973" y="86079"/>
        <a:ext cx="4247487" cy="997704"/>
      </dsp:txXfrm>
    </dsp:sp>
    <dsp:sp modelId="{7253A6C4-103A-4682-B262-00C2B9C0AC55}">
      <dsp:nvSpPr>
        <dsp:cNvPr id="0" name=""/>
        <dsp:cNvSpPr/>
      </dsp:nvSpPr>
      <dsp:spPr>
        <a:xfrm>
          <a:off x="0" y="1198236"/>
          <a:ext cx="4355433" cy="110565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fr-FR" sz="2100" kern="1200" dirty="0" smtClean="0"/>
            <a:t>Analyse des liens et cooccurrences, affichage d’une carte des concepts</a:t>
          </a:r>
          <a:endParaRPr lang="fr-FR" sz="2100" kern="1200" dirty="0"/>
        </a:p>
      </dsp:txBody>
      <dsp:txXfrm>
        <a:off x="53973" y="1252209"/>
        <a:ext cx="4247487" cy="997704"/>
      </dsp:txXfrm>
    </dsp:sp>
    <dsp:sp modelId="{2E848C5E-18E6-418F-A768-DA3AA146A13B}">
      <dsp:nvSpPr>
        <dsp:cNvPr id="0" name=""/>
        <dsp:cNvSpPr/>
      </dsp:nvSpPr>
      <dsp:spPr>
        <a:xfrm>
          <a:off x="0" y="2364366"/>
          <a:ext cx="4355433" cy="110565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fr-FR" sz="2100" kern="1200" dirty="0" smtClean="0"/>
            <a:t>Présentation des concepts majeurs et production de </a:t>
          </a:r>
          <a:r>
            <a:rPr lang="fr-FR" sz="2100" kern="1200" dirty="0" err="1" smtClean="0"/>
            <a:t>Storytelling</a:t>
          </a:r>
          <a:endParaRPr lang="fr-FR" sz="2100" kern="1200" dirty="0"/>
        </a:p>
      </dsp:txBody>
      <dsp:txXfrm>
        <a:off x="53973" y="2418339"/>
        <a:ext cx="4247487" cy="997704"/>
      </dsp:txXfrm>
    </dsp:sp>
    <dsp:sp modelId="{3FB6E073-2F5B-4D9D-970B-75E97BE0DDDF}">
      <dsp:nvSpPr>
        <dsp:cNvPr id="0" name=""/>
        <dsp:cNvSpPr/>
      </dsp:nvSpPr>
      <dsp:spPr>
        <a:xfrm>
          <a:off x="0" y="3530496"/>
          <a:ext cx="4355433" cy="110565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fr-FR" sz="2100" kern="1200" dirty="0" smtClean="0"/>
            <a:t>Focus sur les catégories permettant des propositions pour l’action</a:t>
          </a:r>
          <a:endParaRPr lang="en-US" sz="2100" kern="1200" dirty="0"/>
        </a:p>
      </dsp:txBody>
      <dsp:txXfrm>
        <a:off x="53973" y="3584469"/>
        <a:ext cx="4247487" cy="99770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27BCE-8861-47EE-B035-58DC6B1DF04F}">
      <dsp:nvSpPr>
        <dsp:cNvPr id="0" name=""/>
        <dsp:cNvSpPr/>
      </dsp:nvSpPr>
      <dsp:spPr>
        <a:xfrm>
          <a:off x="0" y="652"/>
          <a:ext cx="61910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CDCCC5-324D-4DD9-90F2-4E4D54BD2FC2}">
      <dsp:nvSpPr>
        <dsp:cNvPr id="0" name=""/>
        <dsp:cNvSpPr/>
      </dsp:nvSpPr>
      <dsp:spPr>
        <a:xfrm>
          <a:off x="0" y="652"/>
          <a:ext cx="6191026" cy="594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fr-FR" sz="1600" kern="1200" dirty="0" smtClean="0"/>
            <a:t>Aller tôt sur le terrain : compléter la revue de littérature dans un second temps</a:t>
          </a:r>
          <a:endParaRPr lang="fr-FR" sz="1600" kern="1200" dirty="0"/>
        </a:p>
      </dsp:txBody>
      <dsp:txXfrm>
        <a:off x="0" y="652"/>
        <a:ext cx="6191026" cy="594115"/>
      </dsp:txXfrm>
    </dsp:sp>
    <dsp:sp modelId="{32B9B510-62CD-4A95-BDA6-AC8629C7A157}">
      <dsp:nvSpPr>
        <dsp:cNvPr id="0" name=""/>
        <dsp:cNvSpPr/>
      </dsp:nvSpPr>
      <dsp:spPr>
        <a:xfrm>
          <a:off x="0" y="594768"/>
          <a:ext cx="61910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62555C-89F4-4134-B9C9-1D0C1AA217A0}">
      <dsp:nvSpPr>
        <dsp:cNvPr id="0" name=""/>
        <dsp:cNvSpPr/>
      </dsp:nvSpPr>
      <dsp:spPr>
        <a:xfrm>
          <a:off x="0" y="594768"/>
          <a:ext cx="6191026" cy="594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1600" kern="1200" dirty="0" smtClean="0"/>
            <a:t>Résister à la tentation de générer trop de codes, se centrer sur la question de recherche </a:t>
          </a:r>
          <a:endParaRPr lang="fr-FR" sz="1600" kern="1200" dirty="0"/>
        </a:p>
      </dsp:txBody>
      <dsp:txXfrm>
        <a:off x="0" y="594768"/>
        <a:ext cx="6191026" cy="594115"/>
      </dsp:txXfrm>
    </dsp:sp>
    <dsp:sp modelId="{A9FF7DBC-A047-416C-976B-D17805B88A61}">
      <dsp:nvSpPr>
        <dsp:cNvPr id="0" name=""/>
        <dsp:cNvSpPr/>
      </dsp:nvSpPr>
      <dsp:spPr>
        <a:xfrm>
          <a:off x="0" y="1188883"/>
          <a:ext cx="61910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DDEE0A-DF5F-4709-9882-8181B855F2A3}">
      <dsp:nvSpPr>
        <dsp:cNvPr id="0" name=""/>
        <dsp:cNvSpPr/>
      </dsp:nvSpPr>
      <dsp:spPr>
        <a:xfrm>
          <a:off x="0" y="1188883"/>
          <a:ext cx="6191026" cy="594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fr-FR" sz="1600" kern="1200" dirty="0" smtClean="0"/>
            <a:t>Préférer les structures plates pour les catégories pour avoir un codage axial riche</a:t>
          </a:r>
          <a:endParaRPr lang="fr-FR" sz="1600" kern="1200" dirty="0"/>
        </a:p>
      </dsp:txBody>
      <dsp:txXfrm>
        <a:off x="0" y="1188883"/>
        <a:ext cx="6191026" cy="594115"/>
      </dsp:txXfrm>
    </dsp:sp>
    <dsp:sp modelId="{4A60CE69-6599-420A-8036-6446F6372B62}">
      <dsp:nvSpPr>
        <dsp:cNvPr id="0" name=""/>
        <dsp:cNvSpPr/>
      </dsp:nvSpPr>
      <dsp:spPr>
        <a:xfrm>
          <a:off x="0" y="1782998"/>
          <a:ext cx="61910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D1F511-E788-40BC-8726-978DBEA31211}">
      <dsp:nvSpPr>
        <dsp:cNvPr id="0" name=""/>
        <dsp:cNvSpPr/>
      </dsp:nvSpPr>
      <dsp:spPr>
        <a:xfrm>
          <a:off x="0" y="1782998"/>
          <a:ext cx="6191026" cy="594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fr-FR" sz="1600" kern="1200" dirty="0" smtClean="0"/>
            <a:t>Apprendre à faire face à la multiformité des représentations et gérer les ambigüités (utiliser les mémos)</a:t>
          </a:r>
          <a:endParaRPr lang="fr-FR" sz="1600" kern="1200" dirty="0"/>
        </a:p>
      </dsp:txBody>
      <dsp:txXfrm>
        <a:off x="0" y="1782998"/>
        <a:ext cx="6191026" cy="594115"/>
      </dsp:txXfrm>
    </dsp:sp>
    <dsp:sp modelId="{89E39C1F-3CDF-4B1B-A1BD-0DC1DC6FCA49}">
      <dsp:nvSpPr>
        <dsp:cNvPr id="0" name=""/>
        <dsp:cNvSpPr/>
      </dsp:nvSpPr>
      <dsp:spPr>
        <a:xfrm>
          <a:off x="0" y="2377114"/>
          <a:ext cx="61910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4D81D6-168D-44EA-9656-88ECB176B58A}">
      <dsp:nvSpPr>
        <dsp:cNvPr id="0" name=""/>
        <dsp:cNvSpPr/>
      </dsp:nvSpPr>
      <dsp:spPr>
        <a:xfrm>
          <a:off x="0" y="2377114"/>
          <a:ext cx="6191026" cy="594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fr-FR" sz="1600" kern="1200" dirty="0" smtClean="0"/>
            <a:t>L’essentiel (codage axial) en priorité ; le bricolage de présentation après et avec des explications</a:t>
          </a:r>
          <a:endParaRPr lang="fr-FR" sz="1600" kern="1200" dirty="0"/>
        </a:p>
      </dsp:txBody>
      <dsp:txXfrm>
        <a:off x="0" y="2377114"/>
        <a:ext cx="6191026" cy="594115"/>
      </dsp:txXfrm>
    </dsp:sp>
    <dsp:sp modelId="{59861012-968A-4199-9332-8EC25C6EADB1}">
      <dsp:nvSpPr>
        <dsp:cNvPr id="0" name=""/>
        <dsp:cNvSpPr/>
      </dsp:nvSpPr>
      <dsp:spPr>
        <a:xfrm>
          <a:off x="0" y="2971229"/>
          <a:ext cx="61910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EC39F5-00ED-4D45-9C13-AEDD67A66F56}">
      <dsp:nvSpPr>
        <dsp:cNvPr id="0" name=""/>
        <dsp:cNvSpPr/>
      </dsp:nvSpPr>
      <dsp:spPr>
        <a:xfrm>
          <a:off x="0" y="2971229"/>
          <a:ext cx="6191026" cy="594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fr-FR" sz="1600" kern="1200" dirty="0" smtClean="0"/>
            <a:t>Maintenir sa forme (le codage est consommateur d’énergie) Gérer le temps et les étapes</a:t>
          </a:r>
          <a:endParaRPr lang="fr-FR" sz="1600" kern="1200" dirty="0"/>
        </a:p>
      </dsp:txBody>
      <dsp:txXfrm>
        <a:off x="0" y="2971229"/>
        <a:ext cx="6191026" cy="594115"/>
      </dsp:txXfrm>
    </dsp:sp>
    <dsp:sp modelId="{0AEC984B-EB89-45C9-9C80-5B3EF8E96268}">
      <dsp:nvSpPr>
        <dsp:cNvPr id="0" name=""/>
        <dsp:cNvSpPr/>
      </dsp:nvSpPr>
      <dsp:spPr>
        <a:xfrm>
          <a:off x="0" y="3565345"/>
          <a:ext cx="61910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D8B241-59DC-444A-980E-757C49EFC90D}">
      <dsp:nvSpPr>
        <dsp:cNvPr id="0" name=""/>
        <dsp:cNvSpPr/>
      </dsp:nvSpPr>
      <dsp:spPr>
        <a:xfrm>
          <a:off x="0" y="3565345"/>
          <a:ext cx="6191026" cy="594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fr-FR" sz="1600" kern="1200" dirty="0" smtClean="0"/>
            <a:t>Etre ouvert aux autres, travailler en parallèle pour s’épauler réciproquement, identifier votre différence et votre valeur ajoutée</a:t>
          </a:r>
          <a:endParaRPr lang="fr-FR" sz="1600" kern="1200" dirty="0"/>
        </a:p>
      </dsp:txBody>
      <dsp:txXfrm>
        <a:off x="0" y="3565345"/>
        <a:ext cx="6191026" cy="594115"/>
      </dsp:txXfrm>
    </dsp:sp>
    <dsp:sp modelId="{C9037108-0626-4CAB-BDBE-0BD898D8D415}">
      <dsp:nvSpPr>
        <dsp:cNvPr id="0" name=""/>
        <dsp:cNvSpPr/>
      </dsp:nvSpPr>
      <dsp:spPr>
        <a:xfrm>
          <a:off x="0" y="4159460"/>
          <a:ext cx="61910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A9F291-222D-44C7-AE5B-802488290A51}">
      <dsp:nvSpPr>
        <dsp:cNvPr id="0" name=""/>
        <dsp:cNvSpPr/>
      </dsp:nvSpPr>
      <dsp:spPr>
        <a:xfrm>
          <a:off x="0" y="4159460"/>
          <a:ext cx="6191026" cy="594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fr-FR" sz="1600" kern="1200" dirty="0" smtClean="0"/>
            <a:t>Etre conscient des possibilités et limites des logiciels, savoir quand s’affranchir des procédures</a:t>
          </a:r>
          <a:endParaRPr lang="fr-FR" sz="1600" kern="1200" dirty="0"/>
        </a:p>
      </dsp:txBody>
      <dsp:txXfrm>
        <a:off x="0" y="4159460"/>
        <a:ext cx="6191026" cy="594115"/>
      </dsp:txXfrm>
    </dsp:sp>
    <dsp:sp modelId="{DEF9B5A3-DAEA-4441-AEA8-6C81698C566A}">
      <dsp:nvSpPr>
        <dsp:cNvPr id="0" name=""/>
        <dsp:cNvSpPr/>
      </dsp:nvSpPr>
      <dsp:spPr>
        <a:xfrm>
          <a:off x="0" y="4753575"/>
          <a:ext cx="61910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03924E-03ED-4378-B671-308447CD5E04}">
      <dsp:nvSpPr>
        <dsp:cNvPr id="0" name=""/>
        <dsp:cNvSpPr/>
      </dsp:nvSpPr>
      <dsp:spPr>
        <a:xfrm>
          <a:off x="0" y="4753575"/>
          <a:ext cx="6191026" cy="594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fr-FR" sz="1600" kern="1200" dirty="0" smtClean="0"/>
            <a:t>Durant le processus formaliser vos efforts en matière d’éthique et d’évaluation</a:t>
          </a:r>
          <a:endParaRPr lang="fr-FR" sz="1600" kern="1200" dirty="0"/>
        </a:p>
      </dsp:txBody>
      <dsp:txXfrm>
        <a:off x="0" y="4753575"/>
        <a:ext cx="6191026" cy="5941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79464-0634-4AC2-8C4A-FF1E8847C717}">
      <dsp:nvSpPr>
        <dsp:cNvPr id="0" name=""/>
        <dsp:cNvSpPr/>
      </dsp:nvSpPr>
      <dsp:spPr>
        <a:xfrm>
          <a:off x="2368" y="0"/>
          <a:ext cx="1420977" cy="2928035"/>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3EB16D-EAAD-4C59-9064-D26F036B566C}">
      <dsp:nvSpPr>
        <dsp:cNvPr id="0" name=""/>
        <dsp:cNvSpPr/>
      </dsp:nvSpPr>
      <dsp:spPr>
        <a:xfrm>
          <a:off x="1465975" y="0"/>
          <a:ext cx="2411356" cy="2928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lvl="0" algn="l" defTabSz="800100" rtl="0">
            <a:lnSpc>
              <a:spcPct val="90000"/>
            </a:lnSpc>
            <a:spcBef>
              <a:spcPct val="0"/>
            </a:spcBef>
            <a:spcAft>
              <a:spcPct val="35000"/>
            </a:spcAft>
          </a:pPr>
          <a:r>
            <a:rPr lang="fi-FI" sz="1800" kern="1200" dirty="0" smtClean="0"/>
            <a:t>Quantitative research</a:t>
          </a:r>
          <a:endParaRPr lang="fr-FR" sz="1800" kern="1200" dirty="0"/>
        </a:p>
        <a:p>
          <a:pPr marL="114300" lvl="1" indent="-114300" algn="l" defTabSz="622300" rtl="0">
            <a:lnSpc>
              <a:spcPct val="90000"/>
            </a:lnSpc>
            <a:spcBef>
              <a:spcPct val="0"/>
            </a:spcBef>
            <a:spcAft>
              <a:spcPct val="15000"/>
            </a:spcAft>
            <a:buChar char="••"/>
          </a:pPr>
          <a:r>
            <a:rPr lang="fi-FI" sz="1400" kern="1200" dirty="0" smtClean="0"/>
            <a:t>1. Measurement</a:t>
          </a:r>
          <a:endParaRPr lang="fr-FR" sz="1400" kern="1200" dirty="0"/>
        </a:p>
        <a:p>
          <a:pPr marL="114300" lvl="1" indent="-114300" algn="l" defTabSz="622300" rtl="0">
            <a:lnSpc>
              <a:spcPct val="90000"/>
            </a:lnSpc>
            <a:spcBef>
              <a:spcPct val="0"/>
            </a:spcBef>
            <a:spcAft>
              <a:spcPct val="15000"/>
            </a:spcAft>
            <a:buChar char="••"/>
          </a:pPr>
          <a:r>
            <a:rPr lang="fi-FI" sz="1400" kern="1200" dirty="0" smtClean="0"/>
            <a:t>2. Causality</a:t>
          </a:r>
          <a:endParaRPr lang="fr-FR" sz="1400" kern="1200" dirty="0"/>
        </a:p>
        <a:p>
          <a:pPr marL="114300" lvl="1" indent="-114300" algn="l" defTabSz="622300" rtl="0">
            <a:lnSpc>
              <a:spcPct val="90000"/>
            </a:lnSpc>
            <a:spcBef>
              <a:spcPct val="0"/>
            </a:spcBef>
            <a:spcAft>
              <a:spcPct val="15000"/>
            </a:spcAft>
            <a:buChar char="••"/>
          </a:pPr>
          <a:r>
            <a:rPr lang="fi-FI" sz="1400" kern="1200" dirty="0" smtClean="0"/>
            <a:t>3. (Statistical) generalization</a:t>
          </a:r>
          <a:endParaRPr lang="fr-FR" sz="1400" kern="1200" dirty="0"/>
        </a:p>
        <a:p>
          <a:pPr marL="114300" lvl="1" indent="-114300" algn="l" defTabSz="622300" rtl="0">
            <a:lnSpc>
              <a:spcPct val="90000"/>
            </a:lnSpc>
            <a:spcBef>
              <a:spcPct val="0"/>
            </a:spcBef>
            <a:spcAft>
              <a:spcPct val="15000"/>
            </a:spcAft>
            <a:buChar char="••"/>
          </a:pPr>
          <a:r>
            <a:rPr lang="fi-FI" sz="1400" kern="1200" dirty="0" smtClean="0"/>
            <a:t>4. Objectivity (vs. researcher's subjectivity)</a:t>
          </a:r>
          <a:r>
            <a:rPr lang="ar-SA" sz="1400" kern="1200" dirty="0" smtClean="0"/>
            <a:t>‏</a:t>
          </a:r>
          <a:endParaRPr lang="fr-FR" sz="1400" kern="1200" dirty="0"/>
        </a:p>
      </dsp:txBody>
      <dsp:txXfrm>
        <a:off x="1465975" y="0"/>
        <a:ext cx="2411356" cy="2928035"/>
      </dsp:txXfrm>
    </dsp:sp>
    <dsp:sp modelId="{BD98BB41-5389-400D-84C0-EFD68F80C58F}">
      <dsp:nvSpPr>
        <dsp:cNvPr id="0" name=""/>
        <dsp:cNvSpPr/>
      </dsp:nvSpPr>
      <dsp:spPr>
        <a:xfrm>
          <a:off x="428661" y="3172038"/>
          <a:ext cx="1420977" cy="2928035"/>
        </a:xfrm>
        <a:prstGeom prst="downArrow">
          <a:avLst/>
        </a:prstGeom>
        <a:solidFill>
          <a:srgbClr val="00AEE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8951A1-9DE6-40B8-B643-62CF6A210B08}">
      <dsp:nvSpPr>
        <dsp:cNvPr id="0" name=""/>
        <dsp:cNvSpPr/>
      </dsp:nvSpPr>
      <dsp:spPr>
        <a:xfrm>
          <a:off x="1892268" y="3172038"/>
          <a:ext cx="2411356" cy="2928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lvl="0" algn="l" defTabSz="800100" rtl="0">
            <a:lnSpc>
              <a:spcPct val="90000"/>
            </a:lnSpc>
            <a:spcBef>
              <a:spcPct val="0"/>
            </a:spcBef>
            <a:spcAft>
              <a:spcPct val="35000"/>
            </a:spcAft>
          </a:pPr>
          <a:r>
            <a:rPr lang="fi-FI" sz="1800" kern="1200" dirty="0" smtClean="0"/>
            <a:t>Qualitative research: "Interpretivism"</a:t>
          </a:r>
          <a:endParaRPr lang="fr-FR" sz="1800" kern="1200" dirty="0"/>
        </a:p>
        <a:p>
          <a:pPr marL="114300" lvl="1" indent="-114300" algn="l" defTabSz="622300" rtl="0">
            <a:lnSpc>
              <a:spcPct val="90000"/>
            </a:lnSpc>
            <a:spcBef>
              <a:spcPct val="0"/>
            </a:spcBef>
            <a:spcAft>
              <a:spcPct val="15000"/>
            </a:spcAft>
            <a:buChar char="••"/>
          </a:pPr>
          <a:r>
            <a:rPr lang="fi-FI" sz="1400" kern="1200" dirty="0" smtClean="0"/>
            <a:t>1. Emphasis on content (”thick description”)</a:t>
          </a:r>
          <a:endParaRPr lang="fr-FR" sz="1400" kern="1200" dirty="0"/>
        </a:p>
        <a:p>
          <a:pPr marL="114300" lvl="1" indent="-114300" algn="l" defTabSz="622300" rtl="0">
            <a:lnSpc>
              <a:spcPct val="90000"/>
            </a:lnSpc>
            <a:spcBef>
              <a:spcPct val="0"/>
            </a:spcBef>
            <a:spcAft>
              <a:spcPct val="15000"/>
            </a:spcAft>
            <a:buChar char="••"/>
          </a:pPr>
          <a:r>
            <a:rPr lang="fi-FI" sz="1400" kern="1200" dirty="0" smtClean="0"/>
            <a:t>2. Emphasis on process and flexibility</a:t>
          </a:r>
          <a:endParaRPr lang="fr-FR" sz="1400" kern="1200" dirty="0"/>
        </a:p>
        <a:p>
          <a:pPr marL="114300" lvl="1" indent="-114300" algn="l" defTabSz="622300" rtl="0">
            <a:lnSpc>
              <a:spcPct val="90000"/>
            </a:lnSpc>
            <a:spcBef>
              <a:spcPct val="0"/>
            </a:spcBef>
            <a:spcAft>
              <a:spcPct val="15000"/>
            </a:spcAft>
            <a:buChar char="••"/>
          </a:pPr>
          <a:r>
            <a:rPr lang="fi-FI" sz="1400" kern="1200" dirty="0" smtClean="0"/>
            <a:t>3. Credibility </a:t>
          </a:r>
          <a:endParaRPr lang="fr-FR" sz="1400" kern="1200" dirty="0"/>
        </a:p>
        <a:p>
          <a:pPr marL="114300" lvl="1" indent="-114300" algn="l" defTabSz="622300" rtl="0">
            <a:lnSpc>
              <a:spcPct val="90000"/>
            </a:lnSpc>
            <a:spcBef>
              <a:spcPct val="0"/>
            </a:spcBef>
            <a:spcAft>
              <a:spcPct val="15000"/>
            </a:spcAft>
            <a:buChar char="••"/>
          </a:pPr>
          <a:r>
            <a:rPr lang="fi-FI" sz="1400" kern="1200" dirty="0" smtClean="0"/>
            <a:t>4. Concepts and theory grounded in data (Seeing through the eyes of the people being studied)</a:t>
          </a:r>
          <a:endParaRPr lang="fr-FR" sz="1400" kern="1200" dirty="0"/>
        </a:p>
      </dsp:txBody>
      <dsp:txXfrm>
        <a:off x="1892268" y="3172038"/>
        <a:ext cx="2411356" cy="2928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C765F-CB4B-49C8-8702-537CA71DE054}">
      <dsp:nvSpPr>
        <dsp:cNvPr id="0" name=""/>
        <dsp:cNvSpPr/>
      </dsp:nvSpPr>
      <dsp:spPr>
        <a:xfrm>
          <a:off x="947" y="265381"/>
          <a:ext cx="3694797" cy="221687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2900" kern="1200" smtClean="0"/>
            <a:t>Check your worldview at the door </a:t>
          </a:r>
          <a:endParaRPr lang="fr-FR" sz="2900" kern="1200"/>
        </a:p>
        <a:p>
          <a:pPr marL="228600" lvl="1" indent="-228600" algn="l" defTabSz="1022350" rtl="0">
            <a:lnSpc>
              <a:spcPct val="90000"/>
            </a:lnSpc>
            <a:spcBef>
              <a:spcPct val="0"/>
            </a:spcBef>
            <a:spcAft>
              <a:spcPct val="15000"/>
            </a:spcAft>
            <a:buChar char="••"/>
          </a:pPr>
          <a:r>
            <a:rPr lang="en-US" sz="2300" kern="1200" smtClean="0"/>
            <a:t>try to be neutral even if it is not entirely possible</a:t>
          </a:r>
          <a:endParaRPr lang="fr-FR" sz="2300" kern="1200"/>
        </a:p>
      </dsp:txBody>
      <dsp:txXfrm>
        <a:off x="947" y="265381"/>
        <a:ext cx="3694797" cy="2216878"/>
      </dsp:txXfrm>
    </dsp:sp>
    <dsp:sp modelId="{56D60BC1-AB46-40E8-8913-87A6499114F3}">
      <dsp:nvSpPr>
        <dsp:cNvPr id="0" name=""/>
        <dsp:cNvSpPr/>
      </dsp:nvSpPr>
      <dsp:spPr>
        <a:xfrm>
          <a:off x="4065224" y="265381"/>
          <a:ext cx="3694797" cy="221687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2900" kern="1200" smtClean="0"/>
            <a:t>Embrace how other people see the world</a:t>
          </a:r>
          <a:endParaRPr lang="fr-FR" sz="2900" kern="1200"/>
        </a:p>
        <a:p>
          <a:pPr marL="228600" lvl="1" indent="-228600" algn="l" defTabSz="1022350" rtl="0">
            <a:lnSpc>
              <a:spcPct val="90000"/>
            </a:lnSpc>
            <a:spcBef>
              <a:spcPct val="0"/>
            </a:spcBef>
            <a:spcAft>
              <a:spcPct val="15000"/>
            </a:spcAft>
            <a:buChar char="••"/>
          </a:pPr>
          <a:r>
            <a:rPr lang="en-US" sz="2300" kern="1200" smtClean="0"/>
            <a:t>in a humanistic manner: you are not a botanist nor a zoologist</a:t>
          </a:r>
          <a:endParaRPr lang="fr-FR" sz="2300" kern="1200"/>
        </a:p>
      </dsp:txBody>
      <dsp:txXfrm>
        <a:off x="4065224" y="265381"/>
        <a:ext cx="3694797" cy="2216878"/>
      </dsp:txXfrm>
    </dsp:sp>
    <dsp:sp modelId="{DA02492C-7937-44D4-B2CB-4069A31FD7A2}">
      <dsp:nvSpPr>
        <dsp:cNvPr id="0" name=""/>
        <dsp:cNvSpPr/>
      </dsp:nvSpPr>
      <dsp:spPr>
        <a:xfrm>
          <a:off x="947" y="2851739"/>
          <a:ext cx="3694797" cy="221687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2900" kern="1200" smtClean="0"/>
            <a:t>Build rapport:</a:t>
          </a:r>
          <a:endParaRPr lang="fr-FR" sz="2900" kern="1200"/>
        </a:p>
        <a:p>
          <a:pPr marL="228600" lvl="1" indent="-228600" algn="l" defTabSz="1022350" rtl="0">
            <a:lnSpc>
              <a:spcPct val="90000"/>
            </a:lnSpc>
            <a:spcBef>
              <a:spcPct val="0"/>
            </a:spcBef>
            <a:spcAft>
              <a:spcPct val="15000"/>
            </a:spcAft>
            <a:buChar char="••"/>
          </a:pPr>
          <a:r>
            <a:rPr lang="en-US" sz="2300" kern="1200" dirty="0" smtClean="0"/>
            <a:t>From question-answer to </a:t>
          </a:r>
          <a:r>
            <a:rPr lang="en-US" sz="2300" b="1" kern="1200" dirty="0" smtClean="0"/>
            <a:t>question-story</a:t>
          </a:r>
          <a:endParaRPr lang="fr-FR" sz="2300" kern="1200" dirty="0"/>
        </a:p>
        <a:p>
          <a:pPr marL="228600" lvl="1" indent="-228600" algn="l" defTabSz="1022350" rtl="0">
            <a:lnSpc>
              <a:spcPct val="90000"/>
            </a:lnSpc>
            <a:spcBef>
              <a:spcPct val="0"/>
            </a:spcBef>
            <a:spcAft>
              <a:spcPct val="15000"/>
            </a:spcAft>
            <a:buChar char="••"/>
          </a:pPr>
          <a:r>
            <a:rPr lang="en-US" sz="2300" kern="1200" dirty="0" smtClean="0"/>
            <a:t>You won’t know when it’s coming; be patient</a:t>
          </a:r>
          <a:endParaRPr lang="fr-FR" sz="2300" kern="1200" dirty="0"/>
        </a:p>
      </dsp:txBody>
      <dsp:txXfrm>
        <a:off x="947" y="2851739"/>
        <a:ext cx="3694797" cy="2216878"/>
      </dsp:txXfrm>
    </dsp:sp>
    <dsp:sp modelId="{326E35D0-39E3-47E8-A08F-9CA21755075B}">
      <dsp:nvSpPr>
        <dsp:cNvPr id="0" name=""/>
        <dsp:cNvSpPr/>
      </dsp:nvSpPr>
      <dsp:spPr>
        <a:xfrm>
          <a:off x="4065224" y="2851739"/>
          <a:ext cx="3694797" cy="221687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2900" kern="1200" dirty="0" smtClean="0"/>
            <a:t>Listen</a:t>
          </a:r>
          <a:endParaRPr lang="fr-FR" sz="2900" kern="1200" dirty="0"/>
        </a:p>
        <a:p>
          <a:pPr marL="228600" lvl="1" indent="-228600" algn="l" defTabSz="1022350" rtl="0">
            <a:lnSpc>
              <a:spcPct val="90000"/>
            </a:lnSpc>
            <a:spcBef>
              <a:spcPct val="0"/>
            </a:spcBef>
            <a:spcAft>
              <a:spcPct val="15000"/>
            </a:spcAft>
            <a:buChar char="••"/>
          </a:pPr>
          <a:r>
            <a:rPr lang="en-US" sz="2300" kern="1200" dirty="0" smtClean="0"/>
            <a:t>speak less, listen more, rephrasing techniques</a:t>
          </a:r>
          <a:endParaRPr lang="fr-FR" sz="2300" kern="1200" dirty="0"/>
        </a:p>
      </dsp:txBody>
      <dsp:txXfrm>
        <a:off x="4065224" y="2851739"/>
        <a:ext cx="3694797" cy="22168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0B6D1-0FA6-4281-AEB3-9CC4DC007DFB}">
      <dsp:nvSpPr>
        <dsp:cNvPr id="0" name=""/>
        <dsp:cNvSpPr/>
      </dsp:nvSpPr>
      <dsp:spPr>
        <a:xfrm>
          <a:off x="330632" y="2005"/>
          <a:ext cx="3821683" cy="229300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noProof="0" dirty="0" smtClean="0"/>
            <a:t>To be sensitive, receptive to information of the field</a:t>
          </a:r>
          <a:endParaRPr lang="en-US" sz="2600" kern="1200" noProof="0" dirty="0"/>
        </a:p>
      </dsp:txBody>
      <dsp:txXfrm>
        <a:off x="330632" y="2005"/>
        <a:ext cx="3821683" cy="2293009"/>
      </dsp:txXfrm>
    </dsp:sp>
    <dsp:sp modelId="{2864FE7F-2A70-468A-9B2F-4D42EB32A26E}">
      <dsp:nvSpPr>
        <dsp:cNvPr id="0" name=""/>
        <dsp:cNvSpPr/>
      </dsp:nvSpPr>
      <dsp:spPr>
        <a:xfrm>
          <a:off x="4534484" y="2005"/>
          <a:ext cx="3821683" cy="229300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noProof="0" smtClean="0"/>
            <a:t>Acculturation  </a:t>
          </a:r>
        </a:p>
        <a:p>
          <a:pPr marL="228600" lvl="1" indent="-228600" algn="l" defTabSz="889000" rtl="0">
            <a:lnSpc>
              <a:spcPct val="90000"/>
            </a:lnSpc>
            <a:spcBef>
              <a:spcPct val="0"/>
            </a:spcBef>
            <a:spcAft>
              <a:spcPct val="15000"/>
            </a:spcAft>
            <a:buChar char="••"/>
          </a:pPr>
          <a:r>
            <a:rPr lang="en-US" sz="2000" kern="1200" noProof="0" smtClean="0"/>
            <a:t>Helicopter view to come out of my ego, my own values, my usual behavior in order to better integrate others’ point of view, others’mind, others’ behaviour</a:t>
          </a:r>
          <a:endParaRPr lang="en-US" sz="2000" kern="1200" noProof="0"/>
        </a:p>
      </dsp:txBody>
      <dsp:txXfrm>
        <a:off x="4534484" y="2005"/>
        <a:ext cx="3821683" cy="2293009"/>
      </dsp:txXfrm>
    </dsp:sp>
    <dsp:sp modelId="{E2A68B7E-2332-4E9E-A82A-2A9A8A9A567F}">
      <dsp:nvSpPr>
        <dsp:cNvPr id="0" name=""/>
        <dsp:cNvSpPr/>
      </dsp:nvSpPr>
      <dsp:spPr>
        <a:xfrm>
          <a:off x="330632" y="2677183"/>
          <a:ext cx="3821683" cy="229300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noProof="0" smtClean="0"/>
            <a:t>Empathy, « einfühlung » intuition and checking</a:t>
          </a:r>
          <a:endParaRPr lang="en-US" sz="2600" kern="1200" noProof="0"/>
        </a:p>
      </dsp:txBody>
      <dsp:txXfrm>
        <a:off x="330632" y="2677183"/>
        <a:ext cx="3821683" cy="2293009"/>
      </dsp:txXfrm>
    </dsp:sp>
    <dsp:sp modelId="{4A2A6EC1-76F4-464F-96AB-7CD5F229BCC9}">
      <dsp:nvSpPr>
        <dsp:cNvPr id="0" name=""/>
        <dsp:cNvSpPr/>
      </dsp:nvSpPr>
      <dsp:spPr>
        <a:xfrm>
          <a:off x="4534484" y="2677183"/>
          <a:ext cx="3821683" cy="229300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600" kern="1200" noProof="0" smtClean="0"/>
            <a:t>Using reflexivity</a:t>
          </a:r>
        </a:p>
        <a:p>
          <a:pPr marL="0" marR="0" lvl="1" indent="0" algn="l" defTabSz="914400" rtl="0" eaLnBrk="1" fontAlgn="auto" latinLnBrk="0" hangingPunct="1">
            <a:lnSpc>
              <a:spcPct val="100000"/>
            </a:lnSpc>
            <a:spcBef>
              <a:spcPct val="0"/>
            </a:spcBef>
            <a:spcAft>
              <a:spcPts val="0"/>
            </a:spcAft>
            <a:buClrTx/>
            <a:buSzTx/>
            <a:buFontTx/>
            <a:buChar char="••"/>
            <a:tabLst/>
            <a:defRPr/>
          </a:pPr>
          <a:r>
            <a:rPr lang="en-US" sz="2000" kern="1200" noProof="0" dirty="0" smtClean="0"/>
            <a:t>Reflect on accomplished operations and applied techniques, self appraisal on the process</a:t>
          </a:r>
        </a:p>
      </dsp:txBody>
      <dsp:txXfrm>
        <a:off x="4534484" y="2677183"/>
        <a:ext cx="3821683" cy="22930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83971-9F4B-42E7-8DF4-BB225DCC332A}">
      <dsp:nvSpPr>
        <dsp:cNvPr id="0" name=""/>
        <dsp:cNvSpPr/>
      </dsp:nvSpPr>
      <dsp:spPr>
        <a:xfrm>
          <a:off x="0" y="239175"/>
          <a:ext cx="8229599" cy="44459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fr-FR" sz="1900" b="1" kern="1200" dirty="0" smtClean="0"/>
            <a:t>Accueillir</a:t>
          </a:r>
          <a:endParaRPr lang="fr-FR" sz="1900" kern="1200" dirty="0"/>
        </a:p>
      </dsp:txBody>
      <dsp:txXfrm>
        <a:off x="21704" y="260879"/>
        <a:ext cx="8186191" cy="401191"/>
      </dsp:txXfrm>
    </dsp:sp>
    <dsp:sp modelId="{ED0FA15E-EA02-47D7-8BEA-DF6CAB5B90EC}">
      <dsp:nvSpPr>
        <dsp:cNvPr id="0" name=""/>
        <dsp:cNvSpPr/>
      </dsp:nvSpPr>
      <dsp:spPr>
        <a:xfrm>
          <a:off x="0" y="683775"/>
          <a:ext cx="8229599" cy="452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fr-FR" sz="1500" kern="1200" dirty="0" smtClean="0"/>
            <a:t>comme on le fait chez soi pour des amis, pas de familiarité déplacée, s'intéresser réellement à ce qu'il va dire.</a:t>
          </a:r>
          <a:endParaRPr lang="fr-FR" sz="1500" kern="1200" dirty="0"/>
        </a:p>
      </dsp:txBody>
      <dsp:txXfrm>
        <a:off x="0" y="683775"/>
        <a:ext cx="8229599" cy="452294"/>
      </dsp:txXfrm>
    </dsp:sp>
    <dsp:sp modelId="{F2DC6F3B-7C0A-41BF-B3E9-589058008502}">
      <dsp:nvSpPr>
        <dsp:cNvPr id="0" name=""/>
        <dsp:cNvSpPr/>
      </dsp:nvSpPr>
      <dsp:spPr>
        <a:xfrm>
          <a:off x="0" y="1136070"/>
          <a:ext cx="8229599" cy="44459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fr-FR" sz="1900" b="1" kern="1200" dirty="0" smtClean="0"/>
            <a:t>Etre</a:t>
          </a:r>
          <a:r>
            <a:rPr lang="fr-FR" sz="1900" kern="1200" dirty="0" smtClean="0"/>
            <a:t> </a:t>
          </a:r>
          <a:r>
            <a:rPr lang="fr-FR" sz="1900" b="1" kern="1200" dirty="0" smtClean="0"/>
            <a:t>centré sur ce que son interlocuteur</a:t>
          </a:r>
          <a:r>
            <a:rPr lang="fr-FR" sz="1900" kern="1200" dirty="0" smtClean="0"/>
            <a:t> </a:t>
          </a:r>
          <a:r>
            <a:rPr lang="fr-FR" sz="1900" b="1" kern="1200" dirty="0" smtClean="0"/>
            <a:t>vit autant que sur ce qu'il dit</a:t>
          </a:r>
          <a:endParaRPr lang="fr-FR" sz="1900" kern="1200" dirty="0"/>
        </a:p>
      </dsp:txBody>
      <dsp:txXfrm>
        <a:off x="21704" y="1157774"/>
        <a:ext cx="8186191" cy="401191"/>
      </dsp:txXfrm>
    </dsp:sp>
    <dsp:sp modelId="{0FDE1751-AF79-4709-B007-91C382694D4C}">
      <dsp:nvSpPr>
        <dsp:cNvPr id="0" name=""/>
        <dsp:cNvSpPr/>
      </dsp:nvSpPr>
      <dsp:spPr>
        <a:xfrm>
          <a:off x="0" y="1580670"/>
          <a:ext cx="8229599" cy="68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fr-FR" sz="1500" kern="1200" dirty="0" smtClean="0"/>
            <a:t>interdit toute interruption, tout étonnement ou toute réponse trop rapide. de tirer argument de ce que l'autre lui confie.</a:t>
          </a:r>
          <a:endParaRPr lang="fr-FR" sz="1500" kern="1200" dirty="0"/>
        </a:p>
        <a:p>
          <a:pPr marL="114300" lvl="1" indent="-114300" algn="l" defTabSz="666750" rtl="0">
            <a:lnSpc>
              <a:spcPct val="90000"/>
            </a:lnSpc>
            <a:spcBef>
              <a:spcPct val="0"/>
            </a:spcBef>
            <a:spcAft>
              <a:spcPct val="20000"/>
            </a:spcAft>
            <a:buChar char="••"/>
          </a:pPr>
          <a:r>
            <a:rPr lang="fr-FR" sz="1500" kern="1200" dirty="0" smtClean="0"/>
            <a:t>abandonner provisoirement sa propre vision des choses</a:t>
          </a:r>
          <a:endParaRPr lang="fr-FR" sz="1500" kern="1200" dirty="0"/>
        </a:p>
      </dsp:txBody>
      <dsp:txXfrm>
        <a:off x="0" y="1580670"/>
        <a:ext cx="8229599" cy="688274"/>
      </dsp:txXfrm>
    </dsp:sp>
    <dsp:sp modelId="{28E87D99-FE14-4B1C-A9A7-A0D38CA4D54A}">
      <dsp:nvSpPr>
        <dsp:cNvPr id="0" name=""/>
        <dsp:cNvSpPr/>
      </dsp:nvSpPr>
      <dsp:spPr>
        <a:xfrm>
          <a:off x="0" y="2268945"/>
          <a:ext cx="8229599" cy="44459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fr-FR" sz="1900" b="1" kern="1200" dirty="0" smtClean="0"/>
            <a:t>S'intéresser à son interlocuteur plus qu'au problème </a:t>
          </a:r>
          <a:r>
            <a:rPr lang="fr-FR" sz="1900" b="1" kern="1200" dirty="0" err="1" smtClean="0"/>
            <a:t>lui‑même</a:t>
          </a:r>
          <a:endParaRPr lang="fr-FR" sz="1900" b="1" kern="1200" dirty="0"/>
        </a:p>
      </dsp:txBody>
      <dsp:txXfrm>
        <a:off x="21704" y="2290649"/>
        <a:ext cx="8186191" cy="401191"/>
      </dsp:txXfrm>
    </dsp:sp>
    <dsp:sp modelId="{4CC527C4-1D2A-4DF3-B5BF-19221D569758}">
      <dsp:nvSpPr>
        <dsp:cNvPr id="0" name=""/>
        <dsp:cNvSpPr/>
      </dsp:nvSpPr>
      <dsp:spPr>
        <a:xfrm>
          <a:off x="0" y="2713545"/>
          <a:ext cx="8229599" cy="452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fr-FR" sz="1500" kern="1200" dirty="0" smtClean="0"/>
            <a:t>être attentif </a:t>
          </a:r>
          <a:r>
            <a:rPr lang="fr-FR" sz="1500" kern="1200" dirty="0" err="1" smtClean="0"/>
            <a:t>au‑delà</a:t>
          </a:r>
          <a:r>
            <a:rPr lang="fr-FR" sz="1500" kern="1200" dirty="0" smtClean="0"/>
            <a:t> de ce qu'il dit, à ses hésitations, à ses silences, au poids affectif dont il charge tel mot...</a:t>
          </a:r>
          <a:endParaRPr lang="fr-FR" sz="1500" kern="1200" dirty="0"/>
        </a:p>
      </dsp:txBody>
      <dsp:txXfrm>
        <a:off x="0" y="2713545"/>
        <a:ext cx="8229599" cy="452294"/>
      </dsp:txXfrm>
    </dsp:sp>
    <dsp:sp modelId="{A91D3686-7303-4F86-A99F-FC33C49659F9}">
      <dsp:nvSpPr>
        <dsp:cNvPr id="0" name=""/>
        <dsp:cNvSpPr/>
      </dsp:nvSpPr>
      <dsp:spPr>
        <a:xfrm>
          <a:off x="0" y="3165840"/>
          <a:ext cx="8229599" cy="44459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fr-FR" sz="1900" b="1" kern="1200" dirty="0" smtClean="0"/>
            <a:t>Montrer à son interlocuteur qu'on le respecte,</a:t>
          </a:r>
          <a:endParaRPr lang="fr-FR" sz="1900" kern="1200" dirty="0"/>
        </a:p>
      </dsp:txBody>
      <dsp:txXfrm>
        <a:off x="21704" y="3187544"/>
        <a:ext cx="8186191" cy="401191"/>
      </dsp:txXfrm>
    </dsp:sp>
    <dsp:sp modelId="{C05B2595-3156-4B64-AAC0-43EA13C4E2E9}">
      <dsp:nvSpPr>
        <dsp:cNvPr id="0" name=""/>
        <dsp:cNvSpPr/>
      </dsp:nvSpPr>
      <dsp:spPr>
        <a:xfrm>
          <a:off x="0" y="3610440"/>
          <a:ext cx="8229599" cy="648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fr-FR" sz="1500" kern="1200" dirty="0" smtClean="0"/>
            <a:t>Éviter toute agression, toute moquerie, toute ironie, tout ergotage, toute manifestation de susceptibilité, toute tentation de relever des propos jugés exagérés ou de chercher à avoir raison. Au contraire, toute « perspicacité » prématurée en interprétant</a:t>
          </a:r>
          <a:endParaRPr lang="fr-FR" sz="1500" kern="1200" dirty="0"/>
        </a:p>
      </dsp:txBody>
      <dsp:txXfrm>
        <a:off x="0" y="3610440"/>
        <a:ext cx="8229599" cy="648944"/>
      </dsp:txXfrm>
    </dsp:sp>
    <dsp:sp modelId="{D78D2B74-F61F-48FE-8121-0596988BD9B3}">
      <dsp:nvSpPr>
        <dsp:cNvPr id="0" name=""/>
        <dsp:cNvSpPr/>
      </dsp:nvSpPr>
      <dsp:spPr>
        <a:xfrm>
          <a:off x="0" y="4259384"/>
          <a:ext cx="8229599" cy="44459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fr-FR" sz="1900" b="1" kern="1200" dirty="0" smtClean="0"/>
            <a:t>Faciliter la communication </a:t>
          </a:r>
          <a:endParaRPr lang="fr-FR" sz="1900" b="1" kern="1200" dirty="0"/>
        </a:p>
      </dsp:txBody>
      <dsp:txXfrm>
        <a:off x="21704" y="4281088"/>
        <a:ext cx="8186191" cy="401191"/>
      </dsp:txXfrm>
    </dsp:sp>
    <dsp:sp modelId="{8FFA7A38-A51A-4C61-882E-AD2728D091F9}">
      <dsp:nvSpPr>
        <dsp:cNvPr id="0" name=""/>
        <dsp:cNvSpPr/>
      </dsp:nvSpPr>
      <dsp:spPr>
        <a:xfrm>
          <a:off x="0" y="4703984"/>
          <a:ext cx="8229599"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fr-FR" sz="1500" kern="1200" dirty="0" smtClean="0"/>
            <a:t>tout faire pour l'aider à explorer </a:t>
          </a:r>
          <a:r>
            <a:rPr lang="fr-FR" sz="1500" kern="1200" dirty="0" err="1" smtClean="0"/>
            <a:t>lui‑même</a:t>
          </a:r>
          <a:r>
            <a:rPr lang="fr-FR" sz="1500" kern="1200" dirty="0" smtClean="0"/>
            <a:t> son problème et à l'exposer jusqu'au bout. </a:t>
          </a:r>
          <a:endParaRPr lang="fr-FR" sz="1500" kern="1200" dirty="0"/>
        </a:p>
      </dsp:txBody>
      <dsp:txXfrm>
        <a:off x="0" y="4703984"/>
        <a:ext cx="8229599" cy="3146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EB8E6-29D0-4963-B953-853DE2A95FB9}">
      <dsp:nvSpPr>
        <dsp:cNvPr id="0" name=""/>
        <dsp:cNvSpPr/>
      </dsp:nvSpPr>
      <dsp:spPr>
        <a:xfrm rot="16200000">
          <a:off x="602" y="20"/>
          <a:ext cx="872692" cy="872989"/>
        </a:xfrm>
        <a:prstGeom prst="upArrow">
          <a:avLst>
            <a:gd name="adj1" fmla="val 50000"/>
            <a:gd name="adj2" fmla="val 35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fr-FR" sz="1000" kern="1200" dirty="0" err="1" smtClean="0"/>
            <a:t>Detached</a:t>
          </a:r>
          <a:endParaRPr lang="fr-FR" sz="1000" kern="1200" dirty="0"/>
        </a:p>
      </dsp:txBody>
      <dsp:txXfrm rot="5400000">
        <a:off x="153175" y="218341"/>
        <a:ext cx="720268" cy="436346"/>
      </dsp:txXfrm>
    </dsp:sp>
    <dsp:sp modelId="{4F9D22B4-FA91-405B-8D11-78C76BA4B3FC}">
      <dsp:nvSpPr>
        <dsp:cNvPr id="0" name=""/>
        <dsp:cNvSpPr/>
      </dsp:nvSpPr>
      <dsp:spPr>
        <a:xfrm rot="5400000">
          <a:off x="2273315" y="20"/>
          <a:ext cx="872692" cy="872989"/>
        </a:xfrm>
        <a:prstGeom prst="upArrow">
          <a:avLst>
            <a:gd name="adj1" fmla="val 50000"/>
            <a:gd name="adj2" fmla="val 35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fr-FR" sz="1000" kern="1200" dirty="0" err="1" smtClean="0"/>
            <a:t>Involved</a:t>
          </a:r>
          <a:r>
            <a:rPr lang="fr-FR" sz="1000" kern="1200" dirty="0" smtClean="0"/>
            <a:t> </a:t>
          </a:r>
          <a:endParaRPr lang="fr-FR" sz="1000" kern="1200" dirty="0"/>
        </a:p>
      </dsp:txBody>
      <dsp:txXfrm rot="-5400000">
        <a:off x="2273167" y="218342"/>
        <a:ext cx="720268" cy="4363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55387-4B1E-403E-AD72-7E2CD99208CF}">
      <dsp:nvSpPr>
        <dsp:cNvPr id="0" name=""/>
        <dsp:cNvSpPr/>
      </dsp:nvSpPr>
      <dsp:spPr>
        <a:xfrm>
          <a:off x="7190" y="0"/>
          <a:ext cx="2149160" cy="296735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kern="1200" dirty="0" smtClean="0"/>
            <a:t>Capacité de donner du sens aux données, de mobiliser des savoirs</a:t>
          </a:r>
          <a:endParaRPr lang="fr-FR" sz="1800" kern="1200" dirty="0"/>
        </a:p>
      </dsp:txBody>
      <dsp:txXfrm>
        <a:off x="70137" y="62947"/>
        <a:ext cx="2023266" cy="2841465"/>
      </dsp:txXfrm>
    </dsp:sp>
    <dsp:sp modelId="{DFD39187-FCB3-4FEF-A9C4-1D64EEC2CD81}">
      <dsp:nvSpPr>
        <dsp:cNvPr id="0" name=""/>
        <dsp:cNvSpPr/>
      </dsp:nvSpPr>
      <dsp:spPr>
        <a:xfrm>
          <a:off x="2371267" y="1217183"/>
          <a:ext cx="455622" cy="53299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2371267" y="1323781"/>
        <a:ext cx="318935" cy="319795"/>
      </dsp:txXfrm>
    </dsp:sp>
    <dsp:sp modelId="{4BD0879F-BCE8-42AB-96D3-7579C61701EC}">
      <dsp:nvSpPr>
        <dsp:cNvPr id="0" name=""/>
        <dsp:cNvSpPr/>
      </dsp:nvSpPr>
      <dsp:spPr>
        <a:xfrm>
          <a:off x="3016015" y="0"/>
          <a:ext cx="2149160" cy="296735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fr-FR" sz="1800" kern="1200" dirty="0" smtClean="0"/>
            <a:t>Les sources </a:t>
          </a:r>
          <a:endParaRPr lang="fr-FR" sz="1800" kern="1200" dirty="0"/>
        </a:p>
        <a:p>
          <a:pPr marL="114300" lvl="1" indent="-114300" algn="l" defTabSz="622300" rtl="0">
            <a:lnSpc>
              <a:spcPct val="90000"/>
            </a:lnSpc>
            <a:spcBef>
              <a:spcPct val="0"/>
            </a:spcBef>
            <a:spcAft>
              <a:spcPct val="15000"/>
            </a:spcAft>
            <a:buChar char="••"/>
          </a:pPr>
          <a:r>
            <a:rPr lang="fr-FR" sz="1400" kern="1200" smtClean="0"/>
            <a:t>La littérature</a:t>
          </a:r>
          <a:endParaRPr lang="fr-FR" sz="1400" kern="1200"/>
        </a:p>
        <a:p>
          <a:pPr marL="114300" lvl="1" indent="-114300" algn="l" defTabSz="622300" rtl="0">
            <a:lnSpc>
              <a:spcPct val="90000"/>
            </a:lnSpc>
            <a:spcBef>
              <a:spcPct val="0"/>
            </a:spcBef>
            <a:spcAft>
              <a:spcPct val="15000"/>
            </a:spcAft>
            <a:buChar char="••"/>
          </a:pPr>
          <a:r>
            <a:rPr lang="fr-FR" sz="1400" kern="1200" smtClean="0"/>
            <a:t>Expérience professionnelle et personnelle</a:t>
          </a:r>
          <a:endParaRPr lang="fr-FR" sz="1400" kern="1200"/>
        </a:p>
      </dsp:txBody>
      <dsp:txXfrm>
        <a:off x="3078962" y="62947"/>
        <a:ext cx="2023266" cy="2841465"/>
      </dsp:txXfrm>
    </dsp:sp>
    <dsp:sp modelId="{2798ADCF-D2CE-418C-9062-C3CB78C98EF5}">
      <dsp:nvSpPr>
        <dsp:cNvPr id="0" name=""/>
        <dsp:cNvSpPr/>
      </dsp:nvSpPr>
      <dsp:spPr>
        <a:xfrm>
          <a:off x="5380091" y="1217183"/>
          <a:ext cx="455622" cy="53299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5380091" y="1323781"/>
        <a:ext cx="318935" cy="319795"/>
      </dsp:txXfrm>
    </dsp:sp>
    <dsp:sp modelId="{75F14B99-4CD9-469F-91FF-DDD6B4C1D921}">
      <dsp:nvSpPr>
        <dsp:cNvPr id="0" name=""/>
        <dsp:cNvSpPr/>
      </dsp:nvSpPr>
      <dsp:spPr>
        <a:xfrm>
          <a:off x="6024839" y="0"/>
          <a:ext cx="2149160" cy="296735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fr-FR" sz="1800" kern="1200" smtClean="0"/>
            <a:t>Les garde-fous</a:t>
          </a:r>
          <a:endParaRPr lang="fr-FR" sz="1800" kern="1200"/>
        </a:p>
        <a:p>
          <a:pPr marL="114300" lvl="1" indent="-114300" algn="l" defTabSz="622300" rtl="0">
            <a:lnSpc>
              <a:spcPct val="90000"/>
            </a:lnSpc>
            <a:spcBef>
              <a:spcPct val="0"/>
            </a:spcBef>
            <a:spcAft>
              <a:spcPct val="15000"/>
            </a:spcAft>
            <a:buChar char="••"/>
          </a:pPr>
          <a:r>
            <a:rPr lang="fr-FR" sz="1400" kern="1200" smtClean="0"/>
            <a:t>Est-ce que ce que je pense correspond à la réalité des données ?</a:t>
          </a:r>
          <a:endParaRPr lang="fr-FR" sz="1400" kern="1200"/>
        </a:p>
        <a:p>
          <a:pPr marL="114300" lvl="1" indent="-114300" algn="l" defTabSz="622300" rtl="0">
            <a:lnSpc>
              <a:spcPct val="90000"/>
            </a:lnSpc>
            <a:spcBef>
              <a:spcPct val="0"/>
            </a:spcBef>
            <a:spcAft>
              <a:spcPct val="15000"/>
            </a:spcAft>
            <a:buChar char="••"/>
          </a:pPr>
          <a:r>
            <a:rPr lang="fr-FR" sz="1400" kern="1200" smtClean="0"/>
            <a:t>Maintenir une attitude sceptique : les données sont provisoires</a:t>
          </a:r>
          <a:endParaRPr lang="fr-FR" sz="1400" kern="1200"/>
        </a:p>
        <a:p>
          <a:pPr marL="114300" lvl="1" indent="-114300" algn="l" defTabSz="622300" rtl="0">
            <a:lnSpc>
              <a:spcPct val="90000"/>
            </a:lnSpc>
            <a:spcBef>
              <a:spcPct val="0"/>
            </a:spcBef>
            <a:spcAft>
              <a:spcPct val="15000"/>
            </a:spcAft>
            <a:buChar char="••"/>
          </a:pPr>
          <a:r>
            <a:rPr lang="fr-FR" sz="1400" kern="1200" smtClean="0"/>
            <a:t>Chevaucher recueil et analyse pour vérifier des hypothèses</a:t>
          </a:r>
          <a:endParaRPr lang="fr-FR" sz="1400" kern="1200"/>
        </a:p>
      </dsp:txBody>
      <dsp:txXfrm>
        <a:off x="6087786" y="62947"/>
        <a:ext cx="2023266" cy="28414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4EA68-0113-4A46-A630-1C272851E5CE}">
      <dsp:nvSpPr>
        <dsp:cNvPr id="0" name=""/>
        <dsp:cNvSpPr/>
      </dsp:nvSpPr>
      <dsp:spPr>
        <a:xfrm>
          <a:off x="600977" y="0"/>
          <a:ext cx="6811077" cy="5678718"/>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2F4AEC63-3D05-4453-922C-7E8C0E916F57}">
      <dsp:nvSpPr>
        <dsp:cNvPr id="0" name=""/>
        <dsp:cNvSpPr/>
      </dsp:nvSpPr>
      <dsp:spPr>
        <a:xfrm>
          <a:off x="8607" y="1703615"/>
          <a:ext cx="2579194" cy="227148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fr-FR" sz="1500" kern="1200" dirty="0" smtClean="0">
              <a:solidFill>
                <a:srgbClr val="C00000"/>
              </a:solidFill>
            </a:rPr>
            <a:t>Codification</a:t>
          </a:r>
          <a:r>
            <a:rPr lang="fr-FR" sz="1500" kern="1200" dirty="0" smtClean="0"/>
            <a:t> : opération qui consiste à transformer des données brutes (faits observés, paroles recueillies…) en une </a:t>
          </a:r>
          <a:r>
            <a:rPr lang="fr-FR" sz="1500" kern="1200" dirty="0" smtClean="0">
              <a:solidFill>
                <a:srgbClr val="C00000"/>
              </a:solidFill>
            </a:rPr>
            <a:t>première formulation </a:t>
          </a:r>
          <a:r>
            <a:rPr lang="fr-FR" sz="1500" kern="1200" dirty="0" smtClean="0"/>
            <a:t>qui contient du sens (</a:t>
          </a:r>
          <a:r>
            <a:rPr lang="fr-FR" sz="1500" kern="1200" dirty="0" err="1" smtClean="0"/>
            <a:t>banal,in</a:t>
          </a:r>
          <a:r>
            <a:rPr lang="fr-FR" sz="1500" kern="1200" dirty="0" smtClean="0"/>
            <a:t> vivo, proche du sens commun)</a:t>
          </a:r>
          <a:endParaRPr lang="fr-FR" sz="1500" kern="1200" dirty="0"/>
        </a:p>
      </dsp:txBody>
      <dsp:txXfrm>
        <a:off x="119492" y="1814500"/>
        <a:ext cx="2357424" cy="2049717"/>
      </dsp:txXfrm>
    </dsp:sp>
    <dsp:sp modelId="{288F0A09-10C6-4BF0-885E-3F7F15D50DA9}">
      <dsp:nvSpPr>
        <dsp:cNvPr id="0" name=""/>
        <dsp:cNvSpPr/>
      </dsp:nvSpPr>
      <dsp:spPr>
        <a:xfrm>
          <a:off x="2716918" y="1703615"/>
          <a:ext cx="2579194" cy="227148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fr-FR" sz="1500" kern="1200" dirty="0" smtClean="0">
              <a:solidFill>
                <a:srgbClr val="C00000"/>
              </a:solidFill>
            </a:rPr>
            <a:t>la conceptualisation </a:t>
          </a:r>
          <a:r>
            <a:rPr lang="fr-FR" sz="1500" kern="1200" dirty="0" smtClean="0"/>
            <a:t>: processus par lequel nous transformons des thèmes ou idées issus de notre recueil de données en des concepts destinés à un </a:t>
          </a:r>
          <a:r>
            <a:rPr lang="fr-FR" sz="1500" kern="1200" dirty="0" smtClean="0">
              <a:solidFill>
                <a:srgbClr val="C00000"/>
              </a:solidFill>
            </a:rPr>
            <a:t>système plus abstrait de connaissances </a:t>
          </a:r>
          <a:endParaRPr lang="fr-FR" sz="1500" kern="1200" dirty="0">
            <a:solidFill>
              <a:srgbClr val="C00000"/>
            </a:solidFill>
          </a:endParaRPr>
        </a:p>
      </dsp:txBody>
      <dsp:txXfrm>
        <a:off x="2827803" y="1814500"/>
        <a:ext cx="2357424" cy="2049717"/>
      </dsp:txXfrm>
    </dsp:sp>
    <dsp:sp modelId="{125220DE-430D-4519-9C6C-8927B3490803}">
      <dsp:nvSpPr>
        <dsp:cNvPr id="0" name=""/>
        <dsp:cNvSpPr/>
      </dsp:nvSpPr>
      <dsp:spPr>
        <a:xfrm>
          <a:off x="5425229" y="1703615"/>
          <a:ext cx="2579194" cy="227148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fr-FR" sz="1500" kern="1200" smtClean="0">
              <a:solidFill>
                <a:srgbClr val="FF0000"/>
              </a:solidFill>
            </a:rPr>
            <a:t>Catégorisation</a:t>
          </a:r>
          <a:r>
            <a:rPr lang="fr-FR" sz="1500" kern="1200" smtClean="0"/>
            <a:t> : Opération qui permet d’inférer de façon organisée, en mobilisant des connaissances, un sens plus général, plus abstrait à un corpus d’éléments déjà codés.</a:t>
          </a:r>
          <a:endParaRPr lang="fr-FR" sz="1500" kern="1200" dirty="0">
            <a:solidFill>
              <a:srgbClr val="C00000"/>
            </a:solidFill>
          </a:endParaRPr>
        </a:p>
      </dsp:txBody>
      <dsp:txXfrm>
        <a:off x="5536114" y="1814500"/>
        <a:ext cx="2357424" cy="20497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4489B-C619-4E2B-9CF1-467DD9C090FD}">
      <dsp:nvSpPr>
        <dsp:cNvPr id="0" name=""/>
        <dsp:cNvSpPr/>
      </dsp:nvSpPr>
      <dsp:spPr>
        <a:xfrm>
          <a:off x="0" y="125977"/>
          <a:ext cx="4114800" cy="397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fr-FR" sz="1700" kern="1200" dirty="0" smtClean="0"/>
            <a:t>A propos du texte</a:t>
          </a:r>
          <a:endParaRPr lang="fr-FR" sz="1700" kern="1200" dirty="0"/>
        </a:p>
      </dsp:txBody>
      <dsp:txXfrm>
        <a:off x="19419" y="145396"/>
        <a:ext cx="4075962" cy="358962"/>
      </dsp:txXfrm>
    </dsp:sp>
    <dsp:sp modelId="{2F34A4DF-CD29-482C-8B4C-5F132398BDC9}">
      <dsp:nvSpPr>
        <dsp:cNvPr id="0" name=""/>
        <dsp:cNvSpPr/>
      </dsp:nvSpPr>
      <dsp:spPr>
        <a:xfrm>
          <a:off x="0" y="523778"/>
          <a:ext cx="4114800" cy="140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45"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fr-FR" sz="1300" kern="1200" smtClean="0"/>
            <a:t>De quoi s’agit-il ?</a:t>
          </a:r>
          <a:endParaRPr lang="fr-FR" sz="1300" kern="1200"/>
        </a:p>
        <a:p>
          <a:pPr marL="114300" lvl="1" indent="-114300" algn="l" defTabSz="577850" rtl="0">
            <a:lnSpc>
              <a:spcPct val="90000"/>
            </a:lnSpc>
            <a:spcBef>
              <a:spcPct val="0"/>
            </a:spcBef>
            <a:spcAft>
              <a:spcPct val="20000"/>
            </a:spcAft>
            <a:buChar char="••"/>
          </a:pPr>
          <a:r>
            <a:rPr lang="fr-FR" sz="1300" kern="1200" smtClean="0"/>
            <a:t>Qu’est-ce que cela représente ?</a:t>
          </a:r>
          <a:endParaRPr lang="fr-FR" sz="1300" kern="1200"/>
        </a:p>
        <a:p>
          <a:pPr marL="114300" lvl="1" indent="-114300" algn="l" defTabSz="577850" rtl="0">
            <a:lnSpc>
              <a:spcPct val="90000"/>
            </a:lnSpc>
            <a:spcBef>
              <a:spcPct val="0"/>
            </a:spcBef>
            <a:spcAft>
              <a:spcPct val="20000"/>
            </a:spcAft>
            <a:buChar char="••"/>
          </a:pPr>
          <a:r>
            <a:rPr lang="fr-FR" sz="1300" kern="1200" smtClean="0"/>
            <a:t>Quel concept est en jeu ?</a:t>
          </a:r>
          <a:endParaRPr lang="fr-FR" sz="1300" kern="1200"/>
        </a:p>
        <a:p>
          <a:pPr marL="114300" lvl="1" indent="-114300" algn="l" defTabSz="577850" rtl="0">
            <a:lnSpc>
              <a:spcPct val="90000"/>
            </a:lnSpc>
            <a:spcBef>
              <a:spcPct val="0"/>
            </a:spcBef>
            <a:spcAft>
              <a:spcPct val="20000"/>
            </a:spcAft>
            <a:buChar char="••"/>
          </a:pPr>
          <a:r>
            <a:rPr lang="fr-FR" sz="1300" kern="1200" dirty="0" smtClean="0"/>
            <a:t>Quel nom donner qui capture le mieux le sens du phénomène, de l’idée, de l’incident ?</a:t>
          </a:r>
          <a:endParaRPr lang="fr-FR" sz="1300" kern="1200" dirty="0"/>
        </a:p>
        <a:p>
          <a:pPr marL="114300" lvl="1" indent="-114300" algn="l" defTabSz="577850" rtl="0">
            <a:lnSpc>
              <a:spcPct val="90000"/>
            </a:lnSpc>
            <a:spcBef>
              <a:spcPct val="0"/>
            </a:spcBef>
            <a:spcAft>
              <a:spcPct val="20000"/>
            </a:spcAft>
            <a:buChar char="••"/>
          </a:pPr>
          <a:r>
            <a:rPr lang="fr-FR" sz="1300" kern="1200" dirty="0" smtClean="0"/>
            <a:t>Comparer le codage avec d’autres incidents, phénomènes, idées déjà codés</a:t>
          </a:r>
          <a:endParaRPr lang="fr-FR" sz="1300" kern="1200" dirty="0"/>
        </a:p>
      </dsp:txBody>
      <dsp:txXfrm>
        <a:off x="0" y="523778"/>
        <a:ext cx="4114800" cy="1407600"/>
      </dsp:txXfrm>
    </dsp:sp>
    <dsp:sp modelId="{513D12E1-2758-4C78-A170-4C6100394A97}">
      <dsp:nvSpPr>
        <dsp:cNvPr id="0" name=""/>
        <dsp:cNvSpPr/>
      </dsp:nvSpPr>
      <dsp:spPr>
        <a:xfrm>
          <a:off x="0" y="1931378"/>
          <a:ext cx="4114800" cy="397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fr-FR" sz="1700" kern="1200" dirty="0" smtClean="0"/>
            <a:t>A propos de notre propre codage</a:t>
          </a:r>
          <a:endParaRPr lang="fr-FR" sz="1700" kern="1200" dirty="0"/>
        </a:p>
      </dsp:txBody>
      <dsp:txXfrm>
        <a:off x="19419" y="1950797"/>
        <a:ext cx="4075962" cy="358962"/>
      </dsp:txXfrm>
    </dsp:sp>
    <dsp:sp modelId="{3EEE5B6A-FF18-446A-A8CB-2045226057DB}">
      <dsp:nvSpPr>
        <dsp:cNvPr id="0" name=""/>
        <dsp:cNvSpPr/>
      </dsp:nvSpPr>
      <dsp:spPr>
        <a:xfrm>
          <a:off x="0" y="2329178"/>
          <a:ext cx="4114800" cy="63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45"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fr-FR" sz="1300" kern="1200" smtClean="0"/>
            <a:t>Combinaisons des catégories</a:t>
          </a:r>
          <a:endParaRPr lang="fr-FR" sz="1300" kern="1200"/>
        </a:p>
        <a:p>
          <a:pPr marL="114300" lvl="1" indent="-114300" algn="l" defTabSz="577850" rtl="0">
            <a:lnSpc>
              <a:spcPct val="90000"/>
            </a:lnSpc>
            <a:spcBef>
              <a:spcPct val="0"/>
            </a:spcBef>
            <a:spcAft>
              <a:spcPct val="20000"/>
            </a:spcAft>
            <a:buChar char="••"/>
          </a:pPr>
          <a:r>
            <a:rPr lang="fr-FR" sz="1300" kern="1200" dirty="0" smtClean="0"/>
            <a:t>« Tester » les hypothèses</a:t>
          </a:r>
          <a:endParaRPr lang="fr-FR" sz="1300" kern="1200" dirty="0"/>
        </a:p>
        <a:p>
          <a:pPr marL="114300" lvl="1" indent="-114300" algn="l" defTabSz="577850">
            <a:lnSpc>
              <a:spcPct val="90000"/>
            </a:lnSpc>
            <a:spcBef>
              <a:spcPct val="0"/>
            </a:spcBef>
            <a:spcAft>
              <a:spcPct val="20000"/>
            </a:spcAft>
            <a:buChar char="••"/>
          </a:pPr>
          <a:r>
            <a:rPr lang="fr-FR" sz="1300" kern="1200" dirty="0" smtClean="0"/>
            <a:t>Identifier les liens entre les catégories</a:t>
          </a:r>
          <a:endParaRPr lang="fr-FR" sz="1300" kern="1200" dirty="0"/>
        </a:p>
      </dsp:txBody>
      <dsp:txXfrm>
        <a:off x="0" y="2329178"/>
        <a:ext cx="4114800" cy="633420"/>
      </dsp:txXfrm>
    </dsp:sp>
    <dsp:sp modelId="{D69457B3-DEED-4EE8-A457-791D920A61CC}">
      <dsp:nvSpPr>
        <dsp:cNvPr id="0" name=""/>
        <dsp:cNvSpPr/>
      </dsp:nvSpPr>
      <dsp:spPr>
        <a:xfrm>
          <a:off x="0" y="2962598"/>
          <a:ext cx="4114800" cy="397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1" indent="0" algn="l" defTabSz="577850">
            <a:lnSpc>
              <a:spcPct val="90000"/>
            </a:lnSpc>
            <a:spcBef>
              <a:spcPct val="0"/>
            </a:spcBef>
            <a:spcAft>
              <a:spcPct val="20000"/>
            </a:spcAft>
            <a:buNone/>
          </a:pPr>
          <a:r>
            <a:rPr lang="fr-FR" sz="1700" kern="1200" dirty="0" smtClean="0"/>
            <a:t>Découvrir des catégories et concepts</a:t>
          </a:r>
          <a:endParaRPr lang="fr-FR" sz="1700" kern="1200" dirty="0"/>
        </a:p>
      </dsp:txBody>
      <dsp:txXfrm>
        <a:off x="19419" y="2982017"/>
        <a:ext cx="4075962" cy="358962"/>
      </dsp:txXfrm>
    </dsp:sp>
    <dsp:sp modelId="{59F89E8E-BC73-4BDB-8FCE-6B49F6A86A4A}">
      <dsp:nvSpPr>
        <dsp:cNvPr id="0" name=""/>
        <dsp:cNvSpPr/>
      </dsp:nvSpPr>
      <dsp:spPr>
        <a:xfrm>
          <a:off x="0" y="3360398"/>
          <a:ext cx="4114800" cy="2216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4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fr-FR" sz="1300" kern="1200" dirty="0" smtClean="0"/>
            <a:t>A l’issue de ce codage</a:t>
          </a:r>
        </a:p>
        <a:p>
          <a:pPr marL="114300" lvl="1" indent="-114300" algn="l" defTabSz="577850">
            <a:lnSpc>
              <a:spcPct val="90000"/>
            </a:lnSpc>
            <a:spcBef>
              <a:spcPct val="0"/>
            </a:spcBef>
            <a:spcAft>
              <a:spcPct val="20000"/>
            </a:spcAft>
            <a:buChar char="••"/>
          </a:pPr>
          <a:r>
            <a:rPr lang="fr-FR" sz="1300" kern="1200" dirty="0" err="1" smtClean="0"/>
            <a:t>Bcp</a:t>
          </a:r>
          <a:r>
            <a:rPr lang="fr-FR" sz="1300" kern="1200" dirty="0" smtClean="0"/>
            <a:t> de concepts générés</a:t>
          </a:r>
        </a:p>
        <a:p>
          <a:pPr marL="114300" lvl="1" indent="-114300" algn="l" defTabSz="577850">
            <a:lnSpc>
              <a:spcPct val="90000"/>
            </a:lnSpc>
            <a:spcBef>
              <a:spcPct val="0"/>
            </a:spcBef>
            <a:spcAft>
              <a:spcPct val="20000"/>
            </a:spcAft>
            <a:buChar char="••"/>
          </a:pPr>
          <a:r>
            <a:rPr lang="fr-FR" sz="1300" kern="1200" dirty="0" smtClean="0"/>
            <a:t>Grouper les concepts en catégories organisées</a:t>
          </a:r>
        </a:p>
        <a:p>
          <a:pPr marL="114300" lvl="1" indent="-114300" algn="l" defTabSz="577850">
            <a:lnSpc>
              <a:spcPct val="90000"/>
            </a:lnSpc>
            <a:spcBef>
              <a:spcPct val="0"/>
            </a:spcBef>
            <a:spcAft>
              <a:spcPct val="20000"/>
            </a:spcAft>
            <a:buChar char="••"/>
          </a:pPr>
          <a:r>
            <a:rPr lang="fr-FR" sz="1300" kern="1200" dirty="0" smtClean="0"/>
            <a:t>- Catégorie: classification des concepts, à l’occasion de la comparaison des concepts</a:t>
          </a:r>
        </a:p>
        <a:p>
          <a:pPr marL="114300" lvl="1" indent="-114300" algn="l" defTabSz="577850">
            <a:lnSpc>
              <a:spcPct val="90000"/>
            </a:lnSpc>
            <a:spcBef>
              <a:spcPct val="0"/>
            </a:spcBef>
            <a:spcAft>
              <a:spcPct val="20000"/>
            </a:spcAft>
            <a:buChar char="••"/>
          </a:pPr>
          <a:r>
            <a:rPr lang="fr-FR" sz="1300" kern="1200" dirty="0" smtClean="0"/>
            <a:t>+ qu’est ce qui est similaire ? </a:t>
          </a:r>
        </a:p>
        <a:p>
          <a:pPr marL="114300" lvl="1" indent="-114300" algn="l" defTabSz="577850">
            <a:lnSpc>
              <a:spcPct val="90000"/>
            </a:lnSpc>
            <a:spcBef>
              <a:spcPct val="0"/>
            </a:spcBef>
            <a:spcAft>
              <a:spcPct val="20000"/>
            </a:spcAft>
            <a:buChar char="••"/>
          </a:pPr>
          <a:r>
            <a:rPr lang="fr-FR" sz="1300" kern="1200" dirty="0" smtClean="0"/>
            <a:t>Se poser des questions à propos des concepts et des catégories</a:t>
          </a:r>
        </a:p>
        <a:p>
          <a:pPr marL="114300" lvl="1" indent="-114300" algn="l" defTabSz="577850">
            <a:lnSpc>
              <a:spcPct val="90000"/>
            </a:lnSpc>
            <a:spcBef>
              <a:spcPct val="0"/>
            </a:spcBef>
            <a:spcAft>
              <a:spcPct val="20000"/>
            </a:spcAft>
            <a:buChar char="••"/>
          </a:pPr>
          <a:r>
            <a:rPr lang="fr-FR" sz="1300" kern="1200" dirty="0" smtClean="0"/>
            <a:t>Les réponses à ces questions permettent de préciser la labellisation des catégories</a:t>
          </a:r>
        </a:p>
        <a:p>
          <a:pPr rtl="0">
            <a:spcBef>
              <a:spcPct val="0"/>
            </a:spcBef>
            <a:buChar char="••"/>
          </a:pPr>
          <a:endParaRPr lang="fr-FR" sz="1300" dirty="0"/>
        </a:p>
      </dsp:txBody>
      <dsp:txXfrm>
        <a:off x="0" y="3360398"/>
        <a:ext cx="4114800" cy="22169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0">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hdr" sz="quarter"/>
          </p:nvPr>
        </p:nvSpPr>
        <p:spPr bwMode="auto">
          <a:xfrm>
            <a:off x="1" y="2"/>
            <a:ext cx="3076672" cy="512746"/>
          </a:xfrm>
          <a:prstGeom prst="rect">
            <a:avLst/>
          </a:prstGeom>
          <a:noFill/>
          <a:ln w="9525">
            <a:noFill/>
            <a:miter lim="800000"/>
            <a:headEnd/>
            <a:tailEnd/>
          </a:ln>
          <a:effectLst/>
        </p:spPr>
        <p:txBody>
          <a:bodyPr vert="horz" wrap="square" lIns="100640" tIns="50320" rIns="100640" bIns="50320" numCol="1" anchor="t" anchorCtr="0" compatLnSpc="1">
            <a:prstTxWarp prst="textNoShape">
              <a:avLst/>
            </a:prstTxWarp>
          </a:bodyPr>
          <a:lstStyle>
            <a:lvl1pPr defTabSz="1006723" eaLnBrk="0" hangingPunct="0">
              <a:spcBef>
                <a:spcPct val="0"/>
              </a:spcBef>
              <a:buFontTx/>
              <a:buNone/>
              <a:defRPr sz="1400">
                <a:latin typeface="Times" pitchFamily="18" charset="0"/>
              </a:defRPr>
            </a:lvl1pPr>
          </a:lstStyle>
          <a:p>
            <a:endParaRPr lang="en-US"/>
          </a:p>
        </p:txBody>
      </p:sp>
      <p:sp>
        <p:nvSpPr>
          <p:cNvPr id="194563" name="Rectangle 3"/>
          <p:cNvSpPr>
            <a:spLocks noGrp="1" noChangeArrowheads="1"/>
          </p:cNvSpPr>
          <p:nvPr>
            <p:ph type="dt" sz="quarter" idx="1"/>
          </p:nvPr>
        </p:nvSpPr>
        <p:spPr bwMode="auto">
          <a:xfrm>
            <a:off x="4022630" y="2"/>
            <a:ext cx="3076671" cy="512746"/>
          </a:xfrm>
          <a:prstGeom prst="rect">
            <a:avLst/>
          </a:prstGeom>
          <a:noFill/>
          <a:ln w="9525">
            <a:noFill/>
            <a:miter lim="800000"/>
            <a:headEnd/>
            <a:tailEnd/>
          </a:ln>
          <a:effectLst/>
        </p:spPr>
        <p:txBody>
          <a:bodyPr vert="horz" wrap="square" lIns="100640" tIns="50320" rIns="100640" bIns="50320" numCol="1" anchor="t" anchorCtr="0" compatLnSpc="1">
            <a:prstTxWarp prst="textNoShape">
              <a:avLst/>
            </a:prstTxWarp>
          </a:bodyPr>
          <a:lstStyle>
            <a:lvl1pPr algn="r" defTabSz="1006723" eaLnBrk="0" hangingPunct="0">
              <a:spcBef>
                <a:spcPct val="0"/>
              </a:spcBef>
              <a:buFontTx/>
              <a:buNone/>
              <a:defRPr sz="1400">
                <a:latin typeface="Times" pitchFamily="18" charset="0"/>
              </a:defRPr>
            </a:lvl1pPr>
          </a:lstStyle>
          <a:p>
            <a:endParaRPr lang="en-US"/>
          </a:p>
        </p:txBody>
      </p:sp>
      <p:sp>
        <p:nvSpPr>
          <p:cNvPr id="194564" name="Rectangle 4"/>
          <p:cNvSpPr>
            <a:spLocks noGrp="1" noChangeArrowheads="1"/>
          </p:cNvSpPr>
          <p:nvPr>
            <p:ph type="ftr" sz="quarter" idx="2"/>
          </p:nvPr>
        </p:nvSpPr>
        <p:spPr bwMode="auto">
          <a:xfrm>
            <a:off x="1" y="9752328"/>
            <a:ext cx="3076672" cy="512745"/>
          </a:xfrm>
          <a:prstGeom prst="rect">
            <a:avLst/>
          </a:prstGeom>
          <a:noFill/>
          <a:ln w="9525">
            <a:noFill/>
            <a:miter lim="800000"/>
            <a:headEnd/>
            <a:tailEnd/>
          </a:ln>
          <a:effectLst/>
        </p:spPr>
        <p:txBody>
          <a:bodyPr vert="horz" wrap="square" lIns="100640" tIns="50320" rIns="100640" bIns="50320" numCol="1" anchor="b" anchorCtr="0" compatLnSpc="1">
            <a:prstTxWarp prst="textNoShape">
              <a:avLst/>
            </a:prstTxWarp>
          </a:bodyPr>
          <a:lstStyle>
            <a:lvl1pPr defTabSz="1006723" eaLnBrk="0" hangingPunct="0">
              <a:spcBef>
                <a:spcPct val="0"/>
              </a:spcBef>
              <a:buFontTx/>
              <a:buNone/>
              <a:defRPr sz="1400">
                <a:latin typeface="Times" pitchFamily="18" charset="0"/>
              </a:defRPr>
            </a:lvl1pPr>
          </a:lstStyle>
          <a:p>
            <a:endParaRPr lang="en-US"/>
          </a:p>
        </p:txBody>
      </p:sp>
      <p:sp>
        <p:nvSpPr>
          <p:cNvPr id="194565" name="Rectangle 5"/>
          <p:cNvSpPr>
            <a:spLocks noGrp="1" noChangeArrowheads="1"/>
          </p:cNvSpPr>
          <p:nvPr>
            <p:ph type="sldNum" sz="quarter" idx="3"/>
          </p:nvPr>
        </p:nvSpPr>
        <p:spPr bwMode="auto">
          <a:xfrm>
            <a:off x="4022630" y="9752328"/>
            <a:ext cx="3076671" cy="512745"/>
          </a:xfrm>
          <a:prstGeom prst="rect">
            <a:avLst/>
          </a:prstGeom>
          <a:noFill/>
          <a:ln w="9525">
            <a:noFill/>
            <a:miter lim="800000"/>
            <a:headEnd/>
            <a:tailEnd/>
          </a:ln>
          <a:effectLst/>
        </p:spPr>
        <p:txBody>
          <a:bodyPr vert="horz" wrap="square" lIns="100640" tIns="50320" rIns="100640" bIns="50320" numCol="1" anchor="b" anchorCtr="0" compatLnSpc="1">
            <a:prstTxWarp prst="textNoShape">
              <a:avLst/>
            </a:prstTxWarp>
          </a:bodyPr>
          <a:lstStyle>
            <a:lvl1pPr algn="r" defTabSz="1006723" eaLnBrk="0" hangingPunct="0">
              <a:spcBef>
                <a:spcPct val="0"/>
              </a:spcBef>
              <a:buFontTx/>
              <a:buNone/>
              <a:defRPr sz="1400">
                <a:latin typeface="Times" pitchFamily="18" charset="0"/>
              </a:defRPr>
            </a:lvl1pPr>
          </a:lstStyle>
          <a:p>
            <a:fld id="{B71B4901-DF34-41C2-9CBF-2E64C58D9A53}" type="slidenum">
              <a:rPr lang="en-US"/>
              <a:pPr/>
              <a:t>‹N°›</a:t>
            </a:fld>
            <a:endParaRPr lang="en-US"/>
          </a:p>
        </p:txBody>
      </p:sp>
    </p:spTree>
    <p:extLst>
      <p:ext uri="{BB962C8B-B14F-4D97-AF65-F5344CB8AC3E}">
        <p14:creationId xmlns:p14="http://schemas.microsoft.com/office/powerpoint/2010/main" val="2500619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1" y="1"/>
            <a:ext cx="3067428" cy="511054"/>
          </a:xfrm>
          <a:prstGeom prst="rect">
            <a:avLst/>
          </a:prstGeom>
          <a:noFill/>
          <a:ln w="9525">
            <a:noFill/>
            <a:miter lim="800000"/>
            <a:headEnd/>
            <a:tailEnd/>
          </a:ln>
          <a:effectLst/>
        </p:spPr>
        <p:txBody>
          <a:bodyPr vert="horz" wrap="square" lIns="100239" tIns="50119" rIns="100239" bIns="50119" numCol="1" anchor="t" anchorCtr="0" compatLnSpc="1">
            <a:prstTxWarp prst="textNoShape">
              <a:avLst/>
            </a:prstTxWarp>
          </a:bodyPr>
          <a:lstStyle>
            <a:lvl1pPr defTabSz="1001772" eaLnBrk="0" hangingPunct="0">
              <a:spcBef>
                <a:spcPct val="0"/>
              </a:spcBef>
              <a:buFontTx/>
              <a:buNone/>
              <a:defRPr sz="1400">
                <a:latin typeface="Times" pitchFamily="18" charset="0"/>
              </a:defRPr>
            </a:lvl1pPr>
          </a:lstStyle>
          <a:p>
            <a:endParaRPr lang="en-US"/>
          </a:p>
        </p:txBody>
      </p:sp>
      <p:sp>
        <p:nvSpPr>
          <p:cNvPr id="233475" name="Rectangle 3"/>
          <p:cNvSpPr>
            <a:spLocks noGrp="1" noChangeArrowheads="1"/>
          </p:cNvSpPr>
          <p:nvPr>
            <p:ph type="dt" idx="1"/>
          </p:nvPr>
        </p:nvSpPr>
        <p:spPr bwMode="auto">
          <a:xfrm>
            <a:off x="4011845" y="1"/>
            <a:ext cx="3067428" cy="511054"/>
          </a:xfrm>
          <a:prstGeom prst="rect">
            <a:avLst/>
          </a:prstGeom>
          <a:noFill/>
          <a:ln w="9525">
            <a:noFill/>
            <a:miter lim="800000"/>
            <a:headEnd/>
            <a:tailEnd/>
          </a:ln>
          <a:effectLst/>
        </p:spPr>
        <p:txBody>
          <a:bodyPr vert="horz" wrap="square" lIns="100239" tIns="50119" rIns="100239" bIns="50119" numCol="1" anchor="t" anchorCtr="0" compatLnSpc="1">
            <a:prstTxWarp prst="textNoShape">
              <a:avLst/>
            </a:prstTxWarp>
          </a:bodyPr>
          <a:lstStyle>
            <a:lvl1pPr algn="r" defTabSz="1001772" eaLnBrk="0" hangingPunct="0">
              <a:spcBef>
                <a:spcPct val="0"/>
              </a:spcBef>
              <a:buFontTx/>
              <a:buNone/>
              <a:defRPr sz="1400">
                <a:latin typeface="Times" pitchFamily="18" charset="0"/>
              </a:defRPr>
            </a:lvl1pPr>
          </a:lstStyle>
          <a:p>
            <a:endParaRPr lang="en-US"/>
          </a:p>
        </p:txBody>
      </p:sp>
      <p:sp>
        <p:nvSpPr>
          <p:cNvPr id="233476" name="Rectangle 4"/>
          <p:cNvSpPr>
            <a:spLocks noGrp="1" noRot="1" noChangeAspect="1" noChangeArrowheads="1" noTextEdit="1"/>
          </p:cNvSpPr>
          <p:nvPr>
            <p:ph type="sldImg" idx="2"/>
          </p:nvPr>
        </p:nvSpPr>
        <p:spPr bwMode="auto">
          <a:xfrm>
            <a:off x="985838" y="766763"/>
            <a:ext cx="5106987" cy="3829050"/>
          </a:xfrm>
          <a:prstGeom prst="rect">
            <a:avLst/>
          </a:prstGeom>
          <a:noFill/>
          <a:ln w="9525">
            <a:solidFill>
              <a:srgbClr val="000000"/>
            </a:solidFill>
            <a:miter lim="800000"/>
            <a:headEnd/>
            <a:tailEnd/>
          </a:ln>
          <a:effectLst/>
        </p:spPr>
      </p:sp>
      <p:sp>
        <p:nvSpPr>
          <p:cNvPr id="233477" name="Rectangle 5"/>
          <p:cNvSpPr>
            <a:spLocks noGrp="1" noChangeArrowheads="1"/>
          </p:cNvSpPr>
          <p:nvPr>
            <p:ph type="body" sz="quarter" idx="3"/>
          </p:nvPr>
        </p:nvSpPr>
        <p:spPr bwMode="auto">
          <a:xfrm>
            <a:off x="944418" y="4851628"/>
            <a:ext cx="5191979" cy="4596099"/>
          </a:xfrm>
          <a:prstGeom prst="rect">
            <a:avLst/>
          </a:prstGeom>
          <a:noFill/>
          <a:ln w="9525">
            <a:noFill/>
            <a:miter lim="800000"/>
            <a:headEnd/>
            <a:tailEnd/>
          </a:ln>
          <a:effectLst/>
        </p:spPr>
        <p:txBody>
          <a:bodyPr vert="horz" wrap="square" lIns="100239" tIns="50119" rIns="100239" bIns="501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3478" name="Rectangle 6"/>
          <p:cNvSpPr>
            <a:spLocks noGrp="1" noChangeArrowheads="1"/>
          </p:cNvSpPr>
          <p:nvPr>
            <p:ph type="ftr" sz="quarter" idx="4"/>
          </p:nvPr>
        </p:nvSpPr>
        <p:spPr bwMode="auto">
          <a:xfrm>
            <a:off x="1" y="9704946"/>
            <a:ext cx="3067428" cy="507669"/>
          </a:xfrm>
          <a:prstGeom prst="rect">
            <a:avLst/>
          </a:prstGeom>
          <a:noFill/>
          <a:ln w="9525">
            <a:noFill/>
            <a:miter lim="800000"/>
            <a:headEnd/>
            <a:tailEnd/>
          </a:ln>
          <a:effectLst/>
        </p:spPr>
        <p:txBody>
          <a:bodyPr vert="horz" wrap="square" lIns="100239" tIns="50119" rIns="100239" bIns="50119" numCol="1" anchor="b" anchorCtr="0" compatLnSpc="1">
            <a:prstTxWarp prst="textNoShape">
              <a:avLst/>
            </a:prstTxWarp>
          </a:bodyPr>
          <a:lstStyle>
            <a:lvl1pPr defTabSz="1001772" eaLnBrk="0" hangingPunct="0">
              <a:spcBef>
                <a:spcPct val="0"/>
              </a:spcBef>
              <a:buFontTx/>
              <a:buNone/>
              <a:defRPr sz="1400">
                <a:latin typeface="Times" pitchFamily="18" charset="0"/>
              </a:defRPr>
            </a:lvl1pPr>
          </a:lstStyle>
          <a:p>
            <a:endParaRPr lang="en-US"/>
          </a:p>
        </p:txBody>
      </p:sp>
      <p:sp>
        <p:nvSpPr>
          <p:cNvPr id="233479" name="Rectangle 7"/>
          <p:cNvSpPr>
            <a:spLocks noGrp="1" noChangeArrowheads="1"/>
          </p:cNvSpPr>
          <p:nvPr>
            <p:ph type="sldNum" sz="quarter" idx="5"/>
          </p:nvPr>
        </p:nvSpPr>
        <p:spPr bwMode="auto">
          <a:xfrm>
            <a:off x="4011845" y="9704946"/>
            <a:ext cx="3067428" cy="507669"/>
          </a:xfrm>
          <a:prstGeom prst="rect">
            <a:avLst/>
          </a:prstGeom>
          <a:noFill/>
          <a:ln w="9525">
            <a:noFill/>
            <a:miter lim="800000"/>
            <a:headEnd/>
            <a:tailEnd/>
          </a:ln>
          <a:effectLst/>
        </p:spPr>
        <p:txBody>
          <a:bodyPr vert="horz" wrap="square" lIns="100239" tIns="50119" rIns="100239" bIns="50119" numCol="1" anchor="b" anchorCtr="0" compatLnSpc="1">
            <a:prstTxWarp prst="textNoShape">
              <a:avLst/>
            </a:prstTxWarp>
          </a:bodyPr>
          <a:lstStyle>
            <a:lvl1pPr algn="r" defTabSz="1001772" eaLnBrk="0" hangingPunct="0">
              <a:spcBef>
                <a:spcPct val="0"/>
              </a:spcBef>
              <a:buFontTx/>
              <a:buNone/>
              <a:defRPr sz="1400">
                <a:latin typeface="Times" pitchFamily="18" charset="0"/>
              </a:defRPr>
            </a:lvl1pPr>
          </a:lstStyle>
          <a:p>
            <a:fld id="{B9F6055F-EB73-4C27-8977-61CA906D8B5F}" type="slidenum">
              <a:rPr lang="en-US"/>
              <a:pPr/>
              <a:t>‹N°›</a:t>
            </a:fld>
            <a:endParaRPr lang="en-US"/>
          </a:p>
        </p:txBody>
      </p:sp>
    </p:spTree>
    <p:extLst>
      <p:ext uri="{BB962C8B-B14F-4D97-AF65-F5344CB8AC3E}">
        <p14:creationId xmlns:p14="http://schemas.microsoft.com/office/powerpoint/2010/main" val="34022108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a:defRPr/>
            </a:pPr>
            <a:fld id="{7EC42CB7-2F2C-4A77-9405-D79CB99C9546}" type="slidenum">
              <a:rPr lang="fr-FR" smtClean="0"/>
              <a:pPr>
                <a:defRPr/>
              </a:pPr>
              <a:t>1</a:t>
            </a:fld>
            <a:endParaRPr lang="fr-FR"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smtClean="0"/>
          </a:p>
        </p:txBody>
      </p:sp>
    </p:spTree>
    <p:extLst>
      <p:ext uri="{BB962C8B-B14F-4D97-AF65-F5344CB8AC3E}">
        <p14:creationId xmlns:p14="http://schemas.microsoft.com/office/powerpoint/2010/main" val="3554233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F116DE-12F0-44F0-9AC3-1AD9D1894E25}" type="slidenum">
              <a:rPr lang="en-US"/>
              <a:pPr/>
              <a:t>13</a:t>
            </a:fld>
            <a:endParaRPr lang="en-US"/>
          </a:p>
        </p:txBody>
      </p:sp>
      <p:sp>
        <p:nvSpPr>
          <p:cNvPr id="1478658" name="Rectangle 2"/>
          <p:cNvSpPr>
            <a:spLocks noGrp="1" noRot="1" noChangeAspect="1" noChangeArrowheads="1" noTextEdit="1"/>
          </p:cNvSpPr>
          <p:nvPr>
            <p:ph type="sldImg"/>
          </p:nvPr>
        </p:nvSpPr>
        <p:spPr>
          <a:ln/>
        </p:spPr>
      </p:sp>
      <p:sp>
        <p:nvSpPr>
          <p:cNvPr id="14786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5287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560F4D-1309-44E8-91C9-C9A710BF0583}" type="slidenum">
              <a:rPr lang="en-US"/>
              <a:pPr/>
              <a:t>14</a:t>
            </a:fld>
            <a:endParaRPr lang="en-US"/>
          </a:p>
        </p:txBody>
      </p:sp>
      <p:sp>
        <p:nvSpPr>
          <p:cNvPr id="1506306" name="Rectangle 2"/>
          <p:cNvSpPr>
            <a:spLocks noGrp="1" noRot="1" noChangeAspect="1" noChangeArrowheads="1" noTextEdit="1"/>
          </p:cNvSpPr>
          <p:nvPr>
            <p:ph type="sldImg"/>
          </p:nvPr>
        </p:nvSpPr>
        <p:spPr>
          <a:ln/>
        </p:spPr>
      </p:sp>
      <p:sp>
        <p:nvSpPr>
          <p:cNvPr id="1506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3365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AC83E4-CDE8-4D9A-9A60-1078CAF46551}" type="slidenum">
              <a:rPr lang="en-US"/>
              <a:pPr/>
              <a:t>15</a:t>
            </a:fld>
            <a:endParaRPr lang="en-US"/>
          </a:p>
        </p:txBody>
      </p:sp>
      <p:sp>
        <p:nvSpPr>
          <p:cNvPr id="1484802" name="Rectangle 2"/>
          <p:cNvSpPr>
            <a:spLocks noGrp="1" noRot="1" noChangeAspect="1" noChangeArrowheads="1" noTextEdit="1"/>
          </p:cNvSpPr>
          <p:nvPr>
            <p:ph type="sldImg"/>
          </p:nvPr>
        </p:nvSpPr>
        <p:spPr>
          <a:ln/>
        </p:spPr>
      </p:sp>
      <p:sp>
        <p:nvSpPr>
          <p:cNvPr id="1484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80533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96AE2D-21C8-4D05-8A33-E4B33A91BEBB}" type="slidenum">
              <a:rPr lang="en-US"/>
              <a:pPr/>
              <a:t>16</a:t>
            </a:fld>
            <a:endParaRPr lang="en-US"/>
          </a:p>
        </p:txBody>
      </p:sp>
      <p:sp>
        <p:nvSpPr>
          <p:cNvPr id="1490946" name="Rectangle 2"/>
          <p:cNvSpPr>
            <a:spLocks noGrp="1" noRot="1" noChangeAspect="1" noChangeArrowheads="1" noTextEdit="1"/>
          </p:cNvSpPr>
          <p:nvPr>
            <p:ph type="sldImg"/>
          </p:nvPr>
        </p:nvSpPr>
        <p:spPr>
          <a:ln/>
        </p:spPr>
      </p:sp>
      <p:sp>
        <p:nvSpPr>
          <p:cNvPr id="1490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55928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96AE2D-21C8-4D05-8A33-E4B33A91BEBB}" type="slidenum">
              <a:rPr lang="en-US"/>
              <a:pPr/>
              <a:t>17</a:t>
            </a:fld>
            <a:endParaRPr lang="en-US"/>
          </a:p>
        </p:txBody>
      </p:sp>
      <p:sp>
        <p:nvSpPr>
          <p:cNvPr id="1490946" name="Rectangle 2"/>
          <p:cNvSpPr>
            <a:spLocks noGrp="1" noRot="1" noChangeAspect="1" noChangeArrowheads="1" noTextEdit="1"/>
          </p:cNvSpPr>
          <p:nvPr>
            <p:ph type="sldImg"/>
          </p:nvPr>
        </p:nvSpPr>
        <p:spPr>
          <a:ln/>
        </p:spPr>
      </p:sp>
      <p:sp>
        <p:nvSpPr>
          <p:cNvPr id="1490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39898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89D61B-E5B8-4C40-83ED-083097CBF5A5}" type="slidenum">
              <a:rPr lang="en-US"/>
              <a:pPr/>
              <a:t>18</a:t>
            </a:fld>
            <a:endParaRPr lang="en-US"/>
          </a:p>
        </p:txBody>
      </p:sp>
      <p:sp>
        <p:nvSpPr>
          <p:cNvPr id="1522690" name="Rectangle 2"/>
          <p:cNvSpPr>
            <a:spLocks noGrp="1" noRot="1" noChangeAspect="1" noChangeArrowheads="1" noTextEdit="1"/>
          </p:cNvSpPr>
          <p:nvPr>
            <p:ph type="sldImg"/>
          </p:nvPr>
        </p:nvSpPr>
        <p:spPr>
          <a:ln/>
        </p:spPr>
      </p:sp>
      <p:sp>
        <p:nvSpPr>
          <p:cNvPr id="1522691" name="Rectangle 3"/>
          <p:cNvSpPr>
            <a:spLocks noGrp="1" noChangeArrowheads="1"/>
          </p:cNvSpPr>
          <p:nvPr>
            <p:ph type="body" idx="1"/>
          </p:nvPr>
        </p:nvSpPr>
        <p:spPr/>
        <p:txBody>
          <a:bodyPr/>
          <a:lstStyle/>
          <a:p>
            <a:r>
              <a:rPr lang="en-US" dirty="0" smtClean="0"/>
              <a:t>Did they understand your question they way you intended?</a:t>
            </a:r>
            <a:r>
              <a:rPr lang="en-US" baseline="0" dirty="0" smtClean="0"/>
              <a:t> Have you given them a question they could even answer?</a:t>
            </a:r>
            <a:endParaRPr lang="en-US" dirty="0"/>
          </a:p>
        </p:txBody>
      </p:sp>
    </p:spTree>
    <p:extLst>
      <p:ext uri="{BB962C8B-B14F-4D97-AF65-F5344CB8AC3E}">
        <p14:creationId xmlns:p14="http://schemas.microsoft.com/office/powerpoint/2010/main" val="3006879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dirty="0"/>
          </a:p>
        </p:txBody>
      </p:sp>
      <p:sp>
        <p:nvSpPr>
          <p:cNvPr id="4" name="Slide Number Placeholder 3"/>
          <p:cNvSpPr>
            <a:spLocks noGrp="1"/>
          </p:cNvSpPr>
          <p:nvPr>
            <p:ph type="sldNum" sz="quarter" idx="10"/>
          </p:nvPr>
        </p:nvSpPr>
        <p:spPr/>
        <p:txBody>
          <a:bodyPr/>
          <a:lstStyle/>
          <a:p>
            <a:fld id="{B9F6055F-EB73-4C27-8977-61CA906D8B5F}" type="slidenum">
              <a:rPr lang="en-US" smtClean="0"/>
              <a:pPr/>
              <a:t>19</a:t>
            </a:fld>
            <a:endParaRPr lang="en-US"/>
          </a:p>
        </p:txBody>
      </p:sp>
    </p:spTree>
    <p:extLst>
      <p:ext uri="{BB962C8B-B14F-4D97-AF65-F5344CB8AC3E}">
        <p14:creationId xmlns:p14="http://schemas.microsoft.com/office/powerpoint/2010/main" val="2859081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
          <p:cNvSpPr txBox="1">
            <a:spLocks noGrp="1" noRot="1" noChangeAspect="1" noChangeArrowheads="1" noTextEdit="1"/>
          </p:cNvSpPr>
          <p:nvPr>
            <p:ph type="sldImg"/>
          </p:nvPr>
        </p:nvSpPr>
        <p:spPr>
          <a:xfrm>
            <a:off x="990600" y="777875"/>
            <a:ext cx="5118100" cy="38385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9" name="Rectangle 2"/>
          <p:cNvSpPr txBox="1">
            <a:spLocks noGrp="1" noChangeArrowheads="1"/>
          </p:cNvSpPr>
          <p:nvPr>
            <p:ph type="body" idx="1"/>
          </p:nvPr>
        </p:nvSpPr>
        <p:spPr>
          <a:xfrm>
            <a:off x="709931" y="4861441"/>
            <a:ext cx="5677797" cy="46055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dirty="0" smtClean="0">
              <a:latin typeface="Times New Roman" pitchFamily="18" charset="0"/>
            </a:endParaRPr>
          </a:p>
        </p:txBody>
      </p:sp>
    </p:spTree>
    <p:extLst>
      <p:ext uri="{BB962C8B-B14F-4D97-AF65-F5344CB8AC3E}">
        <p14:creationId xmlns:p14="http://schemas.microsoft.com/office/powerpoint/2010/main" val="532496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dirty="0"/>
          </a:p>
        </p:txBody>
      </p:sp>
      <p:sp>
        <p:nvSpPr>
          <p:cNvPr id="4" name="Slide Number Placeholder 3"/>
          <p:cNvSpPr>
            <a:spLocks noGrp="1"/>
          </p:cNvSpPr>
          <p:nvPr>
            <p:ph type="sldNum" sz="quarter" idx="10"/>
          </p:nvPr>
        </p:nvSpPr>
        <p:spPr/>
        <p:txBody>
          <a:bodyPr/>
          <a:lstStyle/>
          <a:p>
            <a:fld id="{B9F6055F-EB73-4C27-8977-61CA906D8B5F}" type="slidenum">
              <a:rPr lang="en-US" smtClean="0"/>
              <a:pPr/>
              <a:t>21</a:t>
            </a:fld>
            <a:endParaRPr lang="en-US"/>
          </a:p>
        </p:txBody>
      </p:sp>
    </p:spTree>
    <p:extLst>
      <p:ext uri="{BB962C8B-B14F-4D97-AF65-F5344CB8AC3E}">
        <p14:creationId xmlns:p14="http://schemas.microsoft.com/office/powerpoint/2010/main" val="4219641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A6F3CE0E-9503-48A6-B400-F5E965155F34}" type="slidenum">
              <a:rPr lang="fr-FR"/>
              <a:pPr/>
              <a:t>22</a:t>
            </a:fld>
            <a:endParaRPr lang="fr-FR"/>
          </a:p>
        </p:txBody>
      </p:sp>
      <p:sp>
        <p:nvSpPr>
          <p:cNvPr id="107523" name="Rectangle 1026"/>
          <p:cNvSpPr>
            <a:spLocks noGrp="1" noRot="1" noChangeAspect="1" noChangeArrowheads="1" noTextEdit="1"/>
          </p:cNvSpPr>
          <p:nvPr>
            <p:ph type="sldImg"/>
          </p:nvPr>
        </p:nvSpPr>
        <p:spPr>
          <a:ln/>
        </p:spPr>
      </p:sp>
      <p:sp>
        <p:nvSpPr>
          <p:cNvPr id="107524" name="Rectangle 1027"/>
          <p:cNvSpPr>
            <a:spLocks noGrp="1" noChangeArrowheads="1"/>
          </p:cNvSpPr>
          <p:nvPr>
            <p:ph type="body" idx="1"/>
          </p:nvPr>
        </p:nvSpPr>
        <p:spPr>
          <a:noFill/>
          <a:ln/>
        </p:spPr>
        <p:txBody>
          <a:bodyPr/>
          <a:lstStyle/>
          <a:p>
            <a:r>
              <a:rPr lang="fr-FR" smtClean="0"/>
              <a:t>Qualité personnelle du chercheur</a:t>
            </a:r>
          </a:p>
          <a:p>
            <a:r>
              <a:rPr lang="fr-FR" smtClean="0"/>
              <a:t>Réaction à des variations infimes du phénomène observé</a:t>
            </a:r>
          </a:p>
          <a:p>
            <a:r>
              <a:rPr lang="fr-FR" smtClean="0"/>
              <a:t>Capacité théorique : enrichissement de nouveaux concepts et modèles</a:t>
            </a:r>
          </a:p>
          <a:p>
            <a:r>
              <a:rPr lang="fr-FR" b="1" u="sng" smtClean="0"/>
              <a:t>La littérature</a:t>
            </a:r>
            <a:r>
              <a:rPr lang="fr-FR" smtClean="0"/>
              <a:t> peut être utilisée pour stimuler la sensibilité théorique.</a:t>
            </a:r>
          </a:p>
          <a:p>
            <a:r>
              <a:rPr lang="fr-FR" smtClean="0"/>
              <a:t>Est également être utilisé comme source secondaire ; on peut utiliser des citations, des comptes-rendus d’entretien, des notes de terrains comme source secondaire</a:t>
            </a:r>
          </a:p>
          <a:p>
            <a:r>
              <a:rPr lang="fr-FR" smtClean="0"/>
              <a:t>Elle peut stimuler le questionnement.la littérature peut fournir une liste de question que l’on souhaite poser au répondant. Cette liste peut changer après les premiers entretiens, mais peut aider à commencer la recherche.</a:t>
            </a:r>
          </a:p>
          <a:p>
            <a:r>
              <a:rPr lang="fr-FR" smtClean="0"/>
              <a:t>Elle peut être utilisée commune validation supplémentaire. Lorsque l’on a terminé de développer la construction théorique, est écrit les résultats, on peut faire référence à la littérature pour donner une validation des résultats,ou en quoi les résultats sont différents de la littérature et pourquoi.</a:t>
            </a:r>
          </a:p>
          <a:p>
            <a:r>
              <a:rPr lang="fr-FR" smtClean="0"/>
              <a:t>Cependant il ne faut pas être constamment le nez en arrière dans la littérature, car cela empêche de progresser et d’être créatif.</a:t>
            </a:r>
          </a:p>
        </p:txBody>
      </p:sp>
    </p:spTree>
    <p:extLst>
      <p:ext uri="{BB962C8B-B14F-4D97-AF65-F5344CB8AC3E}">
        <p14:creationId xmlns:p14="http://schemas.microsoft.com/office/powerpoint/2010/main" val="1631161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nSpc>
                <a:spcPct val="95000"/>
              </a:lnSpc>
              <a:spcBef>
                <a:spcPct val="0"/>
              </a:spcBef>
              <a:tabLst>
                <a:tab pos="356479" algn="l"/>
                <a:tab pos="473655" algn="l"/>
                <a:tab pos="948960" algn="l"/>
                <a:tab pos="1424266" algn="l"/>
                <a:tab pos="1899571" algn="l"/>
                <a:tab pos="2374876" algn="l"/>
                <a:tab pos="2850181" algn="l"/>
                <a:tab pos="3325486" algn="l"/>
                <a:tab pos="3800791" algn="l"/>
                <a:tab pos="4276096" algn="l"/>
                <a:tab pos="4751401" algn="l"/>
                <a:tab pos="5226706" algn="l"/>
                <a:tab pos="5702012" algn="l"/>
                <a:tab pos="6177317" algn="l"/>
                <a:tab pos="6652622" algn="l"/>
                <a:tab pos="7127927" algn="l"/>
                <a:tab pos="7603232" algn="l"/>
                <a:tab pos="8078537" algn="l"/>
                <a:tab pos="8553842" algn="l"/>
                <a:tab pos="9029147" algn="l"/>
                <a:tab pos="9504453" algn="l"/>
              </a:tabLst>
            </a:pPr>
            <a:r>
              <a:rPr lang="fi-FI" dirty="0">
                <a:latin typeface="Arial" pitchFamily="34" charset="0"/>
              </a:rPr>
              <a:t>Qualitative methodology emerged as criticism of quantitative methodology</a:t>
            </a:r>
          </a:p>
          <a:p>
            <a:pPr>
              <a:lnSpc>
                <a:spcPct val="95000"/>
              </a:lnSpc>
              <a:spcBef>
                <a:spcPct val="0"/>
              </a:spcBef>
              <a:tabLst>
                <a:tab pos="356479" algn="l"/>
                <a:tab pos="473655" algn="l"/>
                <a:tab pos="948960" algn="l"/>
                <a:tab pos="1424266" algn="l"/>
                <a:tab pos="1899571" algn="l"/>
                <a:tab pos="2374876" algn="l"/>
                <a:tab pos="2850181" algn="l"/>
                <a:tab pos="3325486" algn="l"/>
                <a:tab pos="3800791" algn="l"/>
                <a:tab pos="4276096" algn="l"/>
                <a:tab pos="4751401" algn="l"/>
                <a:tab pos="5226706" algn="l"/>
                <a:tab pos="5702012" algn="l"/>
                <a:tab pos="6177317" algn="l"/>
                <a:tab pos="6652622" algn="l"/>
                <a:tab pos="7127927" algn="l"/>
                <a:tab pos="7603232" algn="l"/>
                <a:tab pos="8078537" algn="l"/>
                <a:tab pos="8553842" algn="l"/>
                <a:tab pos="9029147" algn="l"/>
                <a:tab pos="9504453" algn="l"/>
              </a:tabLst>
            </a:pPr>
            <a:r>
              <a:rPr lang="fi-FI" dirty="0">
                <a:latin typeface="Arial" pitchFamily="34" charset="0"/>
              </a:rPr>
              <a:t>==&gt; Human beings studied as agents capable of self-reflection and giving meanings to theirs action</a:t>
            </a:r>
          </a:p>
          <a:p>
            <a:pPr>
              <a:lnSpc>
                <a:spcPct val="95000"/>
              </a:lnSpc>
              <a:spcBef>
                <a:spcPct val="0"/>
              </a:spcBef>
              <a:tabLst>
                <a:tab pos="356479" algn="l"/>
                <a:tab pos="473655" algn="l"/>
                <a:tab pos="948960" algn="l"/>
                <a:tab pos="1424266" algn="l"/>
                <a:tab pos="1899571" algn="l"/>
                <a:tab pos="2374876" algn="l"/>
                <a:tab pos="2850181" algn="l"/>
                <a:tab pos="3325486" algn="l"/>
                <a:tab pos="3800791" algn="l"/>
                <a:tab pos="4276096" algn="l"/>
                <a:tab pos="4751401" algn="l"/>
                <a:tab pos="5226706" algn="l"/>
                <a:tab pos="5702012" algn="l"/>
                <a:tab pos="6177317" algn="l"/>
                <a:tab pos="6652622" algn="l"/>
                <a:tab pos="7127927" algn="l"/>
                <a:tab pos="7603232" algn="l"/>
                <a:tab pos="8078537" algn="l"/>
                <a:tab pos="8553842" algn="l"/>
                <a:tab pos="9029147" algn="l"/>
                <a:tab pos="9504453" algn="l"/>
              </a:tabLst>
            </a:pPr>
            <a:endParaRPr lang="fi-FI" dirty="0">
              <a:latin typeface="Arial" pitchFamily="34" charset="0"/>
            </a:endParaRPr>
          </a:p>
          <a:p>
            <a:pPr>
              <a:lnSpc>
                <a:spcPct val="95000"/>
              </a:lnSpc>
              <a:spcBef>
                <a:spcPct val="0"/>
              </a:spcBef>
              <a:tabLst>
                <a:tab pos="356479" algn="l"/>
                <a:tab pos="473655" algn="l"/>
                <a:tab pos="948960" algn="l"/>
                <a:tab pos="1424266" algn="l"/>
                <a:tab pos="1899571" algn="l"/>
                <a:tab pos="2374876" algn="l"/>
                <a:tab pos="2850181" algn="l"/>
                <a:tab pos="3325486" algn="l"/>
                <a:tab pos="3800791" algn="l"/>
                <a:tab pos="4276096" algn="l"/>
                <a:tab pos="4751401" algn="l"/>
                <a:tab pos="5226706" algn="l"/>
                <a:tab pos="5702012" algn="l"/>
                <a:tab pos="6177317" algn="l"/>
                <a:tab pos="6652622" algn="l"/>
                <a:tab pos="7127927" algn="l"/>
                <a:tab pos="7603232" algn="l"/>
                <a:tab pos="8078537" algn="l"/>
                <a:tab pos="8553842" algn="l"/>
                <a:tab pos="9029147" algn="l"/>
                <a:tab pos="9504453" algn="l"/>
              </a:tabLst>
            </a:pPr>
            <a:r>
              <a:rPr lang="fi-FI" dirty="0">
                <a:latin typeface="Arial" pitchFamily="34" charset="0"/>
              </a:rPr>
              <a:t>Linguistic accounts as an access point to the cultural meanings or ”meaning structures” constructed by humans</a:t>
            </a:r>
          </a:p>
          <a:p>
            <a:pPr>
              <a:lnSpc>
                <a:spcPct val="95000"/>
              </a:lnSpc>
              <a:spcBef>
                <a:spcPct val="0"/>
              </a:spcBef>
              <a:tabLst>
                <a:tab pos="356479" algn="l"/>
                <a:tab pos="473655" algn="l"/>
                <a:tab pos="948960" algn="l"/>
                <a:tab pos="1424266" algn="l"/>
                <a:tab pos="1899571" algn="l"/>
                <a:tab pos="2374876" algn="l"/>
                <a:tab pos="2850181" algn="l"/>
                <a:tab pos="3325486" algn="l"/>
                <a:tab pos="3800791" algn="l"/>
                <a:tab pos="4276096" algn="l"/>
                <a:tab pos="4751401" algn="l"/>
                <a:tab pos="5226706" algn="l"/>
                <a:tab pos="5702012" algn="l"/>
                <a:tab pos="6177317" algn="l"/>
                <a:tab pos="6652622" algn="l"/>
                <a:tab pos="7127927" algn="l"/>
                <a:tab pos="7603232" algn="l"/>
                <a:tab pos="8078537" algn="l"/>
                <a:tab pos="8553842" algn="l"/>
                <a:tab pos="9029147" algn="l"/>
                <a:tab pos="9504453" algn="l"/>
              </a:tabLst>
            </a:pPr>
            <a:r>
              <a:rPr lang="fi-FI" dirty="0">
                <a:latin typeface="Arial" pitchFamily="34" charset="0"/>
              </a:rPr>
              <a:t>==&gt; Emphasis on interviews, observations and other meaningful materials (writings, biographies, drawings)</a:t>
            </a:r>
          </a:p>
          <a:p>
            <a:pPr>
              <a:lnSpc>
                <a:spcPct val="95000"/>
              </a:lnSpc>
              <a:spcBef>
                <a:spcPct val="0"/>
              </a:spcBef>
              <a:tabLst>
                <a:tab pos="356479" algn="l"/>
                <a:tab pos="473655" algn="l"/>
                <a:tab pos="948960" algn="l"/>
                <a:tab pos="1424266" algn="l"/>
                <a:tab pos="1899571" algn="l"/>
                <a:tab pos="2374876" algn="l"/>
                <a:tab pos="2850181" algn="l"/>
                <a:tab pos="3325486" algn="l"/>
                <a:tab pos="3800791" algn="l"/>
                <a:tab pos="4276096" algn="l"/>
                <a:tab pos="4751401" algn="l"/>
                <a:tab pos="5226706" algn="l"/>
                <a:tab pos="5702012" algn="l"/>
                <a:tab pos="6177317" algn="l"/>
                <a:tab pos="6652622" algn="l"/>
                <a:tab pos="7127927" algn="l"/>
                <a:tab pos="7603232" algn="l"/>
                <a:tab pos="8078537" algn="l"/>
                <a:tab pos="8553842" algn="l"/>
                <a:tab pos="9029147" algn="l"/>
                <a:tab pos="9504453" algn="l"/>
              </a:tabLst>
            </a:pPr>
            <a:endParaRPr lang="fi-FI" dirty="0">
              <a:latin typeface="Arial" pitchFamily="34" charset="0"/>
            </a:endParaRPr>
          </a:p>
          <a:p>
            <a:pPr>
              <a:lnSpc>
                <a:spcPct val="95000"/>
              </a:lnSpc>
              <a:spcBef>
                <a:spcPct val="0"/>
              </a:spcBef>
              <a:tabLst>
                <a:tab pos="356479" algn="l"/>
                <a:tab pos="473655" algn="l"/>
                <a:tab pos="948960" algn="l"/>
                <a:tab pos="1424266" algn="l"/>
                <a:tab pos="1899571" algn="l"/>
                <a:tab pos="2374876" algn="l"/>
                <a:tab pos="2850181" algn="l"/>
                <a:tab pos="3325486" algn="l"/>
                <a:tab pos="3800791" algn="l"/>
                <a:tab pos="4276096" algn="l"/>
                <a:tab pos="4751401" algn="l"/>
                <a:tab pos="5226706" algn="l"/>
                <a:tab pos="5702012" algn="l"/>
                <a:tab pos="6177317" algn="l"/>
                <a:tab pos="6652622" algn="l"/>
                <a:tab pos="7127927" algn="l"/>
                <a:tab pos="7603232" algn="l"/>
                <a:tab pos="8078537" algn="l"/>
                <a:tab pos="8553842" algn="l"/>
                <a:tab pos="9029147" algn="l"/>
                <a:tab pos="9504453" algn="l"/>
              </a:tabLst>
            </a:pPr>
            <a:r>
              <a:rPr lang="fi-FI" dirty="0">
                <a:latin typeface="Arial" pitchFamily="34" charset="0"/>
              </a:rPr>
              <a:t>All the more challenged distinction today</a:t>
            </a:r>
          </a:p>
          <a:p>
            <a:endParaRPr lang="fr-FR" dirty="0"/>
          </a:p>
        </p:txBody>
      </p:sp>
      <p:sp>
        <p:nvSpPr>
          <p:cNvPr id="4" name="Espace réservé du numéro de diapositive 3"/>
          <p:cNvSpPr>
            <a:spLocks noGrp="1"/>
          </p:cNvSpPr>
          <p:nvPr>
            <p:ph type="sldNum" sz="quarter" idx="10"/>
          </p:nvPr>
        </p:nvSpPr>
        <p:spPr/>
        <p:txBody>
          <a:bodyPr/>
          <a:lstStyle/>
          <a:p>
            <a:fld id="{B9F6055F-EB73-4C27-8977-61CA906D8B5F}" type="slidenum">
              <a:rPr lang="en-US" smtClean="0"/>
              <a:pPr/>
              <a:t>2</a:t>
            </a:fld>
            <a:endParaRPr lang="en-US"/>
          </a:p>
        </p:txBody>
      </p:sp>
    </p:spTree>
    <p:extLst>
      <p:ext uri="{BB962C8B-B14F-4D97-AF65-F5344CB8AC3E}">
        <p14:creationId xmlns:p14="http://schemas.microsoft.com/office/powerpoint/2010/main" val="851538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dirty="0"/>
          </a:p>
        </p:txBody>
      </p:sp>
      <p:sp>
        <p:nvSpPr>
          <p:cNvPr id="4" name="Slide Number Placeholder 3"/>
          <p:cNvSpPr>
            <a:spLocks noGrp="1"/>
          </p:cNvSpPr>
          <p:nvPr>
            <p:ph type="sldNum" sz="quarter" idx="10"/>
          </p:nvPr>
        </p:nvSpPr>
        <p:spPr/>
        <p:txBody>
          <a:bodyPr/>
          <a:lstStyle/>
          <a:p>
            <a:fld id="{B9F6055F-EB73-4C27-8977-61CA906D8B5F}" type="slidenum">
              <a:rPr lang="en-US" smtClean="0"/>
              <a:pPr/>
              <a:t>25</a:t>
            </a:fld>
            <a:endParaRPr lang="en-US"/>
          </a:p>
        </p:txBody>
      </p:sp>
    </p:spTree>
    <p:extLst>
      <p:ext uri="{BB962C8B-B14F-4D97-AF65-F5344CB8AC3E}">
        <p14:creationId xmlns:p14="http://schemas.microsoft.com/office/powerpoint/2010/main" val="2051285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dirty="0"/>
          </a:p>
        </p:txBody>
      </p:sp>
      <p:sp>
        <p:nvSpPr>
          <p:cNvPr id="4" name="Slide Number Placeholder 3"/>
          <p:cNvSpPr>
            <a:spLocks noGrp="1"/>
          </p:cNvSpPr>
          <p:nvPr>
            <p:ph type="sldNum" sz="quarter" idx="10"/>
          </p:nvPr>
        </p:nvSpPr>
        <p:spPr/>
        <p:txBody>
          <a:bodyPr/>
          <a:lstStyle/>
          <a:p>
            <a:fld id="{B9F6055F-EB73-4C27-8977-61CA906D8B5F}" type="slidenum">
              <a:rPr lang="en-US" smtClean="0"/>
              <a:pPr/>
              <a:t>26</a:t>
            </a:fld>
            <a:endParaRPr lang="en-US"/>
          </a:p>
        </p:txBody>
      </p:sp>
    </p:spTree>
    <p:extLst>
      <p:ext uri="{BB962C8B-B14F-4D97-AF65-F5344CB8AC3E}">
        <p14:creationId xmlns:p14="http://schemas.microsoft.com/office/powerpoint/2010/main" val="939563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buNone/>
              <a:defRPr/>
            </a:pPr>
            <a:r>
              <a:rPr lang="en-US" sz="900" kern="0" dirty="0">
                <a:solidFill>
                  <a:schemeClr val="bg2">
                    <a:lumMod val="75000"/>
                  </a:schemeClr>
                </a:solidFill>
              </a:rPr>
              <a:t>Avoid: Grouping by solutions to problems.</a:t>
            </a:r>
          </a:p>
        </p:txBody>
      </p:sp>
      <p:sp>
        <p:nvSpPr>
          <p:cNvPr id="4" name="Slide Number Placeholder 3"/>
          <p:cNvSpPr>
            <a:spLocks noGrp="1"/>
          </p:cNvSpPr>
          <p:nvPr>
            <p:ph type="sldNum" sz="quarter" idx="10"/>
          </p:nvPr>
        </p:nvSpPr>
        <p:spPr/>
        <p:txBody>
          <a:bodyPr/>
          <a:lstStyle/>
          <a:p>
            <a:fld id="{B9F6055F-EB73-4C27-8977-61CA906D8B5F}" type="slidenum">
              <a:rPr lang="en-US" smtClean="0"/>
              <a:pPr/>
              <a:t>27</a:t>
            </a:fld>
            <a:endParaRPr lang="en-US"/>
          </a:p>
        </p:txBody>
      </p:sp>
    </p:spTree>
    <p:extLst>
      <p:ext uri="{BB962C8B-B14F-4D97-AF65-F5344CB8AC3E}">
        <p14:creationId xmlns:p14="http://schemas.microsoft.com/office/powerpoint/2010/main" val="3152539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dirty="0"/>
          </a:p>
        </p:txBody>
      </p:sp>
      <p:sp>
        <p:nvSpPr>
          <p:cNvPr id="4" name="Slide Number Placeholder 3"/>
          <p:cNvSpPr>
            <a:spLocks noGrp="1"/>
          </p:cNvSpPr>
          <p:nvPr>
            <p:ph type="sldNum" sz="quarter" idx="10"/>
          </p:nvPr>
        </p:nvSpPr>
        <p:spPr/>
        <p:txBody>
          <a:bodyPr/>
          <a:lstStyle/>
          <a:p>
            <a:fld id="{B9F6055F-EB73-4C27-8977-61CA906D8B5F}" type="slidenum">
              <a:rPr lang="en-US" smtClean="0"/>
              <a:pPr/>
              <a:t>28</a:t>
            </a:fld>
            <a:endParaRPr lang="en-US"/>
          </a:p>
        </p:txBody>
      </p:sp>
    </p:spTree>
    <p:extLst>
      <p:ext uri="{BB962C8B-B14F-4D97-AF65-F5344CB8AC3E}">
        <p14:creationId xmlns:p14="http://schemas.microsoft.com/office/powerpoint/2010/main" val="752957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9828">
              <a:defRPr sz="2100">
                <a:solidFill>
                  <a:schemeClr val="tx1"/>
                </a:solidFill>
                <a:latin typeface="Times New Roman" pitchFamily="18" charset="0"/>
              </a:defRPr>
            </a:lvl1pPr>
            <a:lvl2pPr marL="772371" indent="-297066" defTabSz="1029828">
              <a:defRPr sz="2100">
                <a:solidFill>
                  <a:schemeClr val="tx1"/>
                </a:solidFill>
                <a:latin typeface="Times New Roman" pitchFamily="18" charset="0"/>
              </a:defRPr>
            </a:lvl2pPr>
            <a:lvl3pPr marL="1188263" indent="-237653" defTabSz="1029828">
              <a:defRPr sz="2100">
                <a:solidFill>
                  <a:schemeClr val="tx1"/>
                </a:solidFill>
                <a:latin typeface="Times New Roman" pitchFamily="18" charset="0"/>
              </a:defRPr>
            </a:lvl3pPr>
            <a:lvl4pPr marL="1663568" indent="-237653" defTabSz="1029828">
              <a:defRPr sz="2100">
                <a:solidFill>
                  <a:schemeClr val="tx1"/>
                </a:solidFill>
                <a:latin typeface="Times New Roman" pitchFamily="18" charset="0"/>
              </a:defRPr>
            </a:lvl4pPr>
            <a:lvl5pPr marL="2138873" indent="-237653" defTabSz="1029828">
              <a:defRPr sz="2100">
                <a:solidFill>
                  <a:schemeClr val="tx1"/>
                </a:solidFill>
                <a:latin typeface="Times New Roman" pitchFamily="18" charset="0"/>
              </a:defRPr>
            </a:lvl5pPr>
            <a:lvl6pPr marL="2614178" indent="-237653" defTabSz="1029828" eaLnBrk="0" fontAlgn="base" hangingPunct="0">
              <a:spcBef>
                <a:spcPct val="0"/>
              </a:spcBef>
              <a:spcAft>
                <a:spcPct val="0"/>
              </a:spcAft>
              <a:defRPr sz="2100">
                <a:solidFill>
                  <a:schemeClr val="tx1"/>
                </a:solidFill>
                <a:latin typeface="Times New Roman" pitchFamily="18" charset="0"/>
              </a:defRPr>
            </a:lvl6pPr>
            <a:lvl7pPr marL="3089483" indent="-237653" defTabSz="1029828" eaLnBrk="0" fontAlgn="base" hangingPunct="0">
              <a:spcBef>
                <a:spcPct val="0"/>
              </a:spcBef>
              <a:spcAft>
                <a:spcPct val="0"/>
              </a:spcAft>
              <a:defRPr sz="2100">
                <a:solidFill>
                  <a:schemeClr val="tx1"/>
                </a:solidFill>
                <a:latin typeface="Times New Roman" pitchFamily="18" charset="0"/>
              </a:defRPr>
            </a:lvl7pPr>
            <a:lvl8pPr marL="3564788" indent="-237653" defTabSz="1029828" eaLnBrk="0" fontAlgn="base" hangingPunct="0">
              <a:spcBef>
                <a:spcPct val="0"/>
              </a:spcBef>
              <a:spcAft>
                <a:spcPct val="0"/>
              </a:spcAft>
              <a:defRPr sz="2100">
                <a:solidFill>
                  <a:schemeClr val="tx1"/>
                </a:solidFill>
                <a:latin typeface="Times New Roman" pitchFamily="18" charset="0"/>
              </a:defRPr>
            </a:lvl8pPr>
            <a:lvl9pPr marL="4040094" indent="-237653" defTabSz="1029828" eaLnBrk="0" fontAlgn="base" hangingPunct="0">
              <a:spcBef>
                <a:spcPct val="0"/>
              </a:spcBef>
              <a:spcAft>
                <a:spcPct val="0"/>
              </a:spcAft>
              <a:defRPr sz="2100">
                <a:solidFill>
                  <a:schemeClr val="tx1"/>
                </a:solidFill>
                <a:latin typeface="Times New Roman" pitchFamily="18" charset="0"/>
              </a:defRPr>
            </a:lvl9pPr>
          </a:lstStyle>
          <a:p>
            <a:fld id="{9E8A678A-81D3-4CF1-B20D-77DB928E41D7}" type="slidenum">
              <a:rPr lang="fr-FR" sz="1400"/>
              <a:pPr/>
              <a:t>39</a:t>
            </a:fld>
            <a:endParaRPr lang="fr-FR" sz="1400"/>
          </a:p>
        </p:txBody>
      </p:sp>
      <p:sp>
        <p:nvSpPr>
          <p:cNvPr id="182275" name="Rectangle 2"/>
          <p:cNvSpPr>
            <a:spLocks noGrp="1" noRot="1" noChangeAspect="1" noChangeArrowheads="1" noTextEdit="1"/>
          </p:cNvSpPr>
          <p:nvPr>
            <p:ph type="sldImg"/>
          </p:nvPr>
        </p:nvSpPr>
        <p:spPr>
          <a:xfrm>
            <a:off x="992188" y="768350"/>
            <a:ext cx="5114925" cy="3836988"/>
          </a:xfrm>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Tree>
    <p:extLst>
      <p:ext uri="{BB962C8B-B14F-4D97-AF65-F5344CB8AC3E}">
        <p14:creationId xmlns:p14="http://schemas.microsoft.com/office/powerpoint/2010/main" val="3363629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dirty="0"/>
          </a:p>
        </p:txBody>
      </p:sp>
      <p:sp>
        <p:nvSpPr>
          <p:cNvPr id="4" name="Slide Number Placeholder 3"/>
          <p:cNvSpPr>
            <a:spLocks noGrp="1"/>
          </p:cNvSpPr>
          <p:nvPr>
            <p:ph type="sldNum" sz="quarter" idx="10"/>
          </p:nvPr>
        </p:nvSpPr>
        <p:spPr/>
        <p:txBody>
          <a:bodyPr/>
          <a:lstStyle/>
          <a:p>
            <a:fld id="{B9F6055F-EB73-4C27-8977-61CA906D8B5F}" type="slidenum">
              <a:rPr lang="en-US" smtClean="0"/>
              <a:pPr/>
              <a:t>46</a:t>
            </a:fld>
            <a:endParaRPr lang="en-US"/>
          </a:p>
        </p:txBody>
      </p:sp>
    </p:spTree>
    <p:extLst>
      <p:ext uri="{BB962C8B-B14F-4D97-AF65-F5344CB8AC3E}">
        <p14:creationId xmlns:p14="http://schemas.microsoft.com/office/powerpoint/2010/main" val="3136847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50610">
              <a:defRPr/>
            </a:pPr>
            <a:r>
              <a:rPr lang="fr-FR" dirty="0"/>
              <a:t>(1 1) </a:t>
            </a:r>
            <a:r>
              <a:rPr lang="fr-FR" dirty="0" err="1"/>
              <a:t>Definition</a:t>
            </a:r>
            <a:endParaRPr lang="fr-FR" dirty="0"/>
          </a:p>
          <a:p>
            <a:pPr defTabSz="950610">
              <a:defRPr/>
            </a:pPr>
            <a:r>
              <a:rPr lang="fr-FR" dirty="0"/>
              <a:t>(1 1 1) Management</a:t>
            </a:r>
          </a:p>
          <a:p>
            <a:pPr defTabSz="950610">
              <a:defRPr/>
            </a:pPr>
            <a:r>
              <a:rPr lang="fr-FR" dirty="0"/>
              <a:t>(1 1 2) Training</a:t>
            </a:r>
          </a:p>
          <a:p>
            <a:pPr defTabSz="950610">
              <a:defRPr/>
            </a:pPr>
            <a:r>
              <a:rPr lang="fr-FR" dirty="0"/>
              <a:t>(1 1 3) </a:t>
            </a:r>
            <a:r>
              <a:rPr lang="fr-FR" dirty="0" err="1"/>
              <a:t>Competencies</a:t>
            </a:r>
            <a:endParaRPr lang="fr-FR" dirty="0"/>
          </a:p>
          <a:p>
            <a:pPr defTabSz="950610">
              <a:defRPr/>
            </a:pPr>
            <a:r>
              <a:rPr lang="fr-FR" dirty="0"/>
              <a:t>(1 2) Training</a:t>
            </a:r>
          </a:p>
          <a:p>
            <a:pPr defTabSz="950610">
              <a:defRPr/>
            </a:pPr>
            <a:r>
              <a:rPr lang="fr-FR" dirty="0"/>
              <a:t>(1 2 1) </a:t>
            </a:r>
            <a:r>
              <a:rPr lang="fr-FR" dirty="0" err="1"/>
              <a:t>Needs</a:t>
            </a:r>
            <a:r>
              <a:rPr lang="fr-FR" dirty="0"/>
              <a:t> </a:t>
            </a:r>
          </a:p>
          <a:p>
            <a:pPr defTabSz="950610">
              <a:defRPr/>
            </a:pPr>
            <a:r>
              <a:rPr lang="fr-FR" dirty="0"/>
              <a:t>(1 2 3) Target</a:t>
            </a:r>
          </a:p>
          <a:p>
            <a:pPr defTabSz="950610">
              <a:defRPr/>
            </a:pPr>
            <a:r>
              <a:rPr lang="fr-FR" dirty="0"/>
              <a:t>(1 2 4) </a:t>
            </a:r>
            <a:r>
              <a:rPr lang="fr-FR" dirty="0" err="1"/>
              <a:t>Aims</a:t>
            </a:r>
            <a:endParaRPr lang="fr-FR" dirty="0"/>
          </a:p>
          <a:p>
            <a:pPr defTabSz="950610">
              <a:defRPr/>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B9F6055F-EB73-4C27-8977-61CA906D8B5F}" type="slidenum">
              <a:rPr lang="en-US" smtClean="0"/>
              <a:pPr/>
              <a:t>60</a:t>
            </a:fld>
            <a:endParaRPr lang="en-US"/>
          </a:p>
        </p:txBody>
      </p:sp>
    </p:spTree>
    <p:extLst>
      <p:ext uri="{BB962C8B-B14F-4D97-AF65-F5344CB8AC3E}">
        <p14:creationId xmlns:p14="http://schemas.microsoft.com/office/powerpoint/2010/main" val="3537493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50610">
              <a:defRPr/>
            </a:pPr>
            <a:r>
              <a:rPr lang="fr-FR" dirty="0"/>
              <a:t>(1 1) </a:t>
            </a:r>
            <a:r>
              <a:rPr lang="fr-FR" dirty="0" err="1"/>
              <a:t>Definition</a:t>
            </a:r>
            <a:endParaRPr lang="fr-FR" dirty="0"/>
          </a:p>
          <a:p>
            <a:pPr defTabSz="950610">
              <a:defRPr/>
            </a:pPr>
            <a:r>
              <a:rPr lang="fr-FR" dirty="0"/>
              <a:t>(1 1 1) Management</a:t>
            </a:r>
          </a:p>
          <a:p>
            <a:pPr defTabSz="950610">
              <a:defRPr/>
            </a:pPr>
            <a:r>
              <a:rPr lang="fr-FR" dirty="0"/>
              <a:t>(1 1 2) Training</a:t>
            </a:r>
          </a:p>
          <a:p>
            <a:pPr defTabSz="950610">
              <a:defRPr/>
            </a:pPr>
            <a:r>
              <a:rPr lang="fr-FR" dirty="0"/>
              <a:t>(1 1 3) </a:t>
            </a:r>
            <a:r>
              <a:rPr lang="fr-FR" dirty="0" err="1"/>
              <a:t>Competencies</a:t>
            </a:r>
            <a:endParaRPr lang="fr-FR" dirty="0"/>
          </a:p>
          <a:p>
            <a:pPr defTabSz="950610">
              <a:defRPr/>
            </a:pPr>
            <a:r>
              <a:rPr lang="fr-FR" dirty="0"/>
              <a:t>(1 2) Training</a:t>
            </a:r>
          </a:p>
          <a:p>
            <a:pPr defTabSz="950610">
              <a:defRPr/>
            </a:pPr>
            <a:r>
              <a:rPr lang="fr-FR" dirty="0"/>
              <a:t>(1 2 1) </a:t>
            </a:r>
            <a:r>
              <a:rPr lang="fr-FR" dirty="0" err="1"/>
              <a:t>Needs</a:t>
            </a:r>
            <a:r>
              <a:rPr lang="fr-FR" dirty="0"/>
              <a:t> </a:t>
            </a:r>
          </a:p>
          <a:p>
            <a:pPr defTabSz="950610">
              <a:defRPr/>
            </a:pPr>
            <a:r>
              <a:rPr lang="fr-FR" dirty="0"/>
              <a:t>(1 2 3) Target</a:t>
            </a:r>
          </a:p>
          <a:p>
            <a:pPr defTabSz="950610">
              <a:defRPr/>
            </a:pPr>
            <a:r>
              <a:rPr lang="fr-FR" dirty="0"/>
              <a:t>(1 2 4) </a:t>
            </a:r>
            <a:r>
              <a:rPr lang="fr-FR" dirty="0" err="1"/>
              <a:t>Aims</a:t>
            </a:r>
            <a:endParaRPr lang="fr-FR" dirty="0"/>
          </a:p>
          <a:p>
            <a:pPr defTabSz="950610">
              <a:defRPr/>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B9F6055F-EB73-4C27-8977-61CA906D8B5F}" type="slidenum">
              <a:rPr lang="en-US" smtClean="0"/>
              <a:pPr/>
              <a:t>62</a:t>
            </a:fld>
            <a:endParaRPr lang="en-US"/>
          </a:p>
        </p:txBody>
      </p:sp>
    </p:spTree>
    <p:extLst>
      <p:ext uri="{BB962C8B-B14F-4D97-AF65-F5344CB8AC3E}">
        <p14:creationId xmlns:p14="http://schemas.microsoft.com/office/powerpoint/2010/main" val="2526975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dirty="0"/>
          </a:p>
        </p:txBody>
      </p:sp>
      <p:sp>
        <p:nvSpPr>
          <p:cNvPr id="4" name="Slide Number Placeholder 3"/>
          <p:cNvSpPr>
            <a:spLocks noGrp="1"/>
          </p:cNvSpPr>
          <p:nvPr>
            <p:ph type="sldNum" sz="quarter" idx="10"/>
          </p:nvPr>
        </p:nvSpPr>
        <p:spPr/>
        <p:txBody>
          <a:bodyPr/>
          <a:lstStyle/>
          <a:p>
            <a:fld id="{B9F6055F-EB73-4C27-8977-61CA906D8B5F}" type="slidenum">
              <a:rPr lang="en-US" smtClean="0"/>
              <a:pPr/>
              <a:t>63</a:t>
            </a:fld>
            <a:endParaRPr lang="en-US"/>
          </a:p>
        </p:txBody>
      </p:sp>
    </p:spTree>
    <p:extLst>
      <p:ext uri="{BB962C8B-B14F-4D97-AF65-F5344CB8AC3E}">
        <p14:creationId xmlns:p14="http://schemas.microsoft.com/office/powerpoint/2010/main" val="3159040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1CB007-D703-4297-A6C7-B8228943AD15}" type="slidenum">
              <a:rPr lang="en-US"/>
              <a:pPr/>
              <a:t>64</a:t>
            </a:fld>
            <a:endParaRPr lang="en-US"/>
          </a:p>
        </p:txBody>
      </p:sp>
      <p:sp>
        <p:nvSpPr>
          <p:cNvPr id="1562626" name="Rectangle 2"/>
          <p:cNvSpPr>
            <a:spLocks noGrp="1" noRot="1" noChangeAspect="1" noChangeArrowheads="1" noTextEdit="1"/>
          </p:cNvSpPr>
          <p:nvPr>
            <p:ph type="sldImg"/>
          </p:nvPr>
        </p:nvSpPr>
        <p:spPr>
          <a:ln/>
        </p:spPr>
      </p:sp>
      <p:sp>
        <p:nvSpPr>
          <p:cNvPr id="1562627" name="Rectangle 3"/>
          <p:cNvSpPr>
            <a:spLocks noGrp="1" noChangeArrowheads="1"/>
          </p:cNvSpPr>
          <p:nvPr>
            <p:ph type="body" idx="1"/>
          </p:nvPr>
        </p:nvSpPr>
        <p:spPr/>
        <p:txBody>
          <a:bodyPr/>
          <a:lstStyle/>
          <a:p>
            <a:r>
              <a:rPr lang="en-US" dirty="0" smtClean="0"/>
              <a:t>For any of these modules,</a:t>
            </a:r>
            <a:r>
              <a:rPr lang="en-US" baseline="0" dirty="0" smtClean="0"/>
              <a:t> you can do more or less – the more you do, the better your result, generally, but be </a:t>
            </a:r>
            <a:r>
              <a:rPr lang="en-US" baseline="0" smtClean="0"/>
              <a:t>realistic about your constraints. </a:t>
            </a:r>
            <a:endParaRPr lang="en-US" dirty="0"/>
          </a:p>
        </p:txBody>
      </p:sp>
    </p:spTree>
    <p:extLst>
      <p:ext uri="{BB962C8B-B14F-4D97-AF65-F5344CB8AC3E}">
        <p14:creationId xmlns:p14="http://schemas.microsoft.com/office/powerpoint/2010/main" val="739755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nSpc>
                <a:spcPct val="95000"/>
              </a:lnSpc>
              <a:spcBef>
                <a:spcPct val="0"/>
              </a:spcBef>
              <a:tabLst>
                <a:tab pos="356479" algn="l"/>
                <a:tab pos="473655" algn="l"/>
                <a:tab pos="948960" algn="l"/>
                <a:tab pos="1424266" algn="l"/>
                <a:tab pos="1899571" algn="l"/>
                <a:tab pos="2374876" algn="l"/>
                <a:tab pos="2850181" algn="l"/>
                <a:tab pos="3325486" algn="l"/>
                <a:tab pos="3800791" algn="l"/>
                <a:tab pos="4276096" algn="l"/>
                <a:tab pos="4751401" algn="l"/>
                <a:tab pos="5226706" algn="l"/>
                <a:tab pos="5702012" algn="l"/>
                <a:tab pos="6177317" algn="l"/>
                <a:tab pos="6652622" algn="l"/>
                <a:tab pos="7127927" algn="l"/>
                <a:tab pos="7603232" algn="l"/>
                <a:tab pos="8078537" algn="l"/>
                <a:tab pos="8553842" algn="l"/>
                <a:tab pos="9029147" algn="l"/>
                <a:tab pos="9504453" algn="l"/>
              </a:tabLst>
            </a:pPr>
            <a:r>
              <a:rPr lang="fi-FI" b="1" dirty="0">
                <a:latin typeface="Arial" pitchFamily="34" charset="0"/>
              </a:rPr>
              <a:t>Qualitative research strategy</a:t>
            </a:r>
          </a:p>
          <a:p>
            <a:pPr>
              <a:lnSpc>
                <a:spcPct val="95000"/>
              </a:lnSpc>
              <a:spcBef>
                <a:spcPct val="0"/>
              </a:spcBef>
              <a:tabLst>
                <a:tab pos="356479" algn="l"/>
                <a:tab pos="473655" algn="l"/>
                <a:tab pos="948960" algn="l"/>
                <a:tab pos="1424266" algn="l"/>
                <a:tab pos="1899571" algn="l"/>
                <a:tab pos="2374876" algn="l"/>
                <a:tab pos="2850181" algn="l"/>
                <a:tab pos="3325486" algn="l"/>
                <a:tab pos="3800791" algn="l"/>
                <a:tab pos="4276096" algn="l"/>
                <a:tab pos="4751401" algn="l"/>
                <a:tab pos="5226706" algn="l"/>
                <a:tab pos="5702012" algn="l"/>
                <a:tab pos="6177317" algn="l"/>
                <a:tab pos="6652622" algn="l"/>
                <a:tab pos="7127927" algn="l"/>
                <a:tab pos="7603232" algn="l"/>
                <a:tab pos="8078537" algn="l"/>
                <a:tab pos="8553842" algn="l"/>
                <a:tab pos="9029147" algn="l"/>
                <a:tab pos="9504453" algn="l"/>
              </a:tabLst>
            </a:pPr>
            <a:endParaRPr lang="fi-FI" dirty="0">
              <a:latin typeface="Arial" pitchFamily="34" charset="0"/>
            </a:endParaRPr>
          </a:p>
          <a:p>
            <a:pPr>
              <a:lnSpc>
                <a:spcPct val="95000"/>
              </a:lnSpc>
              <a:spcBef>
                <a:spcPct val="0"/>
              </a:spcBef>
              <a:tabLst>
                <a:tab pos="356479" algn="l"/>
                <a:tab pos="473655" algn="l"/>
                <a:tab pos="948960" algn="l"/>
                <a:tab pos="1424266" algn="l"/>
                <a:tab pos="1899571" algn="l"/>
                <a:tab pos="2374876" algn="l"/>
                <a:tab pos="2850181" algn="l"/>
                <a:tab pos="3325486" algn="l"/>
                <a:tab pos="3800791" algn="l"/>
                <a:tab pos="4276096" algn="l"/>
                <a:tab pos="4751401" algn="l"/>
                <a:tab pos="5226706" algn="l"/>
                <a:tab pos="5702012" algn="l"/>
                <a:tab pos="6177317" algn="l"/>
                <a:tab pos="6652622" algn="l"/>
                <a:tab pos="7127927" algn="l"/>
                <a:tab pos="7603232" algn="l"/>
                <a:tab pos="8078537" algn="l"/>
                <a:tab pos="8553842" algn="l"/>
                <a:tab pos="9029147" algn="l"/>
                <a:tab pos="9504453" algn="l"/>
              </a:tabLst>
            </a:pPr>
            <a:r>
              <a:rPr lang="fi-FI" dirty="0">
                <a:latin typeface="Arial" pitchFamily="34" charset="0"/>
              </a:rPr>
              <a:t>- Usually emphasizes words rather than quantification in the collection and analysis of data</a:t>
            </a:r>
          </a:p>
          <a:p>
            <a:pPr>
              <a:lnSpc>
                <a:spcPct val="95000"/>
              </a:lnSpc>
              <a:spcBef>
                <a:spcPct val="0"/>
              </a:spcBef>
              <a:tabLst>
                <a:tab pos="356479" algn="l"/>
                <a:tab pos="473655" algn="l"/>
                <a:tab pos="948960" algn="l"/>
                <a:tab pos="1424266" algn="l"/>
                <a:tab pos="1899571" algn="l"/>
                <a:tab pos="2374876" algn="l"/>
                <a:tab pos="2850181" algn="l"/>
                <a:tab pos="3325486" algn="l"/>
                <a:tab pos="3800791" algn="l"/>
                <a:tab pos="4276096" algn="l"/>
                <a:tab pos="4751401" algn="l"/>
                <a:tab pos="5226706" algn="l"/>
                <a:tab pos="5702012" algn="l"/>
                <a:tab pos="6177317" algn="l"/>
                <a:tab pos="6652622" algn="l"/>
                <a:tab pos="7127927" algn="l"/>
                <a:tab pos="7603232" algn="l"/>
                <a:tab pos="8078537" algn="l"/>
                <a:tab pos="8553842" algn="l"/>
                <a:tab pos="9029147" algn="l"/>
                <a:tab pos="9504453" algn="l"/>
              </a:tabLst>
            </a:pPr>
            <a:r>
              <a:rPr lang="fi-FI" dirty="0">
                <a:latin typeface="Arial" pitchFamily="34" charset="0"/>
              </a:rPr>
              <a:t>- Predominantly emphasizes an inductive approach to the relationship between theory and research, in which the emphasis is placed on the generation of theories</a:t>
            </a:r>
          </a:p>
          <a:p>
            <a:pPr>
              <a:lnSpc>
                <a:spcPct val="95000"/>
              </a:lnSpc>
              <a:spcBef>
                <a:spcPct val="0"/>
              </a:spcBef>
              <a:tabLst>
                <a:tab pos="356479" algn="l"/>
                <a:tab pos="473655" algn="l"/>
                <a:tab pos="948960" algn="l"/>
                <a:tab pos="1424266" algn="l"/>
                <a:tab pos="1899571" algn="l"/>
                <a:tab pos="2374876" algn="l"/>
                <a:tab pos="2850181" algn="l"/>
                <a:tab pos="3325486" algn="l"/>
                <a:tab pos="3800791" algn="l"/>
                <a:tab pos="4276096" algn="l"/>
                <a:tab pos="4751401" algn="l"/>
                <a:tab pos="5226706" algn="l"/>
                <a:tab pos="5702012" algn="l"/>
                <a:tab pos="6177317" algn="l"/>
                <a:tab pos="6652622" algn="l"/>
                <a:tab pos="7127927" algn="l"/>
                <a:tab pos="7603232" algn="l"/>
                <a:tab pos="8078537" algn="l"/>
                <a:tab pos="8553842" algn="l"/>
                <a:tab pos="9029147" algn="l"/>
                <a:tab pos="9504453" algn="l"/>
              </a:tabLst>
            </a:pPr>
            <a:r>
              <a:rPr lang="fi-FI" dirty="0">
                <a:latin typeface="Arial" pitchFamily="34" charset="0"/>
              </a:rPr>
              <a:t>- Has rejected the practices and norms of the natural scientific model in preference for an emphasis on the ways in which individuals interpret their social world</a:t>
            </a:r>
          </a:p>
          <a:p>
            <a:pPr>
              <a:lnSpc>
                <a:spcPct val="95000"/>
              </a:lnSpc>
              <a:spcBef>
                <a:spcPct val="0"/>
              </a:spcBef>
              <a:tabLst>
                <a:tab pos="356479" algn="l"/>
                <a:tab pos="473655" algn="l"/>
                <a:tab pos="948960" algn="l"/>
                <a:tab pos="1424266" algn="l"/>
                <a:tab pos="1899571" algn="l"/>
                <a:tab pos="2374876" algn="l"/>
                <a:tab pos="2850181" algn="l"/>
                <a:tab pos="3325486" algn="l"/>
                <a:tab pos="3800791" algn="l"/>
                <a:tab pos="4276096" algn="l"/>
                <a:tab pos="4751401" algn="l"/>
                <a:tab pos="5226706" algn="l"/>
                <a:tab pos="5702012" algn="l"/>
                <a:tab pos="6177317" algn="l"/>
                <a:tab pos="6652622" algn="l"/>
                <a:tab pos="7127927" algn="l"/>
                <a:tab pos="7603232" algn="l"/>
                <a:tab pos="8078537" algn="l"/>
                <a:tab pos="8553842" algn="l"/>
                <a:tab pos="9029147" algn="l"/>
                <a:tab pos="9504453" algn="l"/>
              </a:tabLst>
            </a:pPr>
            <a:r>
              <a:rPr lang="fi-FI" dirty="0">
                <a:latin typeface="Arial" pitchFamily="34" charset="0"/>
              </a:rPr>
              <a:t>- Embodies a view of social reality as a constantly shifting emergent property of individuals creation (processes)</a:t>
            </a:r>
          </a:p>
          <a:p>
            <a:pPr>
              <a:lnSpc>
                <a:spcPct val="95000"/>
              </a:lnSpc>
              <a:spcBef>
                <a:spcPct val="0"/>
              </a:spcBef>
              <a:tabLst>
                <a:tab pos="356479" algn="l"/>
                <a:tab pos="473655" algn="l"/>
                <a:tab pos="948960" algn="l"/>
                <a:tab pos="1424266" algn="l"/>
                <a:tab pos="1899571" algn="l"/>
                <a:tab pos="2374876" algn="l"/>
                <a:tab pos="2850181" algn="l"/>
                <a:tab pos="3325486" algn="l"/>
                <a:tab pos="3800791" algn="l"/>
                <a:tab pos="4276096" algn="l"/>
                <a:tab pos="4751401" algn="l"/>
                <a:tab pos="5226706" algn="l"/>
                <a:tab pos="5702012" algn="l"/>
                <a:tab pos="6177317" algn="l"/>
                <a:tab pos="6652622" algn="l"/>
                <a:tab pos="7127927" algn="l"/>
                <a:tab pos="7603232" algn="l"/>
                <a:tab pos="8078537" algn="l"/>
                <a:tab pos="8553842" algn="l"/>
                <a:tab pos="9029147" algn="l"/>
                <a:tab pos="9504453" algn="l"/>
              </a:tabLst>
            </a:pPr>
            <a:endParaRPr lang="fi-FI" dirty="0">
              <a:latin typeface="Arial" pitchFamily="34" charset="0"/>
            </a:endParaRPr>
          </a:p>
          <a:p>
            <a:pPr>
              <a:lnSpc>
                <a:spcPct val="95000"/>
              </a:lnSpc>
              <a:spcBef>
                <a:spcPct val="0"/>
              </a:spcBef>
              <a:tabLst>
                <a:tab pos="356479" algn="l"/>
                <a:tab pos="473655" algn="l"/>
                <a:tab pos="948960" algn="l"/>
                <a:tab pos="1424266" algn="l"/>
                <a:tab pos="1899571" algn="l"/>
                <a:tab pos="2374876" algn="l"/>
                <a:tab pos="2850181" algn="l"/>
                <a:tab pos="3325486" algn="l"/>
                <a:tab pos="3800791" algn="l"/>
                <a:tab pos="4276096" algn="l"/>
                <a:tab pos="4751401" algn="l"/>
                <a:tab pos="5226706" algn="l"/>
                <a:tab pos="5702012" algn="l"/>
                <a:tab pos="6177317" algn="l"/>
                <a:tab pos="6652622" algn="l"/>
                <a:tab pos="7127927" algn="l"/>
                <a:tab pos="7603232" algn="l"/>
                <a:tab pos="8078537" algn="l"/>
                <a:tab pos="8553842" algn="l"/>
                <a:tab pos="9029147" algn="l"/>
                <a:tab pos="9504453" algn="l"/>
              </a:tabLst>
            </a:pPr>
            <a:r>
              <a:rPr lang="fi-FI" dirty="0">
                <a:latin typeface="Arial" pitchFamily="34" charset="0"/>
              </a:rPr>
              <a:t>In quantitative research you are looking for generalizations, in qualitative you generate “</a:t>
            </a:r>
            <a:r>
              <a:rPr lang="fi-FI" i="1" dirty="0">
                <a:latin typeface="Arial" pitchFamily="34" charset="0"/>
              </a:rPr>
              <a:t>deep cultural understanding” about the phenomenon in question ==&gt; theoretical generalizations</a:t>
            </a:r>
          </a:p>
          <a:p>
            <a:endParaRPr lang="fr-FR" dirty="0"/>
          </a:p>
        </p:txBody>
      </p:sp>
      <p:sp>
        <p:nvSpPr>
          <p:cNvPr id="4" name="Espace réservé du numéro de diapositive 3"/>
          <p:cNvSpPr>
            <a:spLocks noGrp="1"/>
          </p:cNvSpPr>
          <p:nvPr>
            <p:ph type="sldNum" sz="quarter" idx="10"/>
          </p:nvPr>
        </p:nvSpPr>
        <p:spPr/>
        <p:txBody>
          <a:bodyPr/>
          <a:lstStyle/>
          <a:p>
            <a:fld id="{B9F6055F-EB73-4C27-8977-61CA906D8B5F}" type="slidenum">
              <a:rPr lang="en-US" smtClean="0"/>
              <a:pPr/>
              <a:t>3</a:t>
            </a:fld>
            <a:endParaRPr lang="en-US"/>
          </a:p>
        </p:txBody>
      </p:sp>
    </p:spTree>
    <p:extLst>
      <p:ext uri="{BB962C8B-B14F-4D97-AF65-F5344CB8AC3E}">
        <p14:creationId xmlns:p14="http://schemas.microsoft.com/office/powerpoint/2010/main" val="2296432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F116DE-12F0-44F0-9AC3-1AD9D1894E25}" type="slidenum">
              <a:rPr lang="en-US"/>
              <a:pPr/>
              <a:t>6</a:t>
            </a:fld>
            <a:endParaRPr lang="en-US"/>
          </a:p>
        </p:txBody>
      </p:sp>
      <p:sp>
        <p:nvSpPr>
          <p:cNvPr id="1478658" name="Rectangle 2"/>
          <p:cNvSpPr>
            <a:spLocks noGrp="1" noRot="1" noChangeAspect="1" noChangeArrowheads="1" noTextEdit="1"/>
          </p:cNvSpPr>
          <p:nvPr>
            <p:ph type="sldImg"/>
          </p:nvPr>
        </p:nvSpPr>
        <p:spPr>
          <a:ln/>
        </p:spPr>
      </p:sp>
      <p:sp>
        <p:nvSpPr>
          <p:cNvPr id="1478659" name="Rectangle 3"/>
          <p:cNvSpPr>
            <a:spLocks noGrp="1" noChangeArrowheads="1"/>
          </p:cNvSpPr>
          <p:nvPr>
            <p:ph type="body" idx="1"/>
          </p:nvPr>
        </p:nvSpPr>
        <p:spPr/>
        <p:txBody>
          <a:bodyPr/>
          <a:lstStyle/>
          <a:p>
            <a:pPr marL="59413" indent="9902"/>
            <a:r>
              <a:rPr lang="en-US" dirty="0" smtClean="0">
                <a:solidFill>
                  <a:srgbClr val="3D3952"/>
                </a:solidFill>
              </a:rPr>
              <a:t>Go to where your users are rather than asking them to come to you</a:t>
            </a:r>
          </a:p>
          <a:p>
            <a:pPr marL="59413" indent="9902"/>
            <a:endParaRPr lang="en-US" dirty="0" smtClean="0">
              <a:solidFill>
                <a:srgbClr val="3D3952"/>
              </a:solidFill>
            </a:endParaRPr>
          </a:p>
          <a:p>
            <a:pPr marL="59413" indent="9902"/>
            <a:r>
              <a:rPr lang="en-US" dirty="0" smtClean="0">
                <a:solidFill>
                  <a:srgbClr val="3D3952"/>
                </a:solidFill>
              </a:rPr>
              <a:t>Nip distractions in the bud</a:t>
            </a:r>
          </a:p>
          <a:p>
            <a:pPr marL="302017" indent="-232702">
              <a:buFont typeface="Arial" pitchFamily="34" charset="0"/>
              <a:buChar char="•"/>
            </a:pPr>
            <a:r>
              <a:rPr lang="en-US" dirty="0">
                <a:solidFill>
                  <a:srgbClr val="3D3952"/>
                </a:solidFill>
              </a:rPr>
              <a:t>Eat!</a:t>
            </a:r>
          </a:p>
          <a:p>
            <a:pPr marL="302017" indent="-232702">
              <a:buFont typeface="Arial" pitchFamily="34" charset="0"/>
              <a:buChar char="•"/>
            </a:pPr>
            <a:r>
              <a:rPr lang="en-US" dirty="0">
                <a:solidFill>
                  <a:srgbClr val="3D3952"/>
                </a:solidFill>
              </a:rPr>
              <a:t>Leave plenty of time so you aren’t rushed when you arrive</a:t>
            </a:r>
          </a:p>
          <a:p>
            <a:pPr marL="302017" indent="-232702">
              <a:buFont typeface="Arial" pitchFamily="34" charset="0"/>
              <a:buChar char="•"/>
            </a:pPr>
            <a:r>
              <a:rPr lang="en-US" dirty="0">
                <a:solidFill>
                  <a:srgbClr val="3D3952"/>
                </a:solidFill>
              </a:rPr>
              <a:t>Find a bathroom beforehand</a:t>
            </a:r>
          </a:p>
          <a:p>
            <a:pPr marL="302017" indent="-232702"/>
            <a:endParaRPr lang="en-US" dirty="0" smtClean="0">
              <a:solidFill>
                <a:srgbClr val="3D3952"/>
              </a:solidFill>
            </a:endParaRPr>
          </a:p>
          <a:p>
            <a:pPr marL="117176" indent="-47861"/>
            <a:r>
              <a:rPr lang="en-US" dirty="0" smtClean="0">
                <a:solidFill>
                  <a:srgbClr val="3D3952"/>
                </a:solidFill>
              </a:rPr>
              <a:t>Be ready to ask questions you (think you) know the answers to</a:t>
            </a:r>
          </a:p>
          <a:p>
            <a:pPr marL="302017" indent="-232702">
              <a:buFont typeface="Arial" pitchFamily="34" charset="0"/>
              <a:buChar char="•"/>
            </a:pPr>
            <a:r>
              <a:rPr lang="en-US" dirty="0">
                <a:solidFill>
                  <a:srgbClr val="3D3952"/>
                </a:solidFill>
              </a:rPr>
              <a:t>Think about: “When are your taxes due?”</a:t>
            </a:r>
          </a:p>
          <a:p>
            <a:pPr marL="302017" indent="-232702">
              <a:buFont typeface="Arial" pitchFamily="34" charset="0"/>
              <a:buChar char="•"/>
            </a:pPr>
            <a:r>
              <a:rPr lang="en-US" dirty="0">
                <a:solidFill>
                  <a:srgbClr val="3D3952"/>
                </a:solidFill>
              </a:rPr>
              <a:t>What do you know? What are you afraid they’ll say? What might you learn?</a:t>
            </a:r>
          </a:p>
          <a:p>
            <a:pPr marL="59413" indent="9902"/>
            <a:r>
              <a:rPr lang="en-US" dirty="0" smtClean="0">
                <a:solidFill>
                  <a:srgbClr val="3D3952"/>
                </a:solidFill>
              </a:rPr>
              <a:t>Be selective about social graces</a:t>
            </a:r>
          </a:p>
          <a:p>
            <a:pPr marL="302017" indent="-232702">
              <a:buFont typeface="Arial" pitchFamily="34" charset="0"/>
              <a:buChar char="•"/>
            </a:pPr>
            <a:r>
              <a:rPr lang="en-US" dirty="0">
                <a:solidFill>
                  <a:srgbClr val="3D3952"/>
                </a:solidFill>
              </a:rPr>
              <a:t>Just enough small talk</a:t>
            </a:r>
          </a:p>
          <a:p>
            <a:pPr marL="302017" indent="-232702">
              <a:buFont typeface="Arial" pitchFamily="34" charset="0"/>
              <a:buChar char="•"/>
            </a:pPr>
            <a:r>
              <a:rPr lang="en-US" dirty="0">
                <a:solidFill>
                  <a:srgbClr val="3D3952"/>
                </a:solidFill>
              </a:rPr>
              <a:t>Accept what you’re offered</a:t>
            </a:r>
            <a:endParaRPr lang="en-US" dirty="0" smtClean="0">
              <a:solidFill>
                <a:srgbClr val="3D3952"/>
              </a:solidFill>
            </a:endParaRPr>
          </a:p>
          <a:p>
            <a:pPr marL="59413" indent="9902"/>
            <a:endParaRPr lang="en-US" sz="900" dirty="0">
              <a:solidFill>
                <a:srgbClr val="3D3952"/>
              </a:solidFill>
            </a:endParaRPr>
          </a:p>
          <a:p>
            <a:pPr marL="59413" indent="9902"/>
            <a:r>
              <a:rPr lang="en-US" dirty="0" smtClean="0">
                <a:solidFill>
                  <a:srgbClr val="3D3952"/>
                </a:solidFill>
              </a:rPr>
              <a:t>Be selective about talking about yourself</a:t>
            </a:r>
          </a:p>
          <a:p>
            <a:pPr marL="302017" indent="-232702">
              <a:buFont typeface="Arial" pitchFamily="34" charset="0"/>
              <a:buChar char="•"/>
            </a:pPr>
            <a:r>
              <a:rPr lang="en-US" dirty="0">
                <a:solidFill>
                  <a:srgbClr val="3D3952"/>
                </a:solidFill>
              </a:rPr>
              <a:t>Reveal personal information to give them permission to share</a:t>
            </a:r>
          </a:p>
          <a:p>
            <a:pPr marL="302017" indent="-232702">
              <a:buFont typeface="Arial" pitchFamily="34" charset="0"/>
              <a:buChar char="•"/>
            </a:pPr>
            <a:r>
              <a:rPr lang="en-US" dirty="0">
                <a:solidFill>
                  <a:srgbClr val="3D3952"/>
                </a:solidFill>
              </a:rPr>
              <a:t>Otherwise, think “OMG! Me too!” without saying it</a:t>
            </a:r>
            <a:endParaRPr lang="en-US" dirty="0" smtClean="0">
              <a:solidFill>
                <a:srgbClr val="3D3952"/>
              </a:solidFill>
            </a:endParaRPr>
          </a:p>
          <a:p>
            <a:pPr marL="117176" indent="-47861"/>
            <a:endParaRPr lang="en-US" sz="900" dirty="0">
              <a:solidFill>
                <a:srgbClr val="3D3952"/>
              </a:solidFill>
            </a:endParaRPr>
          </a:p>
          <a:p>
            <a:pPr marL="117176" indent="-47861"/>
            <a:r>
              <a:rPr lang="en-US" dirty="0" smtClean="0">
                <a:solidFill>
                  <a:srgbClr val="3D3952"/>
                </a:solidFill>
              </a:rPr>
              <a:t>Work towards the tipping point</a:t>
            </a:r>
          </a:p>
          <a:p>
            <a:pPr marL="302017" indent="-232702">
              <a:buFont typeface="Arial" pitchFamily="34" charset="0"/>
              <a:buChar char="•"/>
            </a:pPr>
            <a:r>
              <a:rPr lang="en-US" dirty="0">
                <a:solidFill>
                  <a:srgbClr val="3D3952"/>
                </a:solidFill>
              </a:rPr>
              <a:t>From question-answer to </a:t>
            </a:r>
            <a:r>
              <a:rPr lang="en-US" b="1" dirty="0">
                <a:solidFill>
                  <a:srgbClr val="00AEEF"/>
                </a:solidFill>
              </a:rPr>
              <a:t>question-story</a:t>
            </a:r>
          </a:p>
          <a:p>
            <a:pPr marL="302017" indent="-232702">
              <a:buFont typeface="Arial" pitchFamily="34" charset="0"/>
              <a:buChar char="•"/>
            </a:pPr>
            <a:r>
              <a:rPr lang="en-US" dirty="0">
                <a:solidFill>
                  <a:srgbClr val="3D3952"/>
                </a:solidFill>
              </a:rPr>
              <a:t>You won’t know when it’s coming; be patient</a:t>
            </a:r>
          </a:p>
          <a:p>
            <a:pPr marL="117176" indent="-47861"/>
            <a:endParaRPr lang="en-US" sz="900" dirty="0">
              <a:solidFill>
                <a:srgbClr val="3D3952"/>
              </a:solidFill>
            </a:endParaRPr>
          </a:p>
          <a:p>
            <a:pPr marL="117176" indent="-47861"/>
            <a:r>
              <a:rPr lang="en-US" dirty="0" smtClean="0">
                <a:solidFill>
                  <a:srgbClr val="3D3952"/>
                </a:solidFill>
              </a:rPr>
              <a:t>Acknowledge the interview as something…unusual</a:t>
            </a:r>
          </a:p>
          <a:p>
            <a:pPr marL="302017" indent="-232702">
              <a:buFont typeface="Arial" pitchFamily="34" charset="0"/>
              <a:buChar char="•"/>
            </a:pPr>
            <a:r>
              <a:rPr lang="en-US" dirty="0">
                <a:solidFill>
                  <a:srgbClr val="3D3952"/>
                </a:solidFill>
              </a:rPr>
              <a:t>“What I want to learn today…” over friendly chat</a:t>
            </a:r>
          </a:p>
          <a:p>
            <a:pPr marL="302017" indent="-232702">
              <a:buFont typeface="Arial" pitchFamily="34" charset="0"/>
              <a:buChar char="•"/>
            </a:pPr>
            <a:endParaRPr lang="en-US" dirty="0">
              <a:solidFill>
                <a:srgbClr val="3D3952"/>
              </a:solidFill>
            </a:endParaRPr>
          </a:p>
          <a:p>
            <a:endParaRPr lang="en-US" dirty="0"/>
          </a:p>
        </p:txBody>
      </p:sp>
    </p:spTree>
    <p:extLst>
      <p:ext uri="{BB962C8B-B14F-4D97-AF65-F5344CB8AC3E}">
        <p14:creationId xmlns:p14="http://schemas.microsoft.com/office/powerpoint/2010/main" val="3296744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p:txBody>
          <a:bodyPr/>
          <a:lstStyle/>
          <a:p>
            <a:pPr>
              <a:defRPr/>
            </a:pPr>
            <a:fld id="{ABD9C655-8768-435B-B092-CC937819F882}" type="slidenum">
              <a:rPr lang="fr-FR" smtClean="0"/>
              <a:pPr>
                <a:defRPr/>
              </a:pPr>
              <a:t>7</a:t>
            </a:fld>
            <a:endParaRPr lang="fr-FR" smtClean="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xfrm>
            <a:off x="946574" y="4861441"/>
            <a:ext cx="5206153" cy="4605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fr-FR" smtClean="0">
                <a:cs typeface="Times New Roman" pitchFamily="18" charset="0"/>
              </a:rPr>
              <a:t>3 / La métaphore du « bâton rigide&gt; et du « bâton lâche &gt;. Pour rendre compte de la façon dont le chercheur doit être sensible, réceptif; poreux aux informations fournies directement par son milieu d’étude, «bien regarder, tout regarder, en distinguant et en discernant ce que l’on voit», Laplantine (1996, p. 16-17) cite le commentaire que Devereux fait d’une expérience du physicien Bohr pour explorer un objet avec un bâton. Selon la manière dont on tient ce bâton, la démarcation entre le sujet et l’objet sera différente. Avec une tenue ferme, le bâton fait moins partie de l’objet que du sujet, et inverse ment avec une tenue molle. Faites l’expérience vous-même en tâtant le sol avec une canne : tenue rigidement celle-ci vous communiquera moins d’information sur les aspérités du terrain que si vous la laissez souplement en épouser les Sinuosités. «Ces deux façons de tenir le bâton constituent un paradigme de toute expérience et observation en science du comportement » (Devereux, 1980, 390) et donnent lieu à des connaissances différentes de l’objet: connaissance distante le concernant ou familiarité avec lui.</a:t>
            </a:r>
          </a:p>
          <a:p>
            <a:pPr algn="just" eaLnBrk="1" hangingPunct="1"/>
            <a:r>
              <a:rPr lang="fr-FR" smtClean="0">
                <a:cs typeface="Times New Roman" pitchFamily="18" charset="0"/>
              </a:rPr>
              <a:t>4 / L’image de 1’ « acculturation à l’envers» (Laplantine, op. rit., 20) permet de décrire le processus par lequel l’ethnologue va se décentrer par rapport à lui-même, ses valeurs, ses modèles de conduite et d’appréhension du monde pour intégrer les manières de faire, de dire et de penser de ceux qu’il étudie et vivre du dedans, en intériorité, la culture et les significations qui guident les comportements observés. Cette métaphore nous permet de rendre compte du fait que le chercheur, à quelque discipline qu’il appartienne, doit abandonner ses propres référents, entrer dans la peau de ses interlocuteurs, intégrer leurs catégories de langage et de pensée pour comprendre le sens de leur conduite. Ce qui suppose un travail sur soi mais aussi la mise en oeuvre de qualités comme 1 caractéristique de l’attitude non directive orientée vers la compréhension intellectuelle du vécu de l’autre et dont Rodgers (1944) a posé les conditions d’exercice, ou l’intuition par laquelle on va accéder au sens porté par les formes expressives de l’autre.</a:t>
            </a:r>
          </a:p>
          <a:p>
            <a:pPr eaLnBrk="1" hangingPunct="1"/>
            <a:endParaRPr lang="fr-FR" smtClean="0"/>
          </a:p>
        </p:txBody>
      </p:sp>
    </p:spTree>
    <p:extLst>
      <p:ext uri="{BB962C8B-B14F-4D97-AF65-F5344CB8AC3E}">
        <p14:creationId xmlns:p14="http://schemas.microsoft.com/office/powerpoint/2010/main" val="1695476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F116DE-12F0-44F0-9AC3-1AD9D1894E25}" type="slidenum">
              <a:rPr lang="en-US"/>
              <a:pPr/>
              <a:t>8</a:t>
            </a:fld>
            <a:endParaRPr lang="en-US"/>
          </a:p>
        </p:txBody>
      </p:sp>
      <p:sp>
        <p:nvSpPr>
          <p:cNvPr id="1478658" name="Rectangle 2"/>
          <p:cNvSpPr>
            <a:spLocks noGrp="1" noRot="1" noChangeAspect="1" noChangeArrowheads="1" noTextEdit="1"/>
          </p:cNvSpPr>
          <p:nvPr>
            <p:ph type="sldImg"/>
          </p:nvPr>
        </p:nvSpPr>
        <p:spPr>
          <a:ln/>
        </p:spPr>
      </p:sp>
      <p:sp>
        <p:nvSpPr>
          <p:cNvPr id="14786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65538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Try multiple viewpoints (i.e., customer vs. worker)</a:t>
            </a:r>
          </a:p>
          <a:p>
            <a:r>
              <a:rPr lang="en-US" dirty="0" smtClean="0"/>
              <a:t>Give it time</a:t>
            </a:r>
          </a:p>
          <a:p>
            <a:r>
              <a:rPr lang="en-US" dirty="0" smtClean="0"/>
              <a:t>Allow yourself to be confused for a while</a:t>
            </a:r>
          </a:p>
          <a:p>
            <a:r>
              <a:rPr lang="en-US" dirty="0" smtClean="0"/>
              <a:t>Identify what you want to know more about</a:t>
            </a:r>
          </a:p>
          <a:p>
            <a:r>
              <a:rPr lang="en-US" dirty="0" smtClean="0"/>
              <a:t>Why?</a:t>
            </a:r>
          </a:p>
          <a:p>
            <a:endParaRPr lang="en-US" dirty="0"/>
          </a:p>
        </p:txBody>
      </p:sp>
      <p:sp>
        <p:nvSpPr>
          <p:cNvPr id="4" name="Slide Number Placeholder 3"/>
          <p:cNvSpPr>
            <a:spLocks noGrp="1"/>
          </p:cNvSpPr>
          <p:nvPr>
            <p:ph type="sldNum" sz="quarter" idx="10"/>
          </p:nvPr>
        </p:nvSpPr>
        <p:spPr/>
        <p:txBody>
          <a:bodyPr/>
          <a:lstStyle/>
          <a:p>
            <a:fld id="{B9F6055F-EB73-4C27-8977-61CA906D8B5F}" type="slidenum">
              <a:rPr lang="en-US" smtClean="0"/>
              <a:pPr/>
              <a:t>10</a:t>
            </a:fld>
            <a:endParaRPr lang="en-US"/>
          </a:p>
        </p:txBody>
      </p:sp>
    </p:spTree>
    <p:extLst>
      <p:ext uri="{BB962C8B-B14F-4D97-AF65-F5344CB8AC3E}">
        <p14:creationId xmlns:p14="http://schemas.microsoft.com/office/powerpoint/2010/main" val="3791494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Try multiple viewpoints (i.e., customer vs. worker)</a:t>
            </a:r>
          </a:p>
          <a:p>
            <a:r>
              <a:rPr lang="en-US" dirty="0" smtClean="0"/>
              <a:t>Give it time</a:t>
            </a:r>
          </a:p>
          <a:p>
            <a:r>
              <a:rPr lang="en-US" dirty="0" smtClean="0"/>
              <a:t>Allow yourself to be confused for a while</a:t>
            </a:r>
          </a:p>
          <a:p>
            <a:r>
              <a:rPr lang="en-US" dirty="0" smtClean="0"/>
              <a:t>Identify what you want to know more about</a:t>
            </a:r>
          </a:p>
          <a:p>
            <a:r>
              <a:rPr lang="en-US" dirty="0" smtClean="0"/>
              <a:t>Why?</a:t>
            </a:r>
          </a:p>
          <a:p>
            <a:r>
              <a:rPr lang="fr-FR" dirty="0" smtClean="0"/>
              <a:t>Peint en 1927, </a:t>
            </a:r>
            <a:r>
              <a:rPr lang="fr-FR" i="1" dirty="0" smtClean="0"/>
              <a:t>L’Assassin menacé</a:t>
            </a:r>
            <a:r>
              <a:rPr lang="fr-FR" dirty="0" smtClean="0"/>
              <a:t> forme un diptyque avec </a:t>
            </a:r>
            <a:r>
              <a:rPr lang="fr-FR" i="1" dirty="0" smtClean="0"/>
              <a:t>Le Joueur se</a:t>
            </a:r>
            <a:r>
              <a:rPr lang="fr-FR" dirty="0" smtClean="0"/>
              <a:t>cret. Monumentales, les deux toiles ont été présentées en avril 1927 lors de l’exposition organisée à Bruxelles, à la galerie Le Centaure. Magritte a mis un soin particulier à l’exécution de cette grande peinture à l’accent narratif prononcé. Le sujet semble inspiré par un des cinq poèmes réunis par </a:t>
            </a:r>
            <a:r>
              <a:rPr lang="fr-FR" b="1" dirty="0" smtClean="0"/>
              <a:t>Paul </a:t>
            </a:r>
            <a:r>
              <a:rPr lang="fr-FR" b="1" dirty="0" err="1" smtClean="0"/>
              <a:t>Nougé</a:t>
            </a:r>
            <a:r>
              <a:rPr lang="fr-FR" dirty="0" smtClean="0"/>
              <a:t> sous le titre “Images peintes”.</a:t>
            </a:r>
          </a:p>
          <a:p>
            <a:r>
              <a:rPr lang="fr-FR" i="1" dirty="0" smtClean="0"/>
              <a:t>Il y a dans la chambre, au milieu d’un minime désordre de linge, une femme presque nue, un cadavre d’une rare perversité.</a:t>
            </a:r>
            <a:br>
              <a:rPr lang="fr-FR" i="1" dirty="0" smtClean="0"/>
            </a:br>
            <a:r>
              <a:rPr lang="fr-FR" i="1" dirty="0" smtClean="0"/>
              <a:t>N’était cette morte, rien ne viendrait troubler un intérieur aussi paisible. Tout s’y trouve d’une netteté reposante : le plancher propre, la table où l’on ne voit que peu d’objets, un haut guéridon de bois sombre. Et l’écharpe mollement retombée sur le cou, sur l’épaule, sur l’étonnante blessure, ce n’est pas sans une certaine bonne volonté que l’on imaginerait une tête coupée.</a:t>
            </a:r>
            <a:br>
              <a:rPr lang="fr-FR" i="1" dirty="0" smtClean="0"/>
            </a:br>
            <a:r>
              <a:rPr lang="fr-FR" i="1" dirty="0" smtClean="0"/>
              <a:t>Sur le guéridon, – comme il se doit – un chat méditatif regarde le cadavre.</a:t>
            </a:r>
            <a:br>
              <a:rPr lang="fr-FR" i="1" dirty="0" smtClean="0"/>
            </a:br>
            <a:r>
              <a:rPr lang="fr-FR" i="1" dirty="0" smtClean="0"/>
              <a:t>Tournant le dos à la morte, un jeune homme d’une très discrète élégance et d’une grande beauté, un peu penché, légèrement penché sur ce pavillon de phonographie, écoute.</a:t>
            </a:r>
            <a:br>
              <a:rPr lang="fr-FR" i="1" dirty="0" smtClean="0"/>
            </a:br>
            <a:r>
              <a:rPr lang="fr-FR" i="1" dirty="0" smtClean="0"/>
              <a:t>Sur ses lèvres, peut-être un sourire.</a:t>
            </a:r>
            <a:br>
              <a:rPr lang="fr-FR" i="1" dirty="0" smtClean="0"/>
            </a:br>
            <a:r>
              <a:rPr lang="fr-FR" i="1" dirty="0" smtClean="0"/>
              <a:t>A ses pieds, une valise. Sur une chaise, son chapeau et son manteau.</a:t>
            </a:r>
            <a:br>
              <a:rPr lang="fr-FR" i="1" dirty="0" smtClean="0"/>
            </a:br>
            <a:r>
              <a:rPr lang="fr-FR" i="1" dirty="0" smtClean="0"/>
              <a:t>Au ras du seuil de la fenêtre, au fond de la chambre, quatre têtes regardent l’assassin.</a:t>
            </a:r>
            <a:br>
              <a:rPr lang="fr-FR" i="1" dirty="0" smtClean="0"/>
            </a:br>
            <a:r>
              <a:rPr lang="fr-FR" i="1" dirty="0" smtClean="0"/>
              <a:t>Dans le couloir, de part et d’autre de la porte large ouverte, deux hommes s’avancent qui ne peuvent encore découvrir le spectacle.</a:t>
            </a:r>
            <a:br>
              <a:rPr lang="fr-FR" i="1" dirty="0" smtClean="0"/>
            </a:br>
            <a:r>
              <a:rPr lang="fr-FR" i="1" dirty="0" smtClean="0"/>
              <a:t>Ils sont laids.</a:t>
            </a:r>
            <a:br>
              <a:rPr lang="fr-FR" i="1" dirty="0" smtClean="0"/>
            </a:br>
            <a:r>
              <a:rPr lang="fr-FR" i="1" dirty="0" smtClean="0"/>
              <a:t>Courbés, ils rasent le mur.</a:t>
            </a:r>
            <a:br>
              <a:rPr lang="fr-FR" i="1" dirty="0" smtClean="0"/>
            </a:br>
            <a:r>
              <a:rPr lang="fr-FR" i="1" dirty="0" smtClean="0"/>
              <a:t>L’un déploie un vaste filet, l’autre brandit une sorte de matraque.</a:t>
            </a:r>
            <a:br>
              <a:rPr lang="fr-FR" i="1" dirty="0" smtClean="0"/>
            </a:br>
            <a:r>
              <a:rPr lang="fr-FR" i="1" dirty="0" smtClean="0"/>
              <a:t>Tout cela s’appellera : l’Assassin menacé.</a:t>
            </a:r>
            <a:endParaRPr lang="fr-FR"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9F6055F-EB73-4C27-8977-61CA906D8B5F}" type="slidenum">
              <a:rPr lang="en-US" smtClean="0"/>
              <a:pPr/>
              <a:t>11</a:t>
            </a:fld>
            <a:endParaRPr lang="en-US"/>
          </a:p>
        </p:txBody>
      </p:sp>
    </p:spTree>
    <p:extLst>
      <p:ext uri="{BB962C8B-B14F-4D97-AF65-F5344CB8AC3E}">
        <p14:creationId xmlns:p14="http://schemas.microsoft.com/office/powerpoint/2010/main" val="3709719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BB0E7C-71CE-4E55-B011-7C2040DF1CE7}" type="slidenum">
              <a:rPr lang="en-US"/>
              <a:pPr/>
              <a:t>12</a:t>
            </a:fld>
            <a:endParaRPr lang="en-US"/>
          </a:p>
        </p:txBody>
      </p:sp>
      <p:sp>
        <p:nvSpPr>
          <p:cNvPr id="1547266" name="Rectangle 2"/>
          <p:cNvSpPr>
            <a:spLocks noGrp="1" noRot="1" noChangeAspect="1" noChangeArrowheads="1" noTextEdit="1"/>
          </p:cNvSpPr>
          <p:nvPr>
            <p:ph type="sldImg"/>
          </p:nvPr>
        </p:nvSpPr>
        <p:spPr>
          <a:ln/>
        </p:spPr>
      </p:sp>
      <p:sp>
        <p:nvSpPr>
          <p:cNvPr id="1547267" name="Rectangle 3"/>
          <p:cNvSpPr>
            <a:spLocks noGrp="1" noChangeArrowheads="1"/>
          </p:cNvSpPr>
          <p:nvPr>
            <p:ph type="body" idx="1"/>
          </p:nvPr>
        </p:nvSpPr>
        <p:spPr/>
        <p:txBody>
          <a:bodyPr/>
          <a:lstStyle/>
          <a:p>
            <a:r>
              <a:rPr lang="en-US"/>
              <a:t>Act as if, Gladwell </a:t>
            </a:r>
          </a:p>
        </p:txBody>
      </p:sp>
    </p:spTree>
    <p:extLst>
      <p:ext uri="{BB962C8B-B14F-4D97-AF65-F5344CB8AC3E}">
        <p14:creationId xmlns:p14="http://schemas.microsoft.com/office/powerpoint/2010/main" val="2239257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11271" name="Rectangle 7"/>
          <p:cNvSpPr>
            <a:spLocks noChangeArrowheads="1"/>
          </p:cNvSpPr>
          <p:nvPr userDrawn="1"/>
        </p:nvSpPr>
        <p:spPr bwMode="auto">
          <a:xfrm>
            <a:off x="0" y="0"/>
            <a:ext cx="9144000" cy="6858000"/>
          </a:xfrm>
          <a:prstGeom prst="rect">
            <a:avLst/>
          </a:prstGeom>
          <a:noFill/>
          <a:ln w="9525">
            <a:noFill/>
            <a:miter lim="800000"/>
            <a:headEnd/>
            <a:tailEnd/>
          </a:ln>
          <a:effectLst/>
        </p:spPr>
        <p:txBody>
          <a:bodyPr wrap="none" anchor="ctr"/>
          <a:lstStyle/>
          <a:p>
            <a:endParaRPr lang="en-US"/>
          </a:p>
        </p:txBody>
      </p:sp>
      <p:sp>
        <p:nvSpPr>
          <p:cNvPr id="11272" name="Line 8"/>
          <p:cNvSpPr>
            <a:spLocks noChangeShapeType="1"/>
          </p:cNvSpPr>
          <p:nvPr userDrawn="1"/>
        </p:nvSpPr>
        <p:spPr bwMode="auto">
          <a:xfrm>
            <a:off x="304800" y="1524000"/>
            <a:ext cx="8610600" cy="0"/>
          </a:xfrm>
          <a:prstGeom prst="line">
            <a:avLst/>
          </a:prstGeom>
          <a:noFill/>
          <a:ln w="9525">
            <a:solidFill>
              <a:srgbClr val="CCCCCC"/>
            </a:solidFill>
            <a:round/>
            <a:headEnd/>
            <a:tailEnd/>
          </a:ln>
          <a:effectLst/>
        </p:spPr>
        <p:txBody>
          <a:bodyPr wrap="none" anchor="ctr"/>
          <a:lstStyle/>
          <a:p>
            <a:endParaRPr lang="en-US"/>
          </a:p>
        </p:txBody>
      </p:sp>
      <p:sp>
        <p:nvSpPr>
          <p:cNvPr id="11266" name="Rectangle 2"/>
          <p:cNvSpPr>
            <a:spLocks noGrp="1" noChangeArrowheads="1"/>
          </p:cNvSpPr>
          <p:nvPr>
            <p:ph type="ctrTitle"/>
          </p:nvPr>
        </p:nvSpPr>
        <p:spPr>
          <a:xfrm>
            <a:off x="215900" y="1117600"/>
            <a:ext cx="5283200" cy="406400"/>
          </a:xfrm>
          <a:prstGeom prst="rect">
            <a:avLst/>
          </a:prstGeom>
        </p:spPr>
        <p:txBody>
          <a:bodyPr/>
          <a:lstStyle>
            <a:lvl1pPr>
              <a:defRPr sz="2000" b="1">
                <a:solidFill>
                  <a:srgbClr val="DD002E"/>
                </a:solidFill>
              </a:defRPr>
            </a:lvl1pPr>
          </a:lstStyle>
          <a:p>
            <a:r>
              <a:rPr lang="en-US" dirty="0"/>
              <a:t>Click to edit Master title style</a:t>
            </a:r>
          </a:p>
        </p:txBody>
      </p:sp>
      <p:sp>
        <p:nvSpPr>
          <p:cNvPr id="11267" name="Rectangle 3"/>
          <p:cNvSpPr>
            <a:spLocks noGrp="1" noChangeArrowheads="1"/>
          </p:cNvSpPr>
          <p:nvPr>
            <p:ph type="subTitle" idx="1"/>
          </p:nvPr>
        </p:nvSpPr>
        <p:spPr>
          <a:xfrm>
            <a:off x="203200" y="1574800"/>
            <a:ext cx="5740400" cy="3048000"/>
          </a:xfrm>
        </p:spPr>
        <p:txBody>
          <a:bodyPr/>
          <a:lstStyle>
            <a:lvl1pPr marL="0" indent="0">
              <a:lnSpc>
                <a:spcPct val="90000"/>
              </a:lnSpc>
              <a:spcBef>
                <a:spcPct val="0"/>
              </a:spcBef>
              <a:buFontTx/>
              <a:buNone/>
              <a:defRPr sz="3800" b="1">
                <a:solidFill>
                  <a:schemeClr val="bg1"/>
                </a:solidFill>
              </a:defRPr>
            </a:lvl1pPr>
          </a:lstStyle>
          <a:p>
            <a:r>
              <a:rPr lang="en-US" dirty="0"/>
              <a:t>Click to edit Master subtitle style</a:t>
            </a:r>
          </a:p>
        </p:txBody>
      </p:sp>
      <p:sp>
        <p:nvSpPr>
          <p:cNvPr id="11270" name="Text Box 6"/>
          <p:cNvSpPr txBox="1">
            <a:spLocks noChangeArrowheads="1"/>
          </p:cNvSpPr>
          <p:nvPr userDrawn="1"/>
        </p:nvSpPr>
        <p:spPr bwMode="auto">
          <a:xfrm>
            <a:off x="242888" y="6508750"/>
            <a:ext cx="354012" cy="260350"/>
          </a:xfrm>
          <a:prstGeom prst="rect">
            <a:avLst/>
          </a:prstGeom>
          <a:noFill/>
          <a:ln w="9525">
            <a:noFill/>
            <a:miter lim="800000"/>
            <a:headEnd/>
            <a:tailEnd/>
          </a:ln>
          <a:effectLst/>
        </p:spPr>
        <p:txBody>
          <a:bodyPr wrap="none">
            <a:spAutoFit/>
          </a:bodyPr>
          <a:lstStyle/>
          <a:p>
            <a:pPr eaLnBrk="0" hangingPunct="0">
              <a:spcBef>
                <a:spcPct val="0"/>
              </a:spcBef>
              <a:buFontTx/>
              <a:buNone/>
            </a:pPr>
            <a:fld id="{68DF882D-A765-420B-A335-7B9CB4CD91D9}" type="slidenum">
              <a:rPr lang="en-US" sz="1100">
                <a:solidFill>
                  <a:srgbClr val="CCCCCC"/>
                </a:solidFill>
              </a:rPr>
              <a:pPr eaLnBrk="0" hangingPunct="0">
                <a:spcBef>
                  <a:spcPct val="0"/>
                </a:spcBef>
                <a:buFontTx/>
                <a:buNone/>
              </a:pPr>
              <a:t>‹N°›</a:t>
            </a:fld>
            <a:endParaRPr lang="en-US" sz="1100">
              <a:solidFill>
                <a:srgbClr val="CCCCCC"/>
              </a:solidFill>
            </a:endParaRPr>
          </a:p>
        </p:txBody>
      </p:sp>
      <p:pic>
        <p:nvPicPr>
          <p:cNvPr id="7" name="Picture 6" descr="C:\Users\Catherine Voynnet\Pictures\Paris 2\LOGO CIFFOP 2011 en jpg.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1126" y="341488"/>
            <a:ext cx="1402999" cy="713019"/>
          </a:xfrm>
          <a:prstGeom prst="rect">
            <a:avLst/>
          </a:prstGeom>
          <a:solidFill>
            <a:srgbClr val="B800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838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19200"/>
            <a:ext cx="42291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2291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8382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8382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152650" cy="63246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28600"/>
            <a:ext cx="63055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8382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219200"/>
            <a:ext cx="42291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2291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962400"/>
            <a:ext cx="42291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382000" cy="533400"/>
          </a:xfrm>
          <a:prstGeom prst="rect">
            <a:avLst/>
          </a:prstGeom>
        </p:spPr>
        <p:txBody>
          <a:bodyPr/>
          <a:lstStyle>
            <a:lvl1pPr>
              <a:defRPr sz="28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4114800" cy="5334000"/>
          </a:xfrm>
        </p:spPr>
        <p:txBody>
          <a:bodyPr/>
          <a:lstStyle>
            <a:lvl1pPr marL="0" indent="0">
              <a:buNone/>
              <a:defRPr sz="2400">
                <a:solidFill>
                  <a:schemeClr val="tx1">
                    <a:lumMod val="75000"/>
                    <a:lumOff val="25000"/>
                  </a:schemeClr>
                </a:solidFill>
                <a:latin typeface="+mn-lt"/>
              </a:defRPr>
            </a:lvl1pPr>
            <a:lvl2pPr>
              <a:buNone/>
              <a:defRPr sz="1800">
                <a:solidFill>
                  <a:schemeClr val="tx1">
                    <a:lumMod val="75000"/>
                    <a:lumOff val="25000"/>
                  </a:schemeClr>
                </a:solidFill>
                <a:latin typeface="+mn-lt"/>
              </a:defRPr>
            </a:lvl2pPr>
            <a:lvl3pPr>
              <a:buNone/>
              <a:defRPr sz="1600">
                <a:solidFill>
                  <a:schemeClr val="tx1">
                    <a:lumMod val="75000"/>
                    <a:lumOff val="25000"/>
                  </a:schemeClr>
                </a:solidFill>
                <a:latin typeface="+mn-lt"/>
              </a:defRPr>
            </a:lvl3pPr>
            <a:lvl4pPr>
              <a:buNone/>
              <a:defRPr sz="1600">
                <a:solidFill>
                  <a:schemeClr val="tx1">
                    <a:lumMod val="75000"/>
                    <a:lumOff val="25000"/>
                  </a:schemeClr>
                </a:solidFill>
                <a:latin typeface="+mn-lt"/>
              </a:defRPr>
            </a:lvl4pPr>
            <a:lvl5pPr>
              <a:buNone/>
              <a:defRPr sz="1600">
                <a:solidFill>
                  <a:schemeClr val="tx1">
                    <a:lumMod val="75000"/>
                    <a:lumOff val="2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
          </a:xfrm>
          <a:prstGeom prst="rect">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p:cNvSpPr>
            <a:spLocks noGrp="1"/>
          </p:cNvSpPr>
          <p:nvPr>
            <p:ph type="title"/>
          </p:nvPr>
        </p:nvSpPr>
        <p:spPr>
          <a:xfrm>
            <a:off x="457200" y="152400"/>
            <a:ext cx="8382000" cy="533400"/>
          </a:xfrm>
          <a:prstGeom prst="rect">
            <a:avLst/>
          </a:prstGeom>
        </p:spPr>
        <p:txBody>
          <a:bodyPr/>
          <a:lstStyle>
            <a:lvl1pPr>
              <a:defRPr sz="2800">
                <a:solidFill>
                  <a:schemeClr val="bg1"/>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199" y="1219200"/>
            <a:ext cx="8324193" cy="5334000"/>
          </a:xfrm>
        </p:spPr>
        <p:txBody>
          <a:bodyPr/>
          <a:lstStyle>
            <a:lvl1pPr marL="0" indent="0">
              <a:buNone/>
              <a:defRPr sz="2400">
                <a:solidFill>
                  <a:srgbClr val="606060"/>
                </a:solidFill>
                <a:latin typeface="Arial" pitchFamily="34" charset="0"/>
                <a:cs typeface="Arial" pitchFamily="34" charset="0"/>
              </a:defRPr>
            </a:lvl1pPr>
            <a:lvl2pPr>
              <a:buNone/>
              <a:defRPr sz="1800">
                <a:solidFill>
                  <a:srgbClr val="606060"/>
                </a:solidFill>
                <a:latin typeface="Arial" pitchFamily="34" charset="0"/>
                <a:cs typeface="Arial" pitchFamily="34" charset="0"/>
              </a:defRPr>
            </a:lvl2pPr>
            <a:lvl3pPr>
              <a:buNone/>
              <a:defRPr sz="1600">
                <a:solidFill>
                  <a:srgbClr val="606060"/>
                </a:solidFill>
                <a:latin typeface="Arial" pitchFamily="34" charset="0"/>
                <a:cs typeface="Arial" pitchFamily="34" charset="0"/>
              </a:defRPr>
            </a:lvl3pPr>
            <a:lvl4pPr>
              <a:buNone/>
              <a:defRPr sz="1600">
                <a:solidFill>
                  <a:srgbClr val="606060"/>
                </a:solidFill>
                <a:latin typeface="Arial" pitchFamily="34" charset="0"/>
                <a:cs typeface="Arial" pitchFamily="34" charset="0"/>
              </a:defRPr>
            </a:lvl4pPr>
            <a:lvl5pPr>
              <a:buNone/>
              <a:defRPr sz="1600">
                <a:solidFill>
                  <a:srgbClr val="606060"/>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dgm">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406400" y="228600"/>
            <a:ext cx="7772400" cy="1143000"/>
          </a:xfrm>
          <a:prstGeom prst="rect">
            <a:avLst/>
          </a:prstGeom>
        </p:spPr>
        <p:txBody>
          <a:bodyPr/>
          <a:lstStyle/>
          <a:p>
            <a:r>
              <a:rPr lang="fr-FR" smtClean="0"/>
              <a:t>Cliquez pour modifier le style du titre</a:t>
            </a:r>
            <a:endParaRPr lang="fr-FR"/>
          </a:p>
        </p:txBody>
      </p:sp>
      <p:sp>
        <p:nvSpPr>
          <p:cNvPr id="3" name="Espace réservé du graphique SmartArt 2"/>
          <p:cNvSpPr>
            <a:spLocks noGrp="1"/>
          </p:cNvSpPr>
          <p:nvPr>
            <p:ph type="dgm" idx="1"/>
          </p:nvPr>
        </p:nvSpPr>
        <p:spPr>
          <a:xfrm>
            <a:off x="457200" y="1885950"/>
            <a:ext cx="8178800" cy="4171950"/>
          </a:xfrm>
        </p:spPr>
        <p:txBody>
          <a:bodyPr/>
          <a:lstStyle/>
          <a:p>
            <a:pPr lvl="0"/>
            <a:endParaRPr lang="fr-FR" noProof="0" smtClean="0"/>
          </a:p>
        </p:txBody>
      </p:sp>
      <p:sp>
        <p:nvSpPr>
          <p:cNvPr id="4" name="Rectangle 4"/>
          <p:cNvSpPr>
            <a:spLocks noGrp="1" noChangeArrowheads="1"/>
          </p:cNvSpPr>
          <p:nvPr>
            <p:ph type="dt" sz="half" idx="10"/>
          </p:nvPr>
        </p:nvSpPr>
        <p:spPr>
          <a:xfrm>
            <a:off x="431800" y="6229350"/>
            <a:ext cx="1905000" cy="457200"/>
          </a:xfrm>
          <a:prstGeom prst="rect">
            <a:avLst/>
          </a:prstGeom>
          <a:ln/>
        </p:spPr>
        <p:txBody>
          <a:bodyPr/>
          <a:lstStyle>
            <a:lvl1pPr>
              <a:defRPr/>
            </a:lvl1pPr>
          </a:lstStyle>
          <a:p>
            <a:pPr>
              <a:defRPr/>
            </a:pPr>
            <a:endParaRPr lang="fr-FR"/>
          </a:p>
        </p:txBody>
      </p:sp>
      <p:sp>
        <p:nvSpPr>
          <p:cNvPr id="5" name="Rectangle 5"/>
          <p:cNvSpPr>
            <a:spLocks noGrp="1" noChangeArrowheads="1"/>
          </p:cNvSpPr>
          <p:nvPr>
            <p:ph type="ftr" sz="quarter" idx="11"/>
          </p:nvPr>
        </p:nvSpPr>
        <p:spPr>
          <a:xfrm>
            <a:off x="3124200" y="6229350"/>
            <a:ext cx="2895600" cy="457200"/>
          </a:xfrm>
          <a:prstGeom prst="rect">
            <a:avLst/>
          </a:prstGeom>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xfrm>
            <a:off x="6731000" y="6229350"/>
            <a:ext cx="1905000" cy="457200"/>
          </a:xfrm>
          <a:prstGeom prst="rect">
            <a:avLst/>
          </a:prstGeom>
          <a:ln/>
        </p:spPr>
        <p:txBody>
          <a:bodyPr/>
          <a:lstStyle>
            <a:lvl1pPr>
              <a:defRPr/>
            </a:lvl1pPr>
          </a:lstStyle>
          <a:p>
            <a:pPr>
              <a:defRPr/>
            </a:pPr>
            <a:fld id="{A1CD75A2-A470-4613-8936-9A0AE0EAA13B}"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ClipArt">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406400" y="228600"/>
            <a:ext cx="7772400" cy="1143000"/>
          </a:xfrm>
          <a:prstGeom prst="rect">
            <a:avLst/>
          </a:prstGeo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885950"/>
            <a:ext cx="4013200" cy="41719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image de la bibliothèque 3"/>
          <p:cNvSpPr>
            <a:spLocks noGrp="1"/>
          </p:cNvSpPr>
          <p:nvPr>
            <p:ph type="clipArt" sz="half" idx="2"/>
          </p:nvPr>
        </p:nvSpPr>
        <p:spPr>
          <a:xfrm>
            <a:off x="4622800" y="1885950"/>
            <a:ext cx="4013200" cy="4171950"/>
          </a:xfrm>
        </p:spPr>
        <p:txBody>
          <a:bodyPr/>
          <a:lstStyle/>
          <a:p>
            <a:pPr lvl="0"/>
            <a:endParaRPr lang="fr-FR" noProof="0" smtClean="0"/>
          </a:p>
        </p:txBody>
      </p:sp>
      <p:sp>
        <p:nvSpPr>
          <p:cNvPr id="5" name="Espace réservé de la date 4"/>
          <p:cNvSpPr>
            <a:spLocks noGrp="1" noChangeArrowheads="1"/>
          </p:cNvSpPr>
          <p:nvPr>
            <p:ph type="dt" sz="half" idx="10"/>
          </p:nvPr>
        </p:nvSpPr>
        <p:spPr>
          <a:xfrm>
            <a:off x="431800" y="6229350"/>
            <a:ext cx="1905000" cy="457200"/>
          </a:xfrm>
          <a:prstGeom prst="rect">
            <a:avLst/>
          </a:prstGeom>
          <a:ln/>
        </p:spPr>
        <p:txBody>
          <a:bodyPr/>
          <a:lstStyle>
            <a:lvl1pPr>
              <a:defRPr/>
            </a:lvl1pPr>
          </a:lstStyle>
          <a:p>
            <a:pPr>
              <a:defRPr/>
            </a:pPr>
            <a:endParaRPr lang="fr-FR"/>
          </a:p>
        </p:txBody>
      </p:sp>
      <p:sp>
        <p:nvSpPr>
          <p:cNvPr id="6" name="Espace réservé du pied de page 5"/>
          <p:cNvSpPr>
            <a:spLocks noGrp="1" noChangeArrowheads="1"/>
          </p:cNvSpPr>
          <p:nvPr>
            <p:ph type="ftr" sz="quarter" idx="11"/>
          </p:nvPr>
        </p:nvSpPr>
        <p:spPr>
          <a:xfrm>
            <a:off x="3124200" y="6229350"/>
            <a:ext cx="2895600" cy="457200"/>
          </a:xfrm>
          <a:prstGeom prst="rect">
            <a:avLst/>
          </a:prstGeom>
          <a:ln/>
        </p:spPr>
        <p:txBody>
          <a:bodyPr/>
          <a:lstStyle>
            <a:lvl1pPr>
              <a:defRPr/>
            </a:lvl1pPr>
          </a:lstStyle>
          <a:p>
            <a:pPr>
              <a:defRPr/>
            </a:pPr>
            <a:endParaRPr lang="fr-FR"/>
          </a:p>
        </p:txBody>
      </p:sp>
      <p:sp>
        <p:nvSpPr>
          <p:cNvPr id="7" name="Espace réservé du numéro de diapositive 6"/>
          <p:cNvSpPr>
            <a:spLocks noGrp="1" noChangeArrowheads="1"/>
          </p:cNvSpPr>
          <p:nvPr>
            <p:ph type="sldNum" sz="quarter" idx="12"/>
          </p:nvPr>
        </p:nvSpPr>
        <p:spPr>
          <a:xfrm>
            <a:off x="6731000" y="6229350"/>
            <a:ext cx="1905000" cy="457200"/>
          </a:xfrm>
          <a:prstGeom prst="rect">
            <a:avLst/>
          </a:prstGeom>
          <a:ln/>
        </p:spPr>
        <p:txBody>
          <a:bodyPr/>
          <a:lstStyle>
            <a:lvl1pPr>
              <a:defRPr/>
            </a:lvl1pPr>
          </a:lstStyle>
          <a:p>
            <a:pPr>
              <a:defRPr/>
            </a:pPr>
            <a:fld id="{8D6B7A03-2B90-40C0-A416-EA5994F7FAE1}" type="slidenum">
              <a:rPr lang="fr-FR"/>
              <a:pPr>
                <a:defRP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06400" y="228600"/>
            <a:ext cx="7772400" cy="1143000"/>
          </a:xfrm>
          <a:prstGeom prst="rect">
            <a:avLst/>
          </a:prstGeo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885950"/>
            <a:ext cx="8178800" cy="4171950"/>
          </a:xfrm>
        </p:spPr>
        <p:txBody>
          <a:bodyPr/>
          <a:lstStyle/>
          <a:p>
            <a:pPr lvl="0"/>
            <a:endParaRPr lang="fr-FR" noProof="0" smtClean="0"/>
          </a:p>
        </p:txBody>
      </p:sp>
      <p:sp>
        <p:nvSpPr>
          <p:cNvPr id="4" name="Rectangle 4"/>
          <p:cNvSpPr>
            <a:spLocks noGrp="1" noChangeArrowheads="1"/>
          </p:cNvSpPr>
          <p:nvPr>
            <p:ph type="dt" sz="half" idx="10"/>
          </p:nvPr>
        </p:nvSpPr>
        <p:spPr>
          <a:xfrm>
            <a:off x="431800" y="6229350"/>
            <a:ext cx="1905000" cy="457200"/>
          </a:xfrm>
          <a:prstGeom prst="rect">
            <a:avLst/>
          </a:prstGeom>
          <a:ln/>
        </p:spPr>
        <p:txBody>
          <a:bodyPr/>
          <a:lstStyle>
            <a:lvl1pPr>
              <a:defRPr/>
            </a:lvl1pPr>
          </a:lstStyle>
          <a:p>
            <a:pPr>
              <a:defRPr/>
            </a:pPr>
            <a:endParaRPr lang="fr-FR"/>
          </a:p>
        </p:txBody>
      </p:sp>
      <p:sp>
        <p:nvSpPr>
          <p:cNvPr id="5" name="Rectangle 5"/>
          <p:cNvSpPr>
            <a:spLocks noGrp="1" noChangeArrowheads="1"/>
          </p:cNvSpPr>
          <p:nvPr>
            <p:ph type="ftr" sz="quarter" idx="11"/>
          </p:nvPr>
        </p:nvSpPr>
        <p:spPr>
          <a:xfrm>
            <a:off x="3124200" y="6229350"/>
            <a:ext cx="2895600" cy="457200"/>
          </a:xfrm>
          <a:prstGeom prst="rect">
            <a:avLst/>
          </a:prstGeom>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xfrm>
            <a:off x="6731000" y="6229350"/>
            <a:ext cx="1905000" cy="457200"/>
          </a:xfrm>
          <a:prstGeom prst="rect">
            <a:avLst/>
          </a:prstGeom>
          <a:ln/>
        </p:spPr>
        <p:txBody>
          <a:bodyPr/>
          <a:lstStyle>
            <a:lvl1pPr>
              <a:defRPr/>
            </a:lvl1pPr>
          </a:lstStyle>
          <a:p>
            <a:pPr>
              <a:defRPr/>
            </a:pPr>
            <a:fld id="{D7EFAD2D-D0AE-4EEF-80A5-D30A6145C208}" type="slidenum">
              <a:rPr lang="fr-FR"/>
              <a:pPr>
                <a:defRPr/>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41400"/>
            <a:ext cx="6858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7A4E127F-F784-4787-8574-E997AD9C8E28}" type="datetimeFigureOut">
              <a:rPr lang="fr-FR" smtClean="0"/>
              <a:pPr/>
              <a:t>06/02/2014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4E315B-2FC1-4ED7-8948-DD1D96DBC7FF}" type="slidenum">
              <a:rPr lang="fr-FR" smtClean="0"/>
              <a:pPr/>
              <a:t>‹N°›</a:t>
            </a:fld>
            <a:endParaRPr lang="fr-FR"/>
          </a:p>
        </p:txBody>
      </p:sp>
    </p:spTree>
    <p:extLst>
      <p:ext uri="{BB962C8B-B14F-4D97-AF65-F5344CB8AC3E}">
        <p14:creationId xmlns:p14="http://schemas.microsoft.com/office/powerpoint/2010/main" val="2164765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7A4E127F-F784-4787-8574-E997AD9C8E28}" type="datetimeFigureOut">
              <a:rPr lang="fr-FR" smtClean="0"/>
              <a:pPr/>
              <a:t>06/02/2014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4E315B-2FC1-4ED7-8948-DD1D96DBC7FF}" type="slidenum">
              <a:rPr lang="fr-FR" smtClean="0"/>
              <a:pPr/>
              <a:t>‹N°›</a:t>
            </a:fld>
            <a:endParaRPr lang="fr-FR"/>
          </a:p>
        </p:txBody>
      </p:sp>
    </p:spTree>
    <p:extLst>
      <p:ext uri="{BB962C8B-B14F-4D97-AF65-F5344CB8AC3E}">
        <p14:creationId xmlns:p14="http://schemas.microsoft.com/office/powerpoint/2010/main" val="1674843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62262"/>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4E127F-F784-4787-8574-E997AD9C8E28}" type="datetimeFigureOut">
              <a:rPr lang="fr-FR" smtClean="0"/>
              <a:pPr/>
              <a:t>06/02/2014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4E315B-2FC1-4ED7-8948-DD1D96DBC7FF}" type="slidenum">
              <a:rPr lang="fr-FR" smtClean="0"/>
              <a:pPr/>
              <a:t>‹N°›</a:t>
            </a:fld>
            <a:endParaRPr lang="fr-FR"/>
          </a:p>
        </p:txBody>
      </p:sp>
    </p:spTree>
    <p:extLst>
      <p:ext uri="{BB962C8B-B14F-4D97-AF65-F5344CB8AC3E}">
        <p14:creationId xmlns:p14="http://schemas.microsoft.com/office/powerpoint/2010/main" val="1948976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628650" y="1825625"/>
            <a:ext cx="386715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825625"/>
            <a:ext cx="386715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7A4E127F-F784-4787-8574-E997AD9C8E28}" type="datetimeFigureOut">
              <a:rPr lang="fr-FR" smtClean="0"/>
              <a:pPr/>
              <a:t>06/02/2014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4E315B-2FC1-4ED7-8948-DD1D96DBC7FF}" type="slidenum">
              <a:rPr lang="fr-FR" smtClean="0"/>
              <a:pPr/>
              <a:t>‹N°›</a:t>
            </a:fld>
            <a:endParaRPr lang="fr-FR"/>
          </a:p>
        </p:txBody>
      </p:sp>
    </p:spTree>
    <p:extLst>
      <p:ext uri="{BB962C8B-B14F-4D97-AF65-F5344CB8AC3E}">
        <p14:creationId xmlns:p14="http://schemas.microsoft.com/office/powerpoint/2010/main" val="25409321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3888" y="274638"/>
            <a:ext cx="7886700" cy="1143000"/>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623888" y="1489075"/>
            <a:ext cx="386715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3888" y="2193925"/>
            <a:ext cx="386715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1850" y="1489075"/>
            <a:ext cx="3868738"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50" y="2193925"/>
            <a:ext cx="3868738"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7A4E127F-F784-4787-8574-E997AD9C8E28}" type="datetimeFigureOut">
              <a:rPr lang="fr-FR" smtClean="0"/>
              <a:pPr/>
              <a:t>06/02/2014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24E315B-2FC1-4ED7-8948-DD1D96DBC7FF}" type="slidenum">
              <a:rPr lang="fr-FR" smtClean="0"/>
              <a:pPr/>
              <a:t>‹N°›</a:t>
            </a:fld>
            <a:endParaRPr lang="fr-FR"/>
          </a:p>
        </p:txBody>
      </p:sp>
    </p:spTree>
    <p:extLst>
      <p:ext uri="{BB962C8B-B14F-4D97-AF65-F5344CB8AC3E}">
        <p14:creationId xmlns:p14="http://schemas.microsoft.com/office/powerpoint/2010/main" val="1229780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7A4E127F-F784-4787-8574-E997AD9C8E28}" type="datetimeFigureOut">
              <a:rPr lang="fr-FR" smtClean="0"/>
              <a:pPr/>
              <a:t>06/02/2014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24E315B-2FC1-4ED7-8948-DD1D96DBC7FF}" type="slidenum">
              <a:rPr lang="fr-FR" smtClean="0"/>
              <a:pPr/>
              <a:t>‹N°›</a:t>
            </a:fld>
            <a:endParaRPr lang="fr-FR"/>
          </a:p>
        </p:txBody>
      </p:sp>
    </p:spTree>
    <p:extLst>
      <p:ext uri="{BB962C8B-B14F-4D97-AF65-F5344CB8AC3E}">
        <p14:creationId xmlns:p14="http://schemas.microsoft.com/office/powerpoint/2010/main" val="1708976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
          </a:xfrm>
          <a:prstGeom prst="rect">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382000" cy="533400"/>
          </a:xfrm>
          <a:prstGeom prst="rect">
            <a:avLst/>
          </a:prstGeom>
        </p:spPr>
        <p:txBody>
          <a:bodyPr/>
          <a:lstStyle>
            <a:lvl1pPr>
              <a:defRPr sz="28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4114800" cy="5334000"/>
          </a:xfrm>
        </p:spPr>
        <p:txBody>
          <a:bodyPr/>
          <a:lstStyle>
            <a:lvl1pPr marL="0" indent="0">
              <a:buNone/>
              <a:defRPr sz="2400">
                <a:solidFill>
                  <a:schemeClr val="tx1">
                    <a:lumMod val="75000"/>
                    <a:lumOff val="25000"/>
                  </a:schemeClr>
                </a:solidFill>
                <a:latin typeface="+mn-lt"/>
              </a:defRPr>
            </a:lvl1pPr>
            <a:lvl2pPr>
              <a:buNone/>
              <a:defRPr sz="1800">
                <a:solidFill>
                  <a:schemeClr val="tx1">
                    <a:lumMod val="75000"/>
                    <a:lumOff val="25000"/>
                  </a:schemeClr>
                </a:solidFill>
                <a:latin typeface="+mn-lt"/>
              </a:defRPr>
            </a:lvl2pPr>
            <a:lvl3pPr>
              <a:buNone/>
              <a:defRPr sz="1600">
                <a:solidFill>
                  <a:schemeClr val="tx1">
                    <a:lumMod val="75000"/>
                    <a:lumOff val="25000"/>
                  </a:schemeClr>
                </a:solidFill>
                <a:latin typeface="+mn-lt"/>
              </a:defRPr>
            </a:lvl3pPr>
            <a:lvl4pPr>
              <a:buNone/>
              <a:defRPr sz="1600">
                <a:solidFill>
                  <a:schemeClr val="tx1">
                    <a:lumMod val="75000"/>
                    <a:lumOff val="25000"/>
                  </a:schemeClr>
                </a:solidFill>
                <a:latin typeface="+mn-lt"/>
              </a:defRPr>
            </a:lvl4pPr>
            <a:lvl5pPr>
              <a:buNone/>
              <a:defRPr sz="1600">
                <a:solidFill>
                  <a:schemeClr val="tx1">
                    <a:lumMod val="75000"/>
                    <a:lumOff val="2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4E127F-F784-4787-8574-E997AD9C8E28}" type="datetimeFigureOut">
              <a:rPr lang="fr-FR" smtClean="0"/>
              <a:pPr/>
              <a:t>06/02/2014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24E315B-2FC1-4ED7-8948-DD1D96DBC7FF}" type="slidenum">
              <a:rPr lang="fr-FR" smtClean="0"/>
              <a:pPr/>
              <a:t>‹N°›</a:t>
            </a:fld>
            <a:endParaRPr lang="fr-FR"/>
          </a:p>
        </p:txBody>
      </p:sp>
    </p:spTree>
    <p:extLst>
      <p:ext uri="{BB962C8B-B14F-4D97-AF65-F5344CB8AC3E}">
        <p14:creationId xmlns:p14="http://schemas.microsoft.com/office/powerpoint/2010/main" val="7802670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630238" y="2101850"/>
            <a:ext cx="2949575"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4E127F-F784-4787-8574-E997AD9C8E28}" type="datetimeFigureOut">
              <a:rPr lang="fr-FR" smtClean="0"/>
              <a:pPr/>
              <a:t>06/02/2014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4E315B-2FC1-4ED7-8948-DD1D96DBC7FF}" type="slidenum">
              <a:rPr lang="fr-FR" smtClean="0"/>
              <a:pPr/>
              <a:t>‹N°›</a:t>
            </a:fld>
            <a:endParaRPr lang="fr-FR"/>
          </a:p>
        </p:txBody>
      </p:sp>
    </p:spTree>
    <p:extLst>
      <p:ext uri="{BB962C8B-B14F-4D97-AF65-F5344CB8AC3E}">
        <p14:creationId xmlns:p14="http://schemas.microsoft.com/office/powerpoint/2010/main" val="2714917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630238" y="2101850"/>
            <a:ext cx="2949575"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4E127F-F784-4787-8574-E997AD9C8E28}" type="datetimeFigureOut">
              <a:rPr lang="fr-FR" smtClean="0"/>
              <a:pPr/>
              <a:t>06/02/2014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24E315B-2FC1-4ED7-8948-DD1D96DBC7FF}" type="slidenum">
              <a:rPr lang="fr-FR" smtClean="0"/>
              <a:pPr/>
              <a:t>‹N°›</a:t>
            </a:fld>
            <a:endParaRPr lang="fr-FR"/>
          </a:p>
        </p:txBody>
      </p:sp>
    </p:spTree>
    <p:extLst>
      <p:ext uri="{BB962C8B-B14F-4D97-AF65-F5344CB8AC3E}">
        <p14:creationId xmlns:p14="http://schemas.microsoft.com/office/powerpoint/2010/main" val="901622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7A4E127F-F784-4787-8574-E997AD9C8E28}" type="datetimeFigureOut">
              <a:rPr lang="fr-FR" smtClean="0"/>
              <a:pPr/>
              <a:t>06/02/2014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4E315B-2FC1-4ED7-8948-DD1D96DBC7FF}" type="slidenum">
              <a:rPr lang="fr-FR" smtClean="0"/>
              <a:pPr/>
              <a:t>‹N°›</a:t>
            </a:fld>
            <a:endParaRPr lang="fr-FR"/>
          </a:p>
        </p:txBody>
      </p:sp>
    </p:spTree>
    <p:extLst>
      <p:ext uri="{BB962C8B-B14F-4D97-AF65-F5344CB8AC3E}">
        <p14:creationId xmlns:p14="http://schemas.microsoft.com/office/powerpoint/2010/main" val="19088401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7A4E127F-F784-4787-8574-E997AD9C8E28}" type="datetimeFigureOut">
              <a:rPr lang="fr-FR" smtClean="0"/>
              <a:pPr/>
              <a:t>06/02/2014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24E315B-2FC1-4ED7-8948-DD1D96DBC7FF}" type="slidenum">
              <a:rPr lang="fr-FR" smtClean="0"/>
              <a:pPr/>
              <a:t>‹N°›</a:t>
            </a:fld>
            <a:endParaRPr lang="fr-FR"/>
          </a:p>
        </p:txBody>
      </p:sp>
    </p:spTree>
    <p:extLst>
      <p:ext uri="{BB962C8B-B14F-4D97-AF65-F5344CB8AC3E}">
        <p14:creationId xmlns:p14="http://schemas.microsoft.com/office/powerpoint/2010/main" val="483704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7A4E127F-F784-4787-8574-E997AD9C8E28}" type="datetimeFigureOut">
              <a:rPr lang="fr-FR" smtClean="0"/>
              <a:pPr/>
              <a:t>06/02/2014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24E315B-2FC1-4ED7-8948-DD1D96DBC7FF}" type="slidenum">
              <a:rPr lang="fr-FR" smtClean="0"/>
              <a:pPr/>
              <a:t>‹N°›</a:t>
            </a:fld>
            <a:endParaRPr lang="fr-FR"/>
          </a:p>
        </p:txBody>
      </p:sp>
    </p:spTree>
    <p:extLst>
      <p:ext uri="{BB962C8B-B14F-4D97-AF65-F5344CB8AC3E}">
        <p14:creationId xmlns:p14="http://schemas.microsoft.com/office/powerpoint/2010/main" val="1446936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5" name="Rectangle 4"/>
          <p:cNvSpPr/>
          <p:nvPr userDrawn="1"/>
        </p:nvSpPr>
        <p:spPr>
          <a:xfrm>
            <a:off x="0" y="0"/>
            <a:ext cx="9144000" cy="685800"/>
          </a:xfrm>
          <a:prstGeom prst="rect">
            <a:avLst/>
          </a:prstGeom>
          <a:solidFill>
            <a:srgbClr val="9D9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382000" cy="533400"/>
          </a:xfrm>
          <a:prstGeom prst="rect">
            <a:avLst/>
          </a:prstGeom>
        </p:spPr>
        <p:txBody>
          <a:bodyPr/>
          <a:lstStyle>
            <a:lvl1pPr>
              <a:defRPr sz="28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4114800" cy="5334000"/>
          </a:xfrm>
        </p:spPr>
        <p:txBody>
          <a:bodyPr/>
          <a:lstStyle>
            <a:lvl1pPr marL="0" indent="0">
              <a:buNone/>
              <a:defRPr sz="2400">
                <a:solidFill>
                  <a:schemeClr val="tx1">
                    <a:lumMod val="75000"/>
                    <a:lumOff val="25000"/>
                  </a:schemeClr>
                </a:solidFill>
                <a:latin typeface="+mn-lt"/>
              </a:defRPr>
            </a:lvl1pPr>
            <a:lvl2pPr>
              <a:buNone/>
              <a:defRPr sz="1800">
                <a:solidFill>
                  <a:schemeClr val="tx1">
                    <a:lumMod val="75000"/>
                    <a:lumOff val="25000"/>
                  </a:schemeClr>
                </a:solidFill>
                <a:latin typeface="+mn-lt"/>
              </a:defRPr>
            </a:lvl2pPr>
            <a:lvl3pPr>
              <a:buNone/>
              <a:defRPr sz="1600">
                <a:solidFill>
                  <a:schemeClr val="tx1">
                    <a:lumMod val="75000"/>
                    <a:lumOff val="25000"/>
                  </a:schemeClr>
                </a:solidFill>
                <a:latin typeface="+mn-lt"/>
              </a:defRPr>
            </a:lvl3pPr>
            <a:lvl4pPr>
              <a:buNone/>
              <a:defRPr sz="1600">
                <a:solidFill>
                  <a:schemeClr val="tx1">
                    <a:lumMod val="75000"/>
                    <a:lumOff val="25000"/>
                  </a:schemeClr>
                </a:solidFill>
                <a:latin typeface="+mn-lt"/>
              </a:defRPr>
            </a:lvl4pPr>
            <a:lvl5pPr>
              <a:buNone/>
              <a:defRPr sz="1600">
                <a:solidFill>
                  <a:schemeClr val="tx1">
                    <a:lumMod val="75000"/>
                    <a:lumOff val="2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6" name="Rectangle 5"/>
          <p:cNvSpPr/>
          <p:nvPr userDrawn="1"/>
        </p:nvSpPr>
        <p:spPr>
          <a:xfrm>
            <a:off x="0" y="0"/>
            <a:ext cx="9144000" cy="685800"/>
          </a:xfrm>
          <a:prstGeom prst="rect">
            <a:avLst/>
          </a:prstGeom>
          <a:solidFill>
            <a:srgbClr val="FF9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382000" cy="533400"/>
          </a:xfrm>
          <a:prstGeom prst="rect">
            <a:avLst/>
          </a:prstGeom>
        </p:spPr>
        <p:txBody>
          <a:bodyPr/>
          <a:lstStyle>
            <a:lvl1pPr>
              <a:defRPr sz="28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4114800" cy="5334000"/>
          </a:xfrm>
        </p:spPr>
        <p:txBody>
          <a:bodyPr/>
          <a:lstStyle>
            <a:lvl1pPr marL="0" indent="0">
              <a:buNone/>
              <a:defRPr sz="2400">
                <a:solidFill>
                  <a:schemeClr val="tx1">
                    <a:lumMod val="75000"/>
                    <a:lumOff val="25000"/>
                  </a:schemeClr>
                </a:solidFill>
                <a:latin typeface="+mn-lt"/>
              </a:defRPr>
            </a:lvl1pPr>
            <a:lvl2pPr>
              <a:buNone/>
              <a:defRPr sz="1800">
                <a:solidFill>
                  <a:schemeClr val="tx1">
                    <a:lumMod val="75000"/>
                    <a:lumOff val="25000"/>
                  </a:schemeClr>
                </a:solidFill>
                <a:latin typeface="+mn-lt"/>
              </a:defRPr>
            </a:lvl2pPr>
            <a:lvl3pPr>
              <a:buNone/>
              <a:defRPr sz="1600">
                <a:solidFill>
                  <a:schemeClr val="tx1">
                    <a:lumMod val="75000"/>
                    <a:lumOff val="25000"/>
                  </a:schemeClr>
                </a:solidFill>
                <a:latin typeface="+mn-lt"/>
              </a:defRPr>
            </a:lvl3pPr>
            <a:lvl4pPr>
              <a:buNone/>
              <a:defRPr sz="1600">
                <a:solidFill>
                  <a:schemeClr val="tx1">
                    <a:lumMod val="75000"/>
                    <a:lumOff val="25000"/>
                  </a:schemeClr>
                </a:solidFill>
                <a:latin typeface="+mn-lt"/>
              </a:defRPr>
            </a:lvl4pPr>
            <a:lvl5pPr>
              <a:buNone/>
              <a:defRPr sz="1600">
                <a:solidFill>
                  <a:schemeClr val="tx1">
                    <a:lumMod val="75000"/>
                    <a:lumOff val="2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p:cNvSpPr/>
          <p:nvPr userDrawn="1"/>
        </p:nvSpPr>
        <p:spPr>
          <a:xfrm>
            <a:off x="0" y="0"/>
            <a:ext cx="9144000" cy="685800"/>
          </a:xfrm>
          <a:prstGeom prst="rect">
            <a:avLst/>
          </a:prstGeom>
          <a:solidFill>
            <a:srgbClr val="A91F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219200"/>
            <a:ext cx="4114800" cy="5334000"/>
          </a:xfrm>
        </p:spPr>
        <p:txBody>
          <a:bodyPr/>
          <a:lstStyle>
            <a:lvl1pPr marL="0" indent="0">
              <a:buNone/>
              <a:defRPr sz="2400">
                <a:solidFill>
                  <a:schemeClr val="tx1">
                    <a:lumMod val="75000"/>
                    <a:lumOff val="25000"/>
                  </a:schemeClr>
                </a:solidFill>
                <a:latin typeface="+mn-lt"/>
              </a:defRPr>
            </a:lvl1pPr>
            <a:lvl2pPr>
              <a:buNone/>
              <a:defRPr sz="1800">
                <a:solidFill>
                  <a:schemeClr val="tx1">
                    <a:lumMod val="75000"/>
                    <a:lumOff val="25000"/>
                  </a:schemeClr>
                </a:solidFill>
                <a:latin typeface="+mn-lt"/>
              </a:defRPr>
            </a:lvl2pPr>
            <a:lvl3pPr>
              <a:buNone/>
              <a:defRPr sz="1600">
                <a:solidFill>
                  <a:schemeClr val="tx1">
                    <a:lumMod val="75000"/>
                    <a:lumOff val="25000"/>
                  </a:schemeClr>
                </a:solidFill>
                <a:latin typeface="+mn-lt"/>
              </a:defRPr>
            </a:lvl3pPr>
            <a:lvl4pPr>
              <a:buNone/>
              <a:defRPr sz="1600">
                <a:solidFill>
                  <a:schemeClr val="tx1">
                    <a:lumMod val="75000"/>
                    <a:lumOff val="25000"/>
                  </a:schemeClr>
                </a:solidFill>
                <a:latin typeface="+mn-lt"/>
              </a:defRPr>
            </a:lvl4pPr>
            <a:lvl5pPr>
              <a:buNone/>
              <a:defRPr sz="1600">
                <a:solidFill>
                  <a:schemeClr val="tx1">
                    <a:lumMod val="75000"/>
                    <a:lumOff val="2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re 3"/>
          <p:cNvSpPr>
            <a:spLocks noGrp="1"/>
          </p:cNvSpPr>
          <p:nvPr>
            <p:ph type="title"/>
          </p:nvPr>
        </p:nvSpPr>
        <p:spPr>
          <a:xfrm>
            <a:off x="255864" y="84488"/>
            <a:ext cx="8107960" cy="601312"/>
          </a:xfrm>
          <a:prstGeom prst="rect">
            <a:avLst/>
          </a:prstGeom>
        </p:spPr>
        <p:txBody>
          <a:bodyPr/>
          <a:lstStyle>
            <a:lvl1pPr>
              <a:defRPr>
                <a:solidFill>
                  <a:schemeClr val="accent3"/>
                </a:solidFill>
              </a:defRPr>
            </a:lvl1pPr>
          </a:lstStyle>
          <a:p>
            <a:r>
              <a:rPr lang="fr-FR" dirty="0" smtClean="0"/>
              <a:t>Modifiez le style du titre</a:t>
            </a:r>
            <a:endParaRPr lang="fr-FR"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8" name="Rectangle 7"/>
          <p:cNvSpPr/>
          <p:nvPr userDrawn="1"/>
        </p:nvSpPr>
        <p:spPr>
          <a:xfrm>
            <a:off x="0" y="0"/>
            <a:ext cx="9144000" cy="685800"/>
          </a:xfrm>
          <a:prstGeom prst="rect">
            <a:avLst/>
          </a:prstGeom>
          <a:solidFill>
            <a:srgbClr val="A91F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p:cNvSpPr>
            <a:spLocks noGrp="1"/>
          </p:cNvSpPr>
          <p:nvPr>
            <p:ph type="title"/>
          </p:nvPr>
        </p:nvSpPr>
        <p:spPr>
          <a:xfrm>
            <a:off x="255864" y="84488"/>
            <a:ext cx="8107960" cy="601312"/>
          </a:xfrm>
          <a:prstGeom prst="rect">
            <a:avLst/>
          </a:prstGeom>
        </p:spPr>
        <p:txBody>
          <a:bodyPr/>
          <a:lstStyle>
            <a:lvl1pPr>
              <a:defRPr>
                <a:solidFill>
                  <a:schemeClr val="accent3"/>
                </a:solidFill>
              </a:defRPr>
            </a:lvl1pPr>
          </a:lstStyle>
          <a:p>
            <a:r>
              <a:rPr lang="fr-FR" dirty="0" smtClean="0"/>
              <a:t>Modifiez le style du titre</a:t>
            </a:r>
            <a:endParaRPr lang="fr-FR" dirty="0"/>
          </a:p>
        </p:txBody>
      </p:sp>
    </p:spTree>
    <p:extLst>
      <p:ext uri="{BB962C8B-B14F-4D97-AF65-F5344CB8AC3E}">
        <p14:creationId xmlns:p14="http://schemas.microsoft.com/office/powerpoint/2010/main" val="127899607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p:cNvSpPr/>
          <p:nvPr userDrawn="1"/>
        </p:nvSpPr>
        <p:spPr>
          <a:xfrm>
            <a:off x="0" y="0"/>
            <a:ext cx="91440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p:cNvSpPr>
            <a:spLocks noGrp="1"/>
          </p:cNvSpPr>
          <p:nvPr>
            <p:ph type="title"/>
          </p:nvPr>
        </p:nvSpPr>
        <p:spPr>
          <a:xfrm>
            <a:off x="255864" y="84488"/>
            <a:ext cx="8107960" cy="601312"/>
          </a:xfrm>
          <a:prstGeom prst="rect">
            <a:avLst/>
          </a:prstGeom>
        </p:spPr>
        <p:txBody>
          <a:bodyPr/>
          <a:lstStyle>
            <a:lvl1pPr>
              <a:defRPr>
                <a:solidFill>
                  <a:schemeClr val="accent3"/>
                </a:solidFill>
              </a:defRPr>
            </a:lvl1pPr>
          </a:lstStyle>
          <a:p>
            <a:r>
              <a:rPr lang="fr-FR" dirty="0" smtClean="0"/>
              <a:t>Modifiez le style du titre</a:t>
            </a:r>
            <a:endParaRPr lang="fr-FR" dirty="0"/>
          </a:p>
        </p:txBody>
      </p:sp>
    </p:spTree>
    <p:extLst>
      <p:ext uri="{BB962C8B-B14F-4D97-AF65-F5344CB8AC3E}">
        <p14:creationId xmlns:p14="http://schemas.microsoft.com/office/powerpoint/2010/main" val="99678601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533400"/>
          </a:xfrm>
          <a:prstGeom prst="rect">
            <a:avLst/>
          </a:prstGeom>
        </p:spPr>
        <p:txBody>
          <a:bodyPr/>
          <a:lstStyle>
            <a:lvl1pPr>
              <a:defRPr sz="28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4114800" cy="5334000"/>
          </a:xfrm>
        </p:spPr>
        <p:txBody>
          <a:bodyPr/>
          <a:lstStyle>
            <a:lvl1pPr marL="0" indent="0">
              <a:buNone/>
              <a:defRPr sz="2400">
                <a:solidFill>
                  <a:schemeClr val="tx1">
                    <a:lumMod val="50000"/>
                    <a:lumOff val="50000"/>
                  </a:schemeClr>
                </a:solidFill>
                <a:latin typeface="+mn-lt"/>
              </a:defRPr>
            </a:lvl1pPr>
            <a:lvl2pPr>
              <a:buNone/>
              <a:defRPr sz="1800">
                <a:solidFill>
                  <a:schemeClr val="tx1">
                    <a:lumMod val="50000"/>
                    <a:lumOff val="50000"/>
                  </a:schemeClr>
                </a:solidFill>
                <a:latin typeface="+mn-lt"/>
              </a:defRPr>
            </a:lvl2pPr>
            <a:lvl3pPr>
              <a:buNone/>
              <a:defRPr sz="1600">
                <a:solidFill>
                  <a:schemeClr val="tx1">
                    <a:lumMod val="50000"/>
                    <a:lumOff val="50000"/>
                  </a:schemeClr>
                </a:solidFill>
                <a:latin typeface="+mn-lt"/>
              </a:defRPr>
            </a:lvl3pPr>
            <a:lvl4pPr>
              <a:buNone/>
              <a:defRPr sz="1600">
                <a:solidFill>
                  <a:schemeClr val="tx1">
                    <a:lumMod val="50000"/>
                    <a:lumOff val="50000"/>
                  </a:schemeClr>
                </a:solidFill>
                <a:latin typeface="+mn-lt"/>
              </a:defRPr>
            </a:lvl4pPr>
            <a:lvl5pPr>
              <a:buNone/>
              <a:defRPr sz="1600">
                <a:solidFill>
                  <a:schemeClr val="tx1">
                    <a:lumMod val="50000"/>
                    <a:lumOff val="50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228600" y="1219200"/>
            <a:ext cx="86106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Rectangle 13"/>
          <p:cNvSpPr/>
          <p:nvPr/>
        </p:nvSpPr>
        <p:spPr>
          <a:xfrm>
            <a:off x="0" y="914400"/>
            <a:ext cx="9144000" cy="5943600"/>
          </a:xfrm>
          <a:prstGeom prst="rect">
            <a:avLst/>
          </a:prstGeom>
          <a:gradFill>
            <a:gsLst>
              <a:gs pos="100000">
                <a:srgbClr val="9D9D9D"/>
              </a:gs>
              <a:gs pos="7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grpSp>
        <p:nvGrpSpPr>
          <p:cNvPr id="20" name="Group 19"/>
          <p:cNvGrpSpPr/>
          <p:nvPr/>
        </p:nvGrpSpPr>
        <p:grpSpPr>
          <a:xfrm>
            <a:off x="436658" y="6553200"/>
            <a:ext cx="8473895" cy="318321"/>
            <a:chOff x="436658" y="6553200"/>
            <a:chExt cx="8473895" cy="318321"/>
          </a:xfrm>
        </p:grpSpPr>
        <p:sp>
          <p:nvSpPr>
            <p:cNvPr id="16" name="Text Box 50"/>
            <p:cNvSpPr txBox="1">
              <a:spLocks noChangeArrowheads="1"/>
            </p:cNvSpPr>
            <p:nvPr/>
          </p:nvSpPr>
          <p:spPr bwMode="auto">
            <a:xfrm>
              <a:off x="436658" y="6578600"/>
              <a:ext cx="2693719" cy="246221"/>
            </a:xfrm>
            <a:prstGeom prst="rect">
              <a:avLst/>
            </a:prstGeom>
            <a:noFill/>
            <a:ln w="9525">
              <a:noFill/>
              <a:miter lim="800000"/>
              <a:headEnd/>
              <a:tailEnd/>
            </a:ln>
            <a:effectLst/>
          </p:spPr>
          <p:txBody>
            <a:bodyPr wrap="square">
              <a:spAutoFit/>
            </a:bodyPr>
            <a:lstStyle/>
            <a:p>
              <a:pPr algn="l" eaLnBrk="0" hangingPunct="0">
                <a:spcBef>
                  <a:spcPct val="0"/>
                </a:spcBef>
                <a:buFontTx/>
                <a:buNone/>
              </a:pPr>
              <a:r>
                <a:rPr lang="en-US" sz="1000" b="0" dirty="0" smtClean="0">
                  <a:solidFill>
                    <a:schemeClr val="bg1"/>
                  </a:solidFill>
                </a:rPr>
                <a:t>Qualitative methods</a:t>
              </a:r>
              <a:endParaRPr lang="en-US" sz="1000" b="0" dirty="0">
                <a:solidFill>
                  <a:schemeClr val="bg1"/>
                </a:solidFill>
              </a:endParaRPr>
            </a:p>
          </p:txBody>
        </p:sp>
        <p:sp>
          <p:nvSpPr>
            <p:cNvPr id="17" name="Text Box 51"/>
            <p:cNvSpPr txBox="1">
              <a:spLocks noChangeArrowheads="1"/>
            </p:cNvSpPr>
            <p:nvPr/>
          </p:nvSpPr>
          <p:spPr bwMode="auto">
            <a:xfrm>
              <a:off x="4375356" y="6578600"/>
              <a:ext cx="419066" cy="246221"/>
            </a:xfrm>
            <a:prstGeom prst="rect">
              <a:avLst/>
            </a:prstGeom>
            <a:noFill/>
            <a:ln w="9525">
              <a:noFill/>
              <a:miter lim="800000"/>
              <a:headEnd/>
              <a:tailEnd/>
            </a:ln>
            <a:effectLst/>
          </p:spPr>
          <p:txBody>
            <a:bodyPr wrap="square">
              <a:spAutoFit/>
            </a:bodyPr>
            <a:lstStyle/>
            <a:p>
              <a:pPr eaLnBrk="0" hangingPunct="0">
                <a:spcBef>
                  <a:spcPct val="0"/>
                </a:spcBef>
                <a:buFontTx/>
                <a:buNone/>
              </a:pPr>
              <a:fld id="{1E37E9C1-CFCB-478F-B564-C846C63B3987}" type="slidenum">
                <a:rPr lang="en-US" sz="1000" b="0">
                  <a:solidFill>
                    <a:schemeClr val="bg1"/>
                  </a:solidFill>
                </a:rPr>
                <a:pPr eaLnBrk="0" hangingPunct="0">
                  <a:spcBef>
                    <a:spcPct val="0"/>
                  </a:spcBef>
                  <a:buFontTx/>
                  <a:buNone/>
                </a:pPr>
                <a:t>‹N°›</a:t>
              </a:fld>
              <a:endParaRPr lang="en-US" sz="1000" b="0" dirty="0">
                <a:solidFill>
                  <a:schemeClr val="bg1"/>
                </a:solidFill>
              </a:endParaRPr>
            </a:p>
          </p:txBody>
        </p:sp>
        <p:sp>
          <p:nvSpPr>
            <p:cNvPr id="18" name="TextBox 17"/>
            <p:cNvSpPr txBox="1"/>
            <p:nvPr userDrawn="1"/>
          </p:nvSpPr>
          <p:spPr>
            <a:xfrm>
              <a:off x="6192983" y="6553200"/>
              <a:ext cx="2717570" cy="318321"/>
            </a:xfrm>
            <a:prstGeom prst="rect">
              <a:avLst/>
            </a:prstGeom>
            <a:noFill/>
          </p:spPr>
          <p:txBody>
            <a:bodyPr wrap="square" lIns="101882" tIns="50941" rIns="101882" bIns="50941" rtlCol="0">
              <a:spAutoFit/>
            </a:bodyPr>
            <a:lstStyle/>
            <a:p>
              <a:pPr>
                <a:buNone/>
              </a:pPr>
              <a:r>
                <a:rPr lang="en-US" sz="1400" b="0" i="0" dirty="0" smtClean="0">
                  <a:solidFill>
                    <a:schemeClr val="tx2"/>
                  </a:solidFill>
                  <a:latin typeface="TradeGothic" pitchFamily="34" charset="0"/>
                </a:rPr>
                <a:t>Catherine </a:t>
              </a:r>
              <a:r>
                <a:rPr lang="en-US" sz="1400" b="0" i="0" dirty="0" err="1" smtClean="0">
                  <a:solidFill>
                    <a:schemeClr val="tx2"/>
                  </a:solidFill>
                  <a:latin typeface="TradeGothic" pitchFamily="34" charset="0"/>
                </a:rPr>
                <a:t>Voynnet</a:t>
              </a:r>
              <a:r>
                <a:rPr lang="en-US" sz="1400" b="0" i="0" dirty="0" smtClean="0">
                  <a:solidFill>
                    <a:schemeClr val="tx2"/>
                  </a:solidFill>
                  <a:latin typeface="TradeGothic" pitchFamily="34" charset="0"/>
                </a:rPr>
                <a:t> Fourboul </a:t>
              </a:r>
              <a:endParaRPr lang="en-US" sz="1400" b="0" i="0" dirty="0">
                <a:solidFill>
                  <a:schemeClr val="tx2"/>
                </a:solidFill>
                <a:latin typeface="TradeGothic" pitchFamily="34" charset="0"/>
              </a:endParaRPr>
            </a:p>
          </p:txBody>
        </p:sp>
      </p:grpSp>
      <p:sp>
        <p:nvSpPr>
          <p:cNvPr id="19" name="Title 1"/>
          <p:cNvSpPr txBox="1">
            <a:spLocks/>
          </p:cNvSpPr>
          <p:nvPr/>
        </p:nvSpPr>
        <p:spPr>
          <a:xfrm>
            <a:off x="457200" y="152400"/>
            <a:ext cx="8382000" cy="533400"/>
          </a:xfrm>
          <a:prstGeom prst="rect">
            <a:avLst/>
          </a:prstGeom>
        </p:spPr>
        <p:txBody>
          <a:bodyPr/>
          <a:lstStyle>
            <a:lvl1pPr>
              <a:defRPr sz="2800">
                <a:solidFill>
                  <a:schemeClr val="bg1"/>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smtClean="0">
                <a:ln>
                  <a:noFill/>
                </a:ln>
                <a:solidFill>
                  <a:schemeClr val="bg1"/>
                </a:solidFill>
                <a:effectLst/>
                <a:uLnTx/>
                <a:uFillTx/>
                <a:latin typeface="+mj-lt"/>
                <a:ea typeface="+mj-ea"/>
                <a:cs typeface="+mj-cs"/>
              </a:rPr>
              <a:t>Click to edit Master title style</a:t>
            </a:r>
            <a:endParaRPr kumimoji="0" lang="en-US" sz="2800" b="0" i="0" u="none" strike="noStrike" kern="0" cap="none" spc="0" normalizeH="0" baseline="0" noProof="0" dirty="0">
              <a:ln>
                <a:noFill/>
              </a:ln>
              <a:solidFill>
                <a:schemeClr val="bg1"/>
              </a:solidFill>
              <a:effectLst/>
              <a:uLnTx/>
              <a:uFillTx/>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65" r:id="rId5"/>
    <p:sldLayoutId id="2147483666" r:id="rId6"/>
    <p:sldLayoutId id="2147483686" r:id="rId7"/>
    <p:sldLayoutId id="2147483687" r:id="rId8"/>
    <p:sldLayoutId id="2147483667"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 id="2147483660" r:id="rId19"/>
    <p:sldLayoutId id="2147483668" r:id="rId20"/>
    <p:sldLayoutId id="2147483669" r:id="rId21"/>
    <p:sldLayoutId id="2147483671" r:id="rId22"/>
    <p:sldLayoutId id="2147483672" r:id="rId23"/>
  </p:sldLayoutIdLst>
  <p:transition/>
  <p:txStyles>
    <p:titleStyle>
      <a:lvl1pPr algn="l" rtl="0" fontAlgn="base">
        <a:lnSpc>
          <a:spcPct val="90000"/>
        </a:lnSpc>
        <a:spcBef>
          <a:spcPct val="0"/>
        </a:spcBef>
        <a:spcAft>
          <a:spcPct val="0"/>
        </a:spcAft>
        <a:defRPr sz="3600">
          <a:solidFill>
            <a:srgbClr val="3D3952"/>
          </a:solidFill>
          <a:latin typeface="+mj-lt"/>
          <a:ea typeface="+mj-ea"/>
          <a:cs typeface="+mj-cs"/>
        </a:defRPr>
      </a:lvl1pPr>
      <a:lvl2pPr algn="l" rtl="0" fontAlgn="base">
        <a:lnSpc>
          <a:spcPct val="90000"/>
        </a:lnSpc>
        <a:spcBef>
          <a:spcPct val="0"/>
        </a:spcBef>
        <a:spcAft>
          <a:spcPct val="0"/>
        </a:spcAft>
        <a:defRPr sz="3600">
          <a:solidFill>
            <a:srgbClr val="3D3952"/>
          </a:solidFill>
          <a:latin typeface="Arial" charset="0"/>
        </a:defRPr>
      </a:lvl2pPr>
      <a:lvl3pPr algn="l" rtl="0" fontAlgn="base">
        <a:lnSpc>
          <a:spcPct val="90000"/>
        </a:lnSpc>
        <a:spcBef>
          <a:spcPct val="0"/>
        </a:spcBef>
        <a:spcAft>
          <a:spcPct val="0"/>
        </a:spcAft>
        <a:defRPr sz="3600">
          <a:solidFill>
            <a:srgbClr val="3D3952"/>
          </a:solidFill>
          <a:latin typeface="Arial" charset="0"/>
        </a:defRPr>
      </a:lvl3pPr>
      <a:lvl4pPr algn="l" rtl="0" fontAlgn="base">
        <a:lnSpc>
          <a:spcPct val="90000"/>
        </a:lnSpc>
        <a:spcBef>
          <a:spcPct val="0"/>
        </a:spcBef>
        <a:spcAft>
          <a:spcPct val="0"/>
        </a:spcAft>
        <a:defRPr sz="3600">
          <a:solidFill>
            <a:srgbClr val="3D3952"/>
          </a:solidFill>
          <a:latin typeface="Arial" charset="0"/>
        </a:defRPr>
      </a:lvl4pPr>
      <a:lvl5pPr algn="l" rtl="0" fontAlgn="base">
        <a:lnSpc>
          <a:spcPct val="90000"/>
        </a:lnSpc>
        <a:spcBef>
          <a:spcPct val="0"/>
        </a:spcBef>
        <a:spcAft>
          <a:spcPct val="0"/>
        </a:spcAft>
        <a:defRPr sz="3600">
          <a:solidFill>
            <a:srgbClr val="3D3952"/>
          </a:solidFill>
          <a:latin typeface="Arial" charset="0"/>
        </a:defRPr>
      </a:lvl5pPr>
      <a:lvl6pPr marL="457200" algn="l" rtl="0" fontAlgn="base">
        <a:lnSpc>
          <a:spcPct val="90000"/>
        </a:lnSpc>
        <a:spcBef>
          <a:spcPct val="0"/>
        </a:spcBef>
        <a:spcAft>
          <a:spcPct val="0"/>
        </a:spcAft>
        <a:defRPr sz="3600">
          <a:solidFill>
            <a:srgbClr val="3D3952"/>
          </a:solidFill>
          <a:latin typeface="Arial" charset="0"/>
        </a:defRPr>
      </a:lvl6pPr>
      <a:lvl7pPr marL="914400" algn="l" rtl="0" fontAlgn="base">
        <a:lnSpc>
          <a:spcPct val="90000"/>
        </a:lnSpc>
        <a:spcBef>
          <a:spcPct val="0"/>
        </a:spcBef>
        <a:spcAft>
          <a:spcPct val="0"/>
        </a:spcAft>
        <a:defRPr sz="3600">
          <a:solidFill>
            <a:srgbClr val="3D3952"/>
          </a:solidFill>
          <a:latin typeface="Arial" charset="0"/>
        </a:defRPr>
      </a:lvl7pPr>
      <a:lvl8pPr marL="1371600" algn="l" rtl="0" fontAlgn="base">
        <a:lnSpc>
          <a:spcPct val="90000"/>
        </a:lnSpc>
        <a:spcBef>
          <a:spcPct val="0"/>
        </a:spcBef>
        <a:spcAft>
          <a:spcPct val="0"/>
        </a:spcAft>
        <a:defRPr sz="3600">
          <a:solidFill>
            <a:srgbClr val="3D3952"/>
          </a:solidFill>
          <a:latin typeface="Arial" charset="0"/>
        </a:defRPr>
      </a:lvl8pPr>
      <a:lvl9pPr marL="1828800" algn="l" rtl="0" fontAlgn="base">
        <a:lnSpc>
          <a:spcPct val="90000"/>
        </a:lnSpc>
        <a:spcBef>
          <a:spcPct val="0"/>
        </a:spcBef>
        <a:spcAft>
          <a:spcPct val="0"/>
        </a:spcAft>
        <a:defRPr sz="3600">
          <a:solidFill>
            <a:srgbClr val="3D3952"/>
          </a:solidFill>
          <a:latin typeface="Arial"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1600">
          <a:solidFill>
            <a:schemeClr val="tx1"/>
          </a:solidFill>
          <a:latin typeface="+mn-lt"/>
        </a:defRPr>
      </a:lvl2pPr>
      <a:lvl3pPr marL="1143000" indent="-228600" algn="l" rtl="0" fontAlgn="base">
        <a:spcBef>
          <a:spcPct val="20000"/>
        </a:spcBef>
        <a:spcAft>
          <a:spcPct val="0"/>
        </a:spcAft>
        <a:buChar char="–"/>
        <a:defRPr sz="1400">
          <a:solidFill>
            <a:schemeClr val="tx1"/>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28650" y="6356350"/>
            <a:ext cx="24574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E127F-F784-4787-8574-E997AD9C8E28}" type="datetimeFigureOut">
              <a:rPr lang="fr-FR" smtClean="0"/>
              <a:pPr/>
              <a:t>06/02/2014</a:t>
            </a:fld>
            <a:endParaRPr lang="fr-FR"/>
          </a:p>
        </p:txBody>
      </p:sp>
      <p:sp>
        <p:nvSpPr>
          <p:cNvPr id="5" name="Footer Placeholder 4"/>
          <p:cNvSpPr>
            <a:spLocks noGrp="1"/>
          </p:cNvSpPr>
          <p:nvPr>
            <p:ph type="ftr" sz="quarter" idx="3"/>
          </p:nvPr>
        </p:nvSpPr>
        <p:spPr>
          <a:xfrm>
            <a:off x="3486150" y="6356350"/>
            <a:ext cx="21717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057900" y="6356350"/>
            <a:ext cx="24574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E315B-2FC1-4ED7-8948-DD1D96DBC7FF}" type="slidenum">
              <a:rPr lang="fr-FR" smtClean="0"/>
              <a:pPr/>
              <a:t>‹N°›</a:t>
            </a:fld>
            <a:endParaRPr lang="fr-FR"/>
          </a:p>
        </p:txBody>
      </p:sp>
    </p:spTree>
    <p:extLst>
      <p:ext uri="{BB962C8B-B14F-4D97-AF65-F5344CB8AC3E}">
        <p14:creationId xmlns:p14="http://schemas.microsoft.com/office/powerpoint/2010/main" val="151228535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3.png"/><Relationship Id="rId7" Type="http://schemas.openxmlformats.org/officeDocument/2006/relationships/diagramColors" Target="../diagrams/colors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tradonline.fr/fr/services/service-transcription.html"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www.crtranscription.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24.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28.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9.wmf"/><Relationship Id="rId2" Type="http://schemas.openxmlformats.org/officeDocument/2006/relationships/slideLayout" Target="../slideLayouts/slideLayout20.xml"/><Relationship Id="rId1" Type="http://schemas.openxmlformats.org/officeDocument/2006/relationships/vmlDrawing" Target="../drawings/vmlDrawing3.vml"/><Relationship Id="rId6" Type="http://schemas.openxmlformats.org/officeDocument/2006/relationships/oleObject" Target="../embeddings/oleObject1.bin"/><Relationship Id="rId5" Type="http://schemas.openxmlformats.org/officeDocument/2006/relationships/audio" Target="../media/audio3.wav"/><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47.xml.rels><?xml version="1.0" encoding="UTF-8" standalone="yes"?>
<Relationships xmlns="http://schemas.openxmlformats.org/package/2006/relationships"><Relationship Id="rId3" Type="http://schemas.openxmlformats.org/officeDocument/2006/relationships/hyperlink" Target="http://www.provalisresearch.com/Documents/QDAMiner40.pdf" TargetMode="External"/><Relationship Id="rId2" Type="http://schemas.openxmlformats.org/officeDocument/2006/relationships/hyperlink" Target="http://www.provalisresearch.com/QDAMiner/QDAMinerDownload.html" TargetMode="External"/><Relationship Id="rId1" Type="http://schemas.openxmlformats.org/officeDocument/2006/relationships/slideLayout" Target="../slideLayouts/slideLayout8.xml"/><Relationship Id="rId4" Type="http://schemas.openxmlformats.org/officeDocument/2006/relationships/hyperlink" Target="http://www.provalisresearch.com/Documents/QDAMiner3f.pdf"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Microsoft_Word_97_-_2003_Document3.doc"/><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36.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42.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Microsoft_Word_97_-_2003_Document4.doc"/><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43.wmf"/></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44.jpeg"/><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subTitle" idx="1"/>
          </p:nvPr>
        </p:nvSpPr>
        <p:spPr>
          <a:xfrm>
            <a:off x="215900" y="2361718"/>
            <a:ext cx="6532452" cy="3847206"/>
          </a:xfrm>
        </p:spPr>
        <p:txBody>
          <a:bodyPr/>
          <a:lstStyle/>
          <a:p>
            <a:pPr eaLnBrk="1" hangingPunct="1"/>
            <a:endParaRPr lang="fr-FR" sz="3200" noProof="0" dirty="0" smtClean="0">
              <a:solidFill>
                <a:schemeClr val="bg2"/>
              </a:solidFill>
            </a:endParaRPr>
          </a:p>
          <a:p>
            <a:pPr eaLnBrk="1" hangingPunct="1"/>
            <a:endParaRPr lang="fr-FR" sz="3200" noProof="0" dirty="0" smtClean="0">
              <a:solidFill>
                <a:srgbClr val="FF9933"/>
              </a:solidFill>
            </a:endParaRPr>
          </a:p>
          <a:p>
            <a:pPr algn="ctr" eaLnBrk="1" hangingPunct="1"/>
            <a:r>
              <a:rPr lang="fr-FR" sz="3200" noProof="0" dirty="0" smtClean="0">
                <a:solidFill>
                  <a:schemeClr val="tx1">
                    <a:lumMod val="75000"/>
                    <a:lumOff val="25000"/>
                  </a:schemeClr>
                </a:solidFill>
              </a:rPr>
              <a:t>Catherine </a:t>
            </a:r>
            <a:r>
              <a:rPr lang="fr-FR" sz="3200" noProof="0" dirty="0" err="1" smtClean="0">
                <a:solidFill>
                  <a:schemeClr val="tx1">
                    <a:lumMod val="75000"/>
                    <a:lumOff val="25000"/>
                  </a:schemeClr>
                </a:solidFill>
              </a:rPr>
              <a:t>Voynnet</a:t>
            </a:r>
            <a:r>
              <a:rPr lang="fr-FR" sz="3200" noProof="0" dirty="0" smtClean="0">
                <a:solidFill>
                  <a:schemeClr val="tx1">
                    <a:lumMod val="75000"/>
                    <a:lumOff val="25000"/>
                  </a:schemeClr>
                </a:solidFill>
              </a:rPr>
              <a:t> </a:t>
            </a:r>
            <a:r>
              <a:rPr lang="fr-FR" sz="3200" noProof="0" dirty="0" err="1" smtClean="0">
                <a:solidFill>
                  <a:schemeClr val="tx1">
                    <a:lumMod val="75000"/>
                    <a:lumOff val="25000"/>
                  </a:schemeClr>
                </a:solidFill>
              </a:rPr>
              <a:t>Fourboul</a:t>
            </a:r>
            <a:endParaRPr lang="fr-FR" sz="3200" noProof="0" dirty="0" smtClean="0">
              <a:solidFill>
                <a:schemeClr val="tx1">
                  <a:lumMod val="75000"/>
                  <a:lumOff val="25000"/>
                </a:schemeClr>
              </a:solidFill>
            </a:endParaRPr>
          </a:p>
          <a:p>
            <a:pPr algn="ctr"/>
            <a:r>
              <a:rPr lang="fr-FR" sz="2000" dirty="0" smtClean="0">
                <a:solidFill>
                  <a:schemeClr val="accent4">
                    <a:lumMod val="50000"/>
                    <a:lumOff val="50000"/>
                  </a:schemeClr>
                </a:solidFill>
              </a:rPr>
              <a:t>Université Paris II Panthéon Assas </a:t>
            </a:r>
          </a:p>
          <a:p>
            <a:pPr algn="ctr"/>
            <a:r>
              <a:rPr lang="fr-FR" sz="2000" dirty="0" smtClean="0">
                <a:solidFill>
                  <a:schemeClr val="accent4">
                    <a:lumMod val="50000"/>
                    <a:lumOff val="50000"/>
                  </a:schemeClr>
                </a:solidFill>
              </a:rPr>
              <a:t>chercheur au LARGEPA</a:t>
            </a:r>
          </a:p>
          <a:p>
            <a:pPr algn="ctr">
              <a:spcBef>
                <a:spcPct val="50000"/>
              </a:spcBef>
            </a:pPr>
            <a:r>
              <a:rPr lang="fr-FR" sz="2800" dirty="0" smtClean="0">
                <a:solidFill>
                  <a:srgbClr val="0066FF"/>
                </a:solidFill>
              </a:rPr>
              <a:t>voynnetf@gmail.com</a:t>
            </a:r>
            <a:endParaRPr lang="fr-FR" sz="2400" dirty="0" smtClean="0"/>
          </a:p>
          <a:p>
            <a:pPr eaLnBrk="1" hangingPunct="1"/>
            <a:r>
              <a:rPr lang="fr-FR" sz="3200" noProof="0" dirty="0" smtClean="0">
                <a:solidFill>
                  <a:srgbClr val="FF9933"/>
                </a:solidFill>
              </a:rPr>
              <a:t> </a:t>
            </a:r>
          </a:p>
        </p:txBody>
      </p:sp>
      <p:sp>
        <p:nvSpPr>
          <p:cNvPr id="30723" name="Titre 3"/>
          <p:cNvSpPr>
            <a:spLocks noGrp="1"/>
          </p:cNvSpPr>
          <p:nvPr>
            <p:ph type="ctrTitle"/>
          </p:nvPr>
        </p:nvSpPr>
        <p:spPr>
          <a:xfrm>
            <a:off x="215900" y="1117600"/>
            <a:ext cx="8678718" cy="406400"/>
          </a:xfrm>
        </p:spPr>
        <p:txBody>
          <a:bodyPr/>
          <a:lstStyle/>
          <a:p>
            <a:r>
              <a:rPr lang="fr-FR" dirty="0" smtClean="0"/>
              <a:t>L’analyse  des données qualitatives assistée par ordinateur</a:t>
            </a:r>
            <a:endParaRPr lang="fr-FR" noProof="0" dirty="0" smtClean="0"/>
          </a:p>
        </p:txBody>
      </p:sp>
      <p:pic>
        <p:nvPicPr>
          <p:cNvPr id="5" name="Picture 4" descr="Logo Pantheon-assas"/>
          <p:cNvPicPr>
            <a:picLocks noChangeAspect="1" noChangeArrowheads="1"/>
          </p:cNvPicPr>
          <p:nvPr/>
        </p:nvPicPr>
        <p:blipFill>
          <a:blip r:embed="rId3" cstate="print"/>
          <a:srcRect/>
          <a:stretch>
            <a:fillRect/>
          </a:stretch>
        </p:blipFill>
        <p:spPr bwMode="auto">
          <a:xfrm>
            <a:off x="7003698" y="4269663"/>
            <a:ext cx="1724025" cy="1285876"/>
          </a:xfrm>
          <a:prstGeom prst="rect">
            <a:avLst/>
          </a:prstGeom>
          <a:noFill/>
        </p:spPr>
      </p:pic>
      <p:sp>
        <p:nvSpPr>
          <p:cNvPr id="2" name="Rectangle 1"/>
          <p:cNvSpPr/>
          <p:nvPr/>
        </p:nvSpPr>
        <p:spPr>
          <a:xfrm>
            <a:off x="6735651" y="5934834"/>
            <a:ext cx="755335" cy="400110"/>
          </a:xfrm>
          <a:prstGeom prst="rect">
            <a:avLst/>
          </a:prstGeom>
        </p:spPr>
        <p:txBody>
          <a:bodyPr wrap="none">
            <a:spAutoFit/>
          </a:bodyPr>
          <a:lstStyle/>
          <a:p>
            <a:pPr eaLnBrk="1" hangingPunct="1">
              <a:buNone/>
            </a:pPr>
            <a:r>
              <a:rPr lang="fr-FR" dirty="0" smtClean="0">
                <a:solidFill>
                  <a:schemeClr val="bg2"/>
                </a:solidFill>
              </a:rPr>
              <a:t>2014</a:t>
            </a:r>
            <a:endParaRPr lang="fr-FR" dirty="0">
              <a:solidFill>
                <a:schemeClr val="bg2"/>
              </a:solidFill>
            </a:endParaRPr>
          </a:p>
        </p:txBody>
      </p:sp>
    </p:spTree>
    <p:extLst>
      <p:ext uri="{BB962C8B-B14F-4D97-AF65-F5344CB8AC3E}">
        <p14:creationId xmlns:p14="http://schemas.microsoft.com/office/powerpoint/2010/main" val="890638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prstGeom prst="rect">
            <a:avLst/>
          </a:prstGeom>
        </p:spPr>
        <p:txBody>
          <a:bodyPr/>
          <a:lstStyle/>
          <a:p>
            <a:r>
              <a:rPr lang="en-US" noProof="0" smtClean="0"/>
              <a:t>Observing: </a:t>
            </a:r>
            <a:r>
              <a:rPr lang="en-US" b="1" noProof="0" smtClean="0">
                <a:latin typeface="Arial" pitchFamily="34" charset="0"/>
              </a:rPr>
              <a:t>Participant observation</a:t>
            </a:r>
            <a:br>
              <a:rPr lang="en-US" b="1" noProof="0" smtClean="0">
                <a:latin typeface="Arial" pitchFamily="34" charset="0"/>
              </a:rPr>
            </a:br>
            <a:endParaRPr lang="en-US" noProof="0"/>
          </a:p>
        </p:txBody>
      </p:sp>
      <p:sp>
        <p:nvSpPr>
          <p:cNvPr id="1248258" name="Rectangle 2"/>
          <p:cNvSpPr>
            <a:spLocks noGrp="1" noChangeArrowheads="1"/>
          </p:cNvSpPr>
          <p:nvPr>
            <p:ph idx="1"/>
          </p:nvPr>
        </p:nvSpPr>
        <p:spPr>
          <a:xfrm>
            <a:off x="191192" y="821812"/>
            <a:ext cx="5228705" cy="5334000"/>
          </a:xfrm>
        </p:spPr>
        <p:txBody>
          <a:bodyPr/>
          <a:lstStyle/>
          <a:p>
            <a:pPr>
              <a:lnSpc>
                <a:spcPct val="95000"/>
              </a:lnSpc>
              <a:spcBef>
                <a:spcPct val="0"/>
              </a:spcBef>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noProof="0" smtClean="0">
              <a:latin typeface="Arial" pitchFamily="34" charset="0"/>
            </a:endParaRPr>
          </a:p>
          <a:p>
            <a:pPr>
              <a:lnSpc>
                <a:spcPct val="95000"/>
              </a:lnSpc>
              <a:spcBef>
                <a:spcPct val="0"/>
              </a:spcBef>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noProof="0" smtClean="0">
                <a:latin typeface="Arial" pitchFamily="34" charset="0"/>
              </a:rPr>
              <a:t>You </a:t>
            </a:r>
          </a:p>
          <a:p>
            <a:pPr>
              <a:lnSpc>
                <a:spcPct val="95000"/>
              </a:lnSpc>
              <a:spcBef>
                <a:spcPct val="0"/>
              </a:spcBef>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noProof="0" smtClean="0">
                <a:latin typeface="Arial" pitchFamily="34" charset="0"/>
              </a:rPr>
              <a:t>- Make regular </a:t>
            </a:r>
            <a:r>
              <a:rPr lang="en-US" b="1" noProof="0" smtClean="0">
                <a:solidFill>
                  <a:srgbClr val="00B0F0"/>
                </a:solidFill>
                <a:latin typeface="Arial" pitchFamily="34" charset="0"/>
              </a:rPr>
              <a:t>observations of the behaviour </a:t>
            </a:r>
            <a:r>
              <a:rPr lang="en-US" noProof="0" smtClean="0">
                <a:latin typeface="Arial" pitchFamily="34" charset="0"/>
              </a:rPr>
              <a:t>of members (Team, company, department etc.)</a:t>
            </a:r>
          </a:p>
          <a:p>
            <a:pPr>
              <a:lnSpc>
                <a:spcPct val="95000"/>
              </a:lnSpc>
              <a:spcBef>
                <a:spcPct val="0"/>
              </a:spcBef>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noProof="0" smtClean="0">
                <a:latin typeface="Arial" pitchFamily="34" charset="0"/>
              </a:rPr>
              <a:t>- listen to and engage in </a:t>
            </a:r>
            <a:r>
              <a:rPr lang="en-US" b="1" noProof="0" smtClean="0">
                <a:solidFill>
                  <a:srgbClr val="00B0F0"/>
                </a:solidFill>
                <a:latin typeface="Arial" pitchFamily="34" charset="0"/>
              </a:rPr>
              <a:t>conversations</a:t>
            </a:r>
          </a:p>
          <a:p>
            <a:pPr>
              <a:lnSpc>
                <a:spcPct val="95000"/>
              </a:lnSpc>
              <a:spcBef>
                <a:spcPct val="0"/>
              </a:spcBef>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noProof="0" smtClean="0">
                <a:latin typeface="Arial" pitchFamily="34" charset="0"/>
              </a:rPr>
              <a:t>- interview persons on issues that are not directly amenable to</a:t>
            </a:r>
          </a:p>
          <a:p>
            <a:pPr>
              <a:lnSpc>
                <a:spcPct val="95000"/>
              </a:lnSpc>
              <a:spcBef>
                <a:spcPct val="0"/>
              </a:spcBef>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noProof="0" smtClean="0">
                <a:latin typeface="Arial" pitchFamily="34" charset="0"/>
              </a:rPr>
              <a:t>observation </a:t>
            </a:r>
          </a:p>
          <a:p>
            <a:pPr>
              <a:lnSpc>
                <a:spcPct val="95000"/>
              </a:lnSpc>
              <a:spcBef>
                <a:spcPct val="0"/>
              </a:spcBef>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noProof="0" smtClean="0">
                <a:latin typeface="Arial" pitchFamily="34" charset="0"/>
              </a:rPr>
              <a:t>- collect </a:t>
            </a:r>
            <a:r>
              <a:rPr lang="en-US" b="1" noProof="0" smtClean="0">
                <a:solidFill>
                  <a:srgbClr val="00B0F0"/>
                </a:solidFill>
                <a:latin typeface="Arial" pitchFamily="34" charset="0"/>
              </a:rPr>
              <a:t>documents</a:t>
            </a:r>
            <a:r>
              <a:rPr lang="en-US" noProof="0" smtClean="0">
                <a:latin typeface="Arial" pitchFamily="34" charset="0"/>
              </a:rPr>
              <a:t> about the group</a:t>
            </a:r>
          </a:p>
          <a:p>
            <a:pPr>
              <a:lnSpc>
                <a:spcPct val="95000"/>
              </a:lnSpc>
              <a:spcBef>
                <a:spcPct val="0"/>
              </a:spcBef>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noProof="0" smtClean="0">
                <a:latin typeface="Arial" pitchFamily="34" charset="0"/>
              </a:rPr>
              <a:t>- develop an understanding of the </a:t>
            </a:r>
            <a:r>
              <a:rPr lang="en-US" b="1" noProof="0" smtClean="0">
                <a:solidFill>
                  <a:srgbClr val="00B0F0"/>
                </a:solidFill>
                <a:latin typeface="Arial" pitchFamily="34" charset="0"/>
              </a:rPr>
              <a:t>culture</a:t>
            </a:r>
            <a:r>
              <a:rPr lang="en-US" noProof="0" smtClean="0">
                <a:latin typeface="Arial" pitchFamily="34" charset="0"/>
              </a:rPr>
              <a:t> of the group, of the company</a:t>
            </a:r>
          </a:p>
          <a:p>
            <a:pPr>
              <a:lnSpc>
                <a:spcPct val="95000"/>
              </a:lnSpc>
              <a:spcBef>
                <a:spcPct val="0"/>
              </a:spcBef>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noProof="0" smtClean="0">
                <a:latin typeface="Arial" pitchFamily="34" charset="0"/>
              </a:rPr>
              <a:t>- write up a </a:t>
            </a:r>
            <a:r>
              <a:rPr lang="en-US" b="1" noProof="0" smtClean="0">
                <a:solidFill>
                  <a:srgbClr val="00B0F0"/>
                </a:solidFill>
                <a:latin typeface="Arial" pitchFamily="34" charset="0"/>
              </a:rPr>
              <a:t>diary</a:t>
            </a:r>
            <a:r>
              <a:rPr lang="en-US" noProof="0" smtClean="0">
                <a:solidFill>
                  <a:srgbClr val="00B0F0"/>
                </a:solidFill>
                <a:latin typeface="Arial" pitchFamily="34" charset="0"/>
              </a:rPr>
              <a:t> </a:t>
            </a:r>
            <a:r>
              <a:rPr lang="en-US" noProof="0" smtClean="0">
                <a:latin typeface="Arial" pitchFamily="34" charset="0"/>
              </a:rPr>
              <a:t>and finally a detailed account, </a:t>
            </a:r>
            <a:r>
              <a:rPr lang="en-US" b="1" i="1" noProof="0" smtClean="0">
                <a:solidFill>
                  <a:srgbClr val="00B0F0"/>
                </a:solidFill>
                <a:latin typeface="Arial" pitchFamily="34" charset="0"/>
              </a:rPr>
              <a:t>'thick description'</a:t>
            </a:r>
          </a:p>
          <a:p>
            <a:pPr marL="0" indent="0">
              <a:spcBef>
                <a:spcPts val="0"/>
              </a:spcBef>
              <a:buFontTx/>
              <a:buNone/>
            </a:pPr>
            <a:endParaRPr lang="en-US" noProof="0" smtClean="0"/>
          </a:p>
        </p:txBody>
      </p:sp>
      <p:sp>
        <p:nvSpPr>
          <p:cNvPr id="3" name="Rectangle 2"/>
          <p:cNvSpPr/>
          <p:nvPr/>
        </p:nvSpPr>
        <p:spPr>
          <a:xfrm>
            <a:off x="5744095" y="3661701"/>
            <a:ext cx="3307830" cy="2899255"/>
          </a:xfrm>
          <a:prstGeom prst="rect">
            <a:avLst/>
          </a:prstGeom>
        </p:spPr>
        <p:txBody>
          <a:bodyPr wrap="square">
            <a:spAutoFit/>
          </a:bodyPr>
          <a:lstStyle/>
          <a:p>
            <a:pPr lvl="0">
              <a:lnSpc>
                <a:spcPct val="95000"/>
              </a:lnSpc>
              <a:spcBef>
                <a:spcPct val="0"/>
              </a:spcBef>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fi-FI" sz="1600" kern="0" dirty="0">
                <a:solidFill>
                  <a:srgbClr val="000000">
                    <a:lumMod val="75000"/>
                    <a:lumOff val="25000"/>
                  </a:srgbClr>
                </a:solidFill>
                <a:latin typeface="Arial" pitchFamily="34" charset="0"/>
              </a:rPr>
              <a:t>Closely linked to ethnography, but also used independently</a:t>
            </a:r>
          </a:p>
          <a:p>
            <a:pPr lvl="0">
              <a:lnSpc>
                <a:spcPct val="95000"/>
              </a:lnSpc>
              <a:spcBef>
                <a:spcPct val="0"/>
              </a:spcBef>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fi-FI" sz="1600" kern="0" dirty="0">
              <a:solidFill>
                <a:srgbClr val="000000">
                  <a:lumMod val="75000"/>
                  <a:lumOff val="25000"/>
                </a:srgbClr>
              </a:solidFill>
              <a:latin typeface="Arial" pitchFamily="34" charset="0"/>
            </a:endParaRPr>
          </a:p>
          <a:p>
            <a:pPr lvl="0">
              <a:lnSpc>
                <a:spcPct val="95000"/>
              </a:lnSpc>
              <a:spcBef>
                <a:spcPct val="0"/>
              </a:spcBef>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fi-FI" sz="1600" i="1" kern="0" dirty="0">
                <a:solidFill>
                  <a:srgbClr val="000000">
                    <a:lumMod val="75000"/>
                    <a:lumOff val="25000"/>
                  </a:srgbClr>
                </a:solidFill>
                <a:latin typeface="Arial" pitchFamily="34" charset="0"/>
              </a:rPr>
              <a:t>”Participant observer immerses him-/herself in a group for an extended period of time, observing behaviour, listening to what is said in conversations both between others and with the fieldworker, and asking questions.”</a:t>
            </a:r>
            <a:r>
              <a:rPr lang="fi-FI" sz="1600" kern="0" dirty="0">
                <a:solidFill>
                  <a:srgbClr val="000000">
                    <a:lumMod val="75000"/>
                    <a:lumOff val="25000"/>
                  </a:srgbClr>
                </a:solidFill>
                <a:latin typeface="Arial" pitchFamily="34" charset="0"/>
              </a:rPr>
              <a:t> (Alan </a:t>
            </a:r>
            <a:r>
              <a:rPr lang="fi-FI" sz="1600" kern="0" dirty="0" smtClean="0">
                <a:solidFill>
                  <a:srgbClr val="000000">
                    <a:lumMod val="75000"/>
                    <a:lumOff val="25000"/>
                  </a:srgbClr>
                </a:solidFill>
                <a:latin typeface="Arial" pitchFamily="34" charset="0"/>
              </a:rPr>
              <a:t>Bryman University </a:t>
            </a:r>
            <a:r>
              <a:rPr lang="fi-FI" sz="1600" kern="0" dirty="0">
                <a:solidFill>
                  <a:srgbClr val="000000">
                    <a:lumMod val="75000"/>
                    <a:lumOff val="25000"/>
                  </a:srgbClr>
                </a:solidFill>
                <a:latin typeface="Arial" pitchFamily="34" charset="0"/>
              </a:rPr>
              <a:t>of Leicester, UK)</a:t>
            </a:r>
            <a:r>
              <a:rPr lang="ar-SA" sz="1600" kern="0" dirty="0">
                <a:solidFill>
                  <a:srgbClr val="000000">
                    <a:lumMod val="75000"/>
                    <a:lumOff val="25000"/>
                  </a:srgbClr>
                </a:solidFill>
                <a:latin typeface="Arial" pitchFamily="34" charset="0"/>
                <a:cs typeface="Arial" pitchFamily="34" charset="0"/>
              </a:rPr>
              <a:t>‏</a:t>
            </a:r>
            <a:endParaRPr lang="fi-FI" sz="1600" kern="0" dirty="0">
              <a:solidFill>
                <a:srgbClr val="000000">
                  <a:lumMod val="75000"/>
                  <a:lumOff val="25000"/>
                </a:srgbClr>
              </a:solidFill>
              <a:latin typeface="Arial" pitchFamily="34" charset="0"/>
            </a:endParaRPr>
          </a:p>
        </p:txBody>
      </p:sp>
      <p:pic>
        <p:nvPicPr>
          <p:cNvPr id="145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003" y="937605"/>
            <a:ext cx="182880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4095" y="2185380"/>
            <a:ext cx="9525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848544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prstGeom prst="rect">
            <a:avLst/>
          </a:prstGeom>
        </p:spPr>
        <p:txBody>
          <a:bodyPr/>
          <a:lstStyle/>
          <a:p>
            <a:r>
              <a:rPr lang="en-US" noProof="0" smtClean="0"/>
              <a:t>Observing: the process</a:t>
            </a:r>
            <a:endParaRPr lang="en-US" noProof="0"/>
          </a:p>
        </p:txBody>
      </p:sp>
      <p:sp>
        <p:nvSpPr>
          <p:cNvPr id="1248258" name="Rectangle 2"/>
          <p:cNvSpPr>
            <a:spLocks noGrp="1" noChangeArrowheads="1"/>
          </p:cNvSpPr>
          <p:nvPr>
            <p:ph idx="1"/>
          </p:nvPr>
        </p:nvSpPr>
        <p:spPr>
          <a:xfrm>
            <a:off x="191192" y="821812"/>
            <a:ext cx="5228705" cy="5334000"/>
          </a:xfrm>
        </p:spPr>
        <p:txBody>
          <a:bodyPr/>
          <a:lstStyle/>
          <a:p>
            <a:pPr>
              <a:spcBef>
                <a:spcPts val="0"/>
              </a:spcBef>
            </a:pPr>
            <a:r>
              <a:rPr lang="en-US" b="1" noProof="0" smtClean="0"/>
              <a:t>Notice what</a:t>
            </a:r>
            <a:r>
              <a:rPr lang="en-US" noProof="0" smtClean="0"/>
              <a:t>… people, </a:t>
            </a:r>
            <a:r>
              <a:rPr lang="en-US" noProof="0" smtClean="0">
                <a:latin typeface="Arial" pitchFamily="34" charset="0"/>
              </a:rPr>
              <a:t>behaviour of members </a:t>
            </a:r>
            <a:r>
              <a:rPr lang="en-US" noProof="0" smtClean="0"/>
              <a:t>places, </a:t>
            </a:r>
            <a:r>
              <a:rPr lang="en-US" noProof="0" smtClean="0">
                <a:latin typeface="Arial" pitchFamily="34" charset="0"/>
              </a:rPr>
              <a:t>documents about the group</a:t>
            </a:r>
            <a:endParaRPr lang="en-US" noProof="0" smtClean="0"/>
          </a:p>
          <a:p>
            <a:pPr>
              <a:spcBef>
                <a:spcPts val="0"/>
              </a:spcBef>
            </a:pPr>
            <a:r>
              <a:rPr lang="en-US" noProof="0" smtClean="0"/>
              <a:t/>
            </a:r>
            <a:br>
              <a:rPr lang="en-US" noProof="0" smtClean="0"/>
            </a:br>
            <a:r>
              <a:rPr lang="en-US" b="1" noProof="0" smtClean="0"/>
              <a:t>Notice how</a:t>
            </a:r>
            <a:r>
              <a:rPr lang="en-US" noProof="0" smtClean="0"/>
              <a:t>… processes, sequences, interactions, </a:t>
            </a:r>
            <a:r>
              <a:rPr lang="en-US" noProof="0" smtClean="0">
                <a:latin typeface="Arial" pitchFamily="34" charset="0"/>
              </a:rPr>
              <a:t>conversations</a:t>
            </a:r>
          </a:p>
          <a:p>
            <a:pPr marL="0" indent="0">
              <a:spcBef>
                <a:spcPts val="0"/>
              </a:spcBef>
              <a:buFontTx/>
              <a:buNone/>
            </a:pPr>
            <a:endParaRPr lang="en-US" noProof="0" smtClean="0"/>
          </a:p>
          <a:p>
            <a:pPr marL="0" indent="0">
              <a:spcBef>
                <a:spcPts val="0"/>
              </a:spcBef>
              <a:buFontTx/>
              <a:buNone/>
            </a:pPr>
            <a:r>
              <a:rPr lang="en-US" b="1" noProof="0" smtClean="0"/>
              <a:t>Suspend</a:t>
            </a:r>
            <a:r>
              <a:rPr lang="en-US" noProof="0" smtClean="0"/>
              <a:t> your point of view. Avoid conclusions. Allow confusion. Bridge with what people say</a:t>
            </a:r>
          </a:p>
          <a:p>
            <a:pPr marL="0" indent="0">
              <a:spcBef>
                <a:spcPts val="0"/>
              </a:spcBef>
              <a:buFontTx/>
              <a:buNone/>
            </a:pPr>
            <a:endParaRPr lang="en-US" noProof="0" smtClean="0"/>
          </a:p>
          <a:p>
            <a:pPr>
              <a:spcBef>
                <a:spcPts val="0"/>
              </a:spcBef>
            </a:pPr>
            <a:r>
              <a:rPr lang="en-US" b="1" noProof="0" smtClean="0">
                <a:latin typeface="Arial" pitchFamily="34" charset="0"/>
              </a:rPr>
              <a:t>Writes</a:t>
            </a:r>
            <a:r>
              <a:rPr lang="en-US" noProof="0" smtClean="0">
                <a:latin typeface="Arial" pitchFamily="34" charset="0"/>
              </a:rPr>
              <a:t> up a detailed account, 'thick description'</a:t>
            </a:r>
          </a:p>
          <a:p>
            <a:pPr marL="0" indent="0">
              <a:spcBef>
                <a:spcPts val="0"/>
              </a:spcBef>
              <a:buFontTx/>
              <a:buNone/>
            </a:pPr>
            <a:endParaRPr lang="en-US" noProof="0" smtClean="0"/>
          </a:p>
        </p:txBody>
      </p:sp>
      <p:sp>
        <p:nvSpPr>
          <p:cNvPr id="5" name="Rectangle 2"/>
          <p:cNvSpPr txBox="1">
            <a:spLocks noChangeArrowheads="1"/>
          </p:cNvSpPr>
          <p:nvPr/>
        </p:nvSpPr>
        <p:spPr bwMode="auto">
          <a:xfrm>
            <a:off x="6192982" y="3152935"/>
            <a:ext cx="2109674" cy="601022"/>
          </a:xfrm>
          <a:prstGeom prst="rect">
            <a:avLst/>
          </a:prstGeom>
          <a:solidFill>
            <a:srgbClr val="E6E6E6"/>
          </a:solidFill>
          <a:ln w="9525">
            <a:noFill/>
            <a:miter lim="800000"/>
            <a:headEnd/>
            <a:tailEnd/>
          </a:ln>
          <a:effectLst/>
        </p:spPr>
        <p:txBody>
          <a:bodyPr vert="horz" wrap="square" lIns="91440" tIns="45720" rIns="91440" bIns="45720" numCol="1" anchor="t" anchorCtr="0" compatLnSpc="1">
            <a:prstTxWarp prst="textNoShape">
              <a:avLst/>
            </a:prstTxWarp>
          </a:bodyPr>
          <a:lstStyle/>
          <a:p>
            <a:pPr algn="ctr">
              <a:buNone/>
              <a:defRPr/>
            </a:pPr>
            <a:r>
              <a:rPr lang="en-US" sz="1200" i="1" kern="0" dirty="0" smtClean="0">
                <a:solidFill>
                  <a:schemeClr val="tx1">
                    <a:lumMod val="75000"/>
                    <a:lumOff val="25000"/>
                  </a:schemeClr>
                </a:solidFill>
                <a:latin typeface="+mn-lt"/>
              </a:rPr>
              <a:t>Magritte, </a:t>
            </a:r>
            <a:r>
              <a:rPr lang="fr-FR" sz="1200" i="1" dirty="0">
                <a:solidFill>
                  <a:schemeClr val="tx1">
                    <a:lumMod val="75000"/>
                    <a:lumOff val="25000"/>
                  </a:schemeClr>
                </a:solidFill>
              </a:rPr>
              <a:t>L’Assassin </a:t>
            </a:r>
            <a:r>
              <a:rPr lang="fr-FR" sz="1200" i="1" dirty="0" smtClean="0">
                <a:solidFill>
                  <a:schemeClr val="tx1">
                    <a:lumMod val="75000"/>
                    <a:lumOff val="25000"/>
                  </a:schemeClr>
                </a:solidFill>
              </a:rPr>
              <a:t>menacé,</a:t>
            </a:r>
            <a:r>
              <a:rPr lang="fr-FR" sz="1200" dirty="0" smtClean="0">
                <a:solidFill>
                  <a:schemeClr val="tx1">
                    <a:lumMod val="75000"/>
                    <a:lumOff val="25000"/>
                  </a:schemeClr>
                </a:solidFill>
              </a:rPr>
              <a:t> 1927, NY </a:t>
            </a:r>
            <a:r>
              <a:rPr lang="en-US" sz="1200" i="1" kern="0" dirty="0" err="1" smtClean="0">
                <a:solidFill>
                  <a:schemeClr val="tx1">
                    <a:lumMod val="75000"/>
                    <a:lumOff val="25000"/>
                  </a:schemeClr>
                </a:solidFill>
                <a:latin typeface="+mn-lt"/>
              </a:rPr>
              <a:t>MoMA</a:t>
            </a:r>
            <a:endParaRPr lang="en-US" sz="900" i="1" kern="0" dirty="0" smtClean="0">
              <a:solidFill>
                <a:schemeClr val="tx1">
                  <a:lumMod val="75000"/>
                  <a:lumOff val="25000"/>
                </a:schemeClr>
              </a:solidFill>
            </a:endParaRPr>
          </a:p>
        </p:txBody>
      </p:sp>
      <p:pic>
        <p:nvPicPr>
          <p:cNvPr id="5007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4095" y="821812"/>
            <a:ext cx="2824567" cy="2154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172989" y="3561597"/>
            <a:ext cx="4572000" cy="384721"/>
          </a:xfrm>
          <a:prstGeom prst="rect">
            <a:avLst/>
          </a:prstGeom>
        </p:spPr>
        <p:txBody>
          <a:bodyPr>
            <a:spAutoFit/>
          </a:bodyPr>
          <a:lstStyle/>
          <a:p>
            <a:pPr marL="0" indent="0" eaLnBrk="1" hangingPunct="1">
              <a:lnSpc>
                <a:spcPct val="95000"/>
              </a:lnSpc>
              <a:spcBef>
                <a:spcPct val="0"/>
              </a:spcBef>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fi-FI" dirty="0">
              <a:latin typeface="Arial" pitchFamily="34" charset="0"/>
            </a:endParaRPr>
          </a:p>
        </p:txBody>
      </p:sp>
    </p:spTree>
    <p:extLst>
      <p:ext uri="{BB962C8B-B14F-4D97-AF65-F5344CB8AC3E}">
        <p14:creationId xmlns:p14="http://schemas.microsoft.com/office/powerpoint/2010/main" val="318130748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42" name="Rectangle 2"/>
          <p:cNvSpPr>
            <a:spLocks noGrp="1" noChangeArrowheads="1"/>
          </p:cNvSpPr>
          <p:nvPr>
            <p:ph type="title"/>
          </p:nvPr>
        </p:nvSpPr>
        <p:spPr>
          <a:noFill/>
          <a:ln/>
        </p:spPr>
        <p:txBody>
          <a:bodyPr/>
          <a:lstStyle/>
          <a:p>
            <a:r>
              <a:rPr lang="en-US" noProof="0"/>
              <a:t>Listening </a:t>
            </a:r>
            <a:r>
              <a:rPr lang="en-US" noProof="0" smtClean="0"/>
              <a:t>body language</a:t>
            </a:r>
            <a:endParaRPr lang="en-US" noProof="0"/>
          </a:p>
        </p:txBody>
      </p:sp>
      <p:pic>
        <p:nvPicPr>
          <p:cNvPr id="458798"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589" y="711445"/>
            <a:ext cx="4144419" cy="312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8799"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227" y="711445"/>
            <a:ext cx="236220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8800"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9484" y="2612967"/>
            <a:ext cx="33051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93524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634" name="Rectangle 2"/>
          <p:cNvSpPr>
            <a:spLocks noGrp="1" noChangeArrowheads="1"/>
          </p:cNvSpPr>
          <p:nvPr>
            <p:ph type="title"/>
          </p:nvPr>
        </p:nvSpPr>
        <p:spPr>
          <a:noFill/>
          <a:ln/>
        </p:spPr>
        <p:txBody>
          <a:bodyPr/>
          <a:lstStyle/>
          <a:p>
            <a:r>
              <a:rPr lang="en-US" noProof="0" smtClean="0"/>
              <a:t>Silence defeats awkwardness</a:t>
            </a:r>
          </a:p>
        </p:txBody>
      </p:sp>
      <p:sp>
        <p:nvSpPr>
          <p:cNvPr id="1477635" name="Rectangle 3"/>
          <p:cNvSpPr>
            <a:spLocks noGrp="1" noChangeArrowheads="1"/>
          </p:cNvSpPr>
          <p:nvPr>
            <p:ph idx="1"/>
          </p:nvPr>
        </p:nvSpPr>
        <p:spPr>
          <a:noFill/>
          <a:ln/>
        </p:spPr>
        <p:txBody>
          <a:bodyPr/>
          <a:lstStyle/>
          <a:p>
            <a:r>
              <a:rPr lang="en-US" noProof="0" dirty="0" smtClean="0">
                <a:solidFill>
                  <a:srgbClr val="3D3952"/>
                </a:solidFill>
              </a:rPr>
              <a:t>After you ask your question, stay silent, just wait</a:t>
            </a:r>
          </a:p>
          <a:p>
            <a:pPr marL="682625" indent="-341313">
              <a:buFont typeface="Arial" pitchFamily="34" charset="0"/>
              <a:buChar char="•"/>
            </a:pPr>
            <a:r>
              <a:rPr lang="en-US" sz="1800" noProof="0" dirty="0" smtClean="0">
                <a:solidFill>
                  <a:srgbClr val="3D3952"/>
                </a:solidFill>
              </a:rPr>
              <a:t>Don’t put the answers in the question</a:t>
            </a:r>
          </a:p>
          <a:p>
            <a:endParaRPr lang="en-US" noProof="0" dirty="0" smtClean="0">
              <a:solidFill>
                <a:srgbClr val="3D3952"/>
              </a:solidFill>
            </a:endParaRPr>
          </a:p>
          <a:p>
            <a:r>
              <a:rPr lang="en-US" noProof="0" dirty="0" smtClean="0">
                <a:solidFill>
                  <a:srgbClr val="3D3952"/>
                </a:solidFill>
              </a:rPr>
              <a:t>After they’ve answered you, be silent</a:t>
            </a:r>
          </a:p>
          <a:p>
            <a:pPr marL="1085850" lvl="1" indent="-342900">
              <a:buFont typeface="Arial" pitchFamily="34" charset="0"/>
              <a:buChar char="•"/>
            </a:pPr>
            <a:r>
              <a:rPr lang="en-US" dirty="0" smtClean="0">
                <a:solidFill>
                  <a:srgbClr val="3D3952"/>
                </a:solidFill>
              </a:rPr>
              <a:t>the respondent can give more information</a:t>
            </a:r>
            <a:endParaRPr lang="en-US" noProof="0" dirty="0" smtClean="0">
              <a:solidFill>
                <a:srgbClr val="3D3952"/>
              </a:solidFill>
            </a:endParaRPr>
          </a:p>
          <a:p>
            <a:endParaRPr lang="en-US" noProof="0" dirty="0">
              <a:solidFill>
                <a:srgbClr val="3D3952"/>
              </a:solidFill>
            </a:endParaRPr>
          </a:p>
        </p:txBody>
      </p:sp>
      <p:pic>
        <p:nvPicPr>
          <p:cNvPr id="460822"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9209" y="1457670"/>
            <a:ext cx="3349426" cy="249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5029200" y="4389120"/>
            <a:ext cx="3815542" cy="634020"/>
          </a:xfrm>
          <a:prstGeom prst="rect">
            <a:avLst/>
          </a:prstGeom>
          <a:noFill/>
        </p:spPr>
        <p:txBody>
          <a:bodyPr wrap="square" rtlCol="0">
            <a:spAutoFit/>
          </a:bodyPr>
          <a:lstStyle/>
          <a:p>
            <a:pPr>
              <a:buNone/>
            </a:pPr>
            <a:r>
              <a:rPr lang="fr-FR" sz="1600" dirty="0" smtClean="0"/>
              <a:t>« </a:t>
            </a:r>
            <a:r>
              <a:rPr lang="fr-FR" sz="1600" i="1" dirty="0" err="1" smtClean="0"/>
              <a:t>Words</a:t>
            </a:r>
            <a:r>
              <a:rPr lang="fr-FR" sz="1600" i="1" dirty="0" smtClean="0"/>
              <a:t> are </a:t>
            </a:r>
            <a:r>
              <a:rPr lang="fr-FR" sz="1600" i="1" dirty="0" err="1" smtClean="0"/>
              <a:t>very</a:t>
            </a:r>
            <a:r>
              <a:rPr lang="fr-FR" sz="1600" i="1" dirty="0" smtClean="0"/>
              <a:t> </a:t>
            </a:r>
            <a:r>
              <a:rPr lang="fr-FR" sz="1600" i="1" dirty="0" err="1" smtClean="0"/>
              <a:t>unnecessary</a:t>
            </a:r>
            <a:r>
              <a:rPr lang="fr-FR" sz="1600" dirty="0" smtClean="0"/>
              <a:t> »</a:t>
            </a:r>
          </a:p>
          <a:p>
            <a:pPr>
              <a:buNone/>
            </a:pPr>
            <a:r>
              <a:rPr lang="fr-FR" sz="1600" dirty="0" err="1" smtClean="0"/>
              <a:t>Depeche</a:t>
            </a:r>
            <a:r>
              <a:rPr lang="fr-FR" sz="1600" dirty="0" smtClean="0"/>
              <a:t> mode</a:t>
            </a:r>
            <a:endParaRPr lang="fr-FR" sz="1600" dirty="0"/>
          </a:p>
        </p:txBody>
      </p:sp>
    </p:spTree>
    <p:extLst>
      <p:ext uri="{BB962C8B-B14F-4D97-AF65-F5344CB8AC3E}">
        <p14:creationId xmlns:p14="http://schemas.microsoft.com/office/powerpoint/2010/main" val="197358238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82" name="Picture 2" descr="j0434669"/>
          <p:cNvPicPr>
            <a:picLocks noChangeAspect="1" noChangeArrowheads="1"/>
          </p:cNvPicPr>
          <p:nvPr/>
        </p:nvPicPr>
        <p:blipFill>
          <a:blip r:embed="rId3" cstate="email">
            <a:grayscl/>
            <a:biLevel thresh="50000"/>
          </a:blip>
          <a:srcRect/>
          <a:stretch>
            <a:fillRect/>
          </a:stretch>
        </p:blipFill>
        <p:spPr bwMode="auto">
          <a:xfrm flipH="1">
            <a:off x="1014227" y="1241612"/>
            <a:ext cx="4144962" cy="3324225"/>
          </a:xfrm>
          <a:prstGeom prst="rect">
            <a:avLst/>
          </a:prstGeom>
          <a:noFill/>
          <a:ln w="9525">
            <a:noFill/>
            <a:miter lim="800000"/>
            <a:headEnd/>
            <a:tailEnd/>
          </a:ln>
        </p:spPr>
      </p:pic>
      <p:sp>
        <p:nvSpPr>
          <p:cNvPr id="1505285" name="Rectangle 5"/>
          <p:cNvSpPr>
            <a:spLocks noGrp="1" noChangeArrowheads="1"/>
          </p:cNvSpPr>
          <p:nvPr>
            <p:ph type="title"/>
          </p:nvPr>
        </p:nvSpPr>
        <p:spPr>
          <a:noFill/>
          <a:ln/>
        </p:spPr>
        <p:txBody>
          <a:bodyPr/>
          <a:lstStyle/>
          <a:p>
            <a:r>
              <a:rPr lang="en-US" noProof="0" smtClean="0"/>
              <a:t>Use natural language</a:t>
            </a:r>
            <a:endParaRPr lang="en-US" noProof="0"/>
          </a:p>
        </p:txBody>
      </p:sp>
      <p:sp>
        <p:nvSpPr>
          <p:cNvPr id="1505284" name="Rectangle 4"/>
          <p:cNvSpPr>
            <a:spLocks noGrp="1" noChangeArrowheads="1"/>
          </p:cNvSpPr>
          <p:nvPr>
            <p:ph idx="1"/>
          </p:nvPr>
        </p:nvSpPr>
        <p:spPr>
          <a:xfrm>
            <a:off x="1577340" y="1699260"/>
            <a:ext cx="3314700" cy="1775460"/>
          </a:xfrm>
          <a:ln/>
        </p:spPr>
        <p:txBody>
          <a:bodyPr/>
          <a:lstStyle/>
          <a:p>
            <a:pPr indent="0">
              <a:buFontTx/>
              <a:buNone/>
            </a:pPr>
            <a:r>
              <a:rPr lang="en-US" sz="3600" noProof="0" dirty="0">
                <a:solidFill>
                  <a:srgbClr val="3D3952"/>
                </a:solidFill>
              </a:rPr>
              <a:t>Talk like your subject </a:t>
            </a:r>
            <a:r>
              <a:rPr lang="en-US" sz="3600" noProof="0" dirty="0" smtClean="0">
                <a:solidFill>
                  <a:srgbClr val="3D3952"/>
                </a:solidFill>
              </a:rPr>
              <a:t>talks</a:t>
            </a:r>
            <a:endParaRPr lang="en-US" sz="3200" noProof="0" dirty="0">
              <a:solidFill>
                <a:srgbClr val="3D3952"/>
              </a:solidFill>
            </a:endParaRPr>
          </a:p>
        </p:txBody>
      </p:sp>
      <p:sp>
        <p:nvSpPr>
          <p:cNvPr id="6" name="Rectangle 4"/>
          <p:cNvSpPr txBox="1">
            <a:spLocks noChangeArrowheads="1"/>
          </p:cNvSpPr>
          <p:nvPr/>
        </p:nvSpPr>
        <p:spPr bwMode="auto">
          <a:xfrm>
            <a:off x="174812" y="4864025"/>
            <a:ext cx="3740075" cy="17754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None/>
              <a:defRPr sz="2400">
                <a:solidFill>
                  <a:schemeClr val="tx1">
                    <a:lumMod val="75000"/>
                    <a:lumOff val="25000"/>
                  </a:schemeClr>
                </a:solidFill>
                <a:latin typeface="+mn-lt"/>
                <a:ea typeface="+mn-ea"/>
                <a:cs typeface="+mn-cs"/>
              </a:defRPr>
            </a:lvl1pPr>
            <a:lvl2pPr marL="742950" indent="-285750" algn="l" rtl="0" fontAlgn="base">
              <a:spcBef>
                <a:spcPct val="20000"/>
              </a:spcBef>
              <a:spcAft>
                <a:spcPct val="0"/>
              </a:spcAft>
              <a:buNone/>
              <a:defRPr sz="1800">
                <a:solidFill>
                  <a:schemeClr val="tx1">
                    <a:lumMod val="75000"/>
                    <a:lumOff val="25000"/>
                  </a:schemeClr>
                </a:solidFill>
                <a:latin typeface="+mn-lt"/>
              </a:defRPr>
            </a:lvl2pPr>
            <a:lvl3pPr marL="1143000" indent="-228600" algn="l" rtl="0" fontAlgn="base">
              <a:spcBef>
                <a:spcPct val="20000"/>
              </a:spcBef>
              <a:spcAft>
                <a:spcPct val="0"/>
              </a:spcAft>
              <a:buNone/>
              <a:defRPr sz="1600">
                <a:solidFill>
                  <a:schemeClr val="tx1">
                    <a:lumMod val="75000"/>
                    <a:lumOff val="25000"/>
                  </a:schemeClr>
                </a:solidFill>
                <a:latin typeface="+mn-lt"/>
              </a:defRPr>
            </a:lvl3pPr>
            <a:lvl4pPr marL="1600200" indent="-228600" algn="l" rtl="0" fontAlgn="base">
              <a:spcBef>
                <a:spcPct val="20000"/>
              </a:spcBef>
              <a:spcAft>
                <a:spcPct val="0"/>
              </a:spcAft>
              <a:buNone/>
              <a:defRPr sz="1600">
                <a:solidFill>
                  <a:schemeClr val="tx1">
                    <a:lumMod val="75000"/>
                    <a:lumOff val="25000"/>
                  </a:schemeClr>
                </a:solidFill>
                <a:latin typeface="+mn-lt"/>
              </a:defRPr>
            </a:lvl4pPr>
            <a:lvl5pPr marL="2057400" indent="-228600" algn="l" rtl="0" fontAlgn="base">
              <a:spcBef>
                <a:spcPct val="20000"/>
              </a:spcBef>
              <a:spcAft>
                <a:spcPct val="0"/>
              </a:spcAft>
              <a:buNone/>
              <a:defRPr sz="1600">
                <a:solidFill>
                  <a:schemeClr val="tx1">
                    <a:lumMod val="75000"/>
                    <a:lumOff val="25000"/>
                  </a:schemeClr>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r>
              <a:rPr lang="en-US" sz="3600" dirty="0" smtClean="0">
                <a:solidFill>
                  <a:srgbClr val="3D3952"/>
                </a:solidFill>
              </a:rPr>
              <a:t>Synchronization!</a:t>
            </a:r>
            <a:endParaRPr lang="en-US" sz="3200" dirty="0">
              <a:solidFill>
                <a:srgbClr val="3D3952"/>
              </a:solidFill>
            </a:endParaRPr>
          </a:p>
        </p:txBody>
      </p:sp>
      <p:pic>
        <p:nvPicPr>
          <p:cNvPr id="143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6983" y="3145771"/>
            <a:ext cx="3638582" cy="2421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26447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3780" name="Picture 4"/>
          <p:cNvPicPr>
            <a:picLocks noChangeAspect="1" noChangeArrowheads="1"/>
          </p:cNvPicPr>
          <p:nvPr/>
        </p:nvPicPr>
        <p:blipFill>
          <a:blip r:embed="rId3" cstate="email"/>
          <a:srcRect/>
          <a:stretch>
            <a:fillRect/>
          </a:stretch>
        </p:blipFill>
        <p:spPr bwMode="auto">
          <a:xfrm>
            <a:off x="4062411" y="745538"/>
            <a:ext cx="4676775" cy="4676775"/>
          </a:xfrm>
          <a:prstGeom prst="rect">
            <a:avLst/>
          </a:prstGeom>
          <a:noFill/>
          <a:ln w="9525" algn="ctr">
            <a:noFill/>
            <a:miter lim="800000"/>
            <a:headEnd/>
            <a:tailEnd/>
          </a:ln>
          <a:effectLst/>
        </p:spPr>
      </p:pic>
      <p:sp>
        <p:nvSpPr>
          <p:cNvPr id="1483778" name="Rectangle 2"/>
          <p:cNvSpPr>
            <a:spLocks noGrp="1" noChangeArrowheads="1"/>
          </p:cNvSpPr>
          <p:nvPr>
            <p:ph type="title"/>
          </p:nvPr>
        </p:nvSpPr>
        <p:spPr>
          <a:noFill/>
          <a:ln/>
        </p:spPr>
        <p:txBody>
          <a:bodyPr/>
          <a:lstStyle/>
          <a:p>
            <a:r>
              <a:rPr lang="en-US" noProof="0"/>
              <a:t>Find </a:t>
            </a:r>
            <a:r>
              <a:rPr lang="en-US" noProof="0" smtClean="0"/>
              <a:t>your personal style</a:t>
            </a:r>
            <a:endParaRPr lang="en-US" noProof="0"/>
          </a:p>
        </p:txBody>
      </p:sp>
      <p:sp>
        <p:nvSpPr>
          <p:cNvPr id="1483782" name="Text Box 6"/>
          <p:cNvSpPr txBox="1">
            <a:spLocks noChangeArrowheads="1"/>
          </p:cNvSpPr>
          <p:nvPr/>
        </p:nvSpPr>
        <p:spPr bwMode="auto">
          <a:xfrm>
            <a:off x="4977449" y="5403898"/>
            <a:ext cx="3048000" cy="274637"/>
          </a:xfrm>
          <a:prstGeom prst="rect">
            <a:avLst/>
          </a:prstGeom>
          <a:noFill/>
          <a:ln w="9525" algn="ctr">
            <a:noFill/>
            <a:miter lim="800000"/>
            <a:headEnd/>
            <a:tailEnd/>
          </a:ln>
          <a:effectLst/>
        </p:spPr>
        <p:txBody>
          <a:bodyPr>
            <a:spAutoFit/>
          </a:bodyPr>
          <a:lstStyle/>
          <a:p>
            <a:pPr>
              <a:spcBef>
                <a:spcPct val="50000"/>
              </a:spcBef>
              <a:buFontTx/>
              <a:buNone/>
            </a:pPr>
            <a:r>
              <a:rPr lang="en-US" sz="1200" dirty="0"/>
              <a:t>The Myers-Briggs Type Indicator</a:t>
            </a:r>
          </a:p>
        </p:txBody>
      </p:sp>
      <p:sp>
        <p:nvSpPr>
          <p:cNvPr id="1483784" name="Oval 8"/>
          <p:cNvSpPr>
            <a:spLocks noChangeArrowheads="1"/>
          </p:cNvSpPr>
          <p:nvPr/>
        </p:nvSpPr>
        <p:spPr bwMode="auto">
          <a:xfrm>
            <a:off x="3467098" y="2873255"/>
            <a:ext cx="5867400" cy="1447800"/>
          </a:xfrm>
          <a:prstGeom prst="ellipse">
            <a:avLst/>
          </a:prstGeom>
          <a:noFill/>
          <a:ln w="38100" algn="ctr">
            <a:solidFill>
              <a:srgbClr val="FF3300"/>
            </a:solidFill>
            <a:round/>
            <a:headEnd/>
            <a:tailEnd/>
          </a:ln>
          <a:effectLst/>
        </p:spPr>
        <p:txBody>
          <a:bodyPr wrap="none" anchor="ctr"/>
          <a:lstStyle/>
          <a:p>
            <a:endParaRPr lang="en-US"/>
          </a:p>
        </p:txBody>
      </p:sp>
      <p:graphicFrame>
        <p:nvGraphicFramePr>
          <p:cNvPr id="2" name="Tableau 1"/>
          <p:cNvGraphicFramePr>
            <a:graphicFrameLocks noGrp="1"/>
          </p:cNvGraphicFramePr>
          <p:nvPr>
            <p:extLst>
              <p:ext uri="{D42A27DB-BD31-4B8C-83A1-F6EECF244321}">
                <p14:modId xmlns:p14="http://schemas.microsoft.com/office/powerpoint/2010/main" val="2377596917"/>
              </p:ext>
            </p:extLst>
          </p:nvPr>
        </p:nvGraphicFramePr>
        <p:xfrm>
          <a:off x="1377305" y="1089179"/>
          <a:ext cx="1701338" cy="3989492"/>
        </p:xfrm>
        <a:graphic>
          <a:graphicData uri="http://schemas.openxmlformats.org/drawingml/2006/table">
            <a:tbl>
              <a:tblPr firstRow="1" bandRow="1">
                <a:tableStyleId>{5C22544A-7EE6-4342-B048-85BDC9FD1C3A}</a:tableStyleId>
              </a:tblPr>
              <a:tblGrid>
                <a:gridCol w="1701338"/>
              </a:tblGrid>
              <a:tr h="997373">
                <a:tc>
                  <a:txBody>
                    <a:bodyPr/>
                    <a:lstStyle/>
                    <a:p>
                      <a:r>
                        <a:rPr lang="fr-FR" b="1" dirty="0" err="1" smtClean="0">
                          <a:solidFill>
                            <a:schemeClr val="tx2">
                              <a:lumMod val="75000"/>
                              <a:lumOff val="25000"/>
                            </a:schemeClr>
                          </a:solidFill>
                        </a:rPr>
                        <a:t>Empathy</a:t>
                      </a:r>
                      <a:r>
                        <a:rPr lang="fr-FR" b="1" dirty="0" smtClean="0">
                          <a:solidFill>
                            <a:schemeClr val="tx2">
                              <a:lumMod val="75000"/>
                              <a:lumOff val="25000"/>
                            </a:schemeClr>
                          </a:solidFill>
                        </a:rPr>
                        <a:t> </a:t>
                      </a:r>
                      <a:endParaRPr lang="fr-FR" b="1" dirty="0">
                        <a:solidFill>
                          <a:schemeClr val="tx2">
                            <a:lumMod val="75000"/>
                            <a:lumOff val="25000"/>
                          </a:schemeClr>
                        </a:solidFill>
                      </a:endParaRPr>
                    </a:p>
                  </a:txBody>
                  <a:tcPr/>
                </a:tc>
              </a:tr>
              <a:tr h="997373">
                <a:tc>
                  <a:txBody>
                    <a:bodyPr/>
                    <a:lstStyle/>
                    <a:p>
                      <a:r>
                        <a:rPr lang="fr-FR" b="1" smtClean="0">
                          <a:solidFill>
                            <a:schemeClr val="tx2">
                              <a:lumMod val="75000"/>
                              <a:lumOff val="25000"/>
                            </a:schemeClr>
                          </a:solidFill>
                        </a:rPr>
                        <a:t>Benevolence </a:t>
                      </a:r>
                      <a:endParaRPr lang="fr-FR" b="1" dirty="0">
                        <a:solidFill>
                          <a:schemeClr val="tx2">
                            <a:lumMod val="75000"/>
                            <a:lumOff val="25000"/>
                          </a:schemeClr>
                        </a:solidFill>
                      </a:endParaRPr>
                    </a:p>
                  </a:txBody>
                  <a:tcPr/>
                </a:tc>
              </a:tr>
              <a:tr h="997373">
                <a:tc>
                  <a:txBody>
                    <a:bodyPr/>
                    <a:lstStyle/>
                    <a:p>
                      <a:r>
                        <a:rPr lang="fr-FR" b="1" dirty="0" smtClean="0">
                          <a:solidFill>
                            <a:schemeClr val="tx2">
                              <a:lumMod val="75000"/>
                              <a:lumOff val="25000"/>
                            </a:schemeClr>
                          </a:solidFill>
                        </a:rPr>
                        <a:t>Respect </a:t>
                      </a:r>
                    </a:p>
                    <a:p>
                      <a:endParaRPr lang="fr-FR" b="1" dirty="0">
                        <a:solidFill>
                          <a:schemeClr val="tx2">
                            <a:lumMod val="75000"/>
                            <a:lumOff val="25000"/>
                          </a:schemeClr>
                        </a:solidFill>
                      </a:endParaRPr>
                    </a:p>
                  </a:txBody>
                  <a:tcPr/>
                </a:tc>
              </a:tr>
              <a:tr h="997373">
                <a:tc>
                  <a:txBody>
                    <a:bodyPr/>
                    <a:lstStyle/>
                    <a:p>
                      <a:r>
                        <a:rPr lang="fr-FR" b="1" dirty="0" smtClean="0">
                          <a:solidFill>
                            <a:schemeClr val="tx2">
                              <a:lumMod val="75000"/>
                              <a:lumOff val="25000"/>
                            </a:schemeClr>
                          </a:solidFill>
                        </a:rPr>
                        <a:t>Patience</a:t>
                      </a:r>
                      <a:endParaRPr lang="fr-FR" b="1" dirty="0">
                        <a:solidFill>
                          <a:schemeClr val="tx2">
                            <a:lumMod val="75000"/>
                            <a:lumOff val="25000"/>
                          </a:schemeClr>
                        </a:solidFill>
                      </a:endParaRPr>
                    </a:p>
                  </a:txBody>
                  <a:tcPr/>
                </a:tc>
              </a:tr>
            </a:tbl>
          </a:graphicData>
        </a:graphic>
      </p:graphicFrame>
      <p:graphicFrame>
        <p:nvGraphicFramePr>
          <p:cNvPr id="4" name="Diagramme 3"/>
          <p:cNvGraphicFramePr/>
          <p:nvPr>
            <p:extLst>
              <p:ext uri="{D42A27DB-BD31-4B8C-83A1-F6EECF244321}">
                <p14:modId xmlns:p14="http://schemas.microsoft.com/office/powerpoint/2010/main" val="3929864477"/>
              </p:ext>
            </p:extLst>
          </p:nvPr>
        </p:nvGraphicFramePr>
        <p:xfrm>
          <a:off x="4878839" y="5678535"/>
          <a:ext cx="3146610" cy="8730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2577879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2" name="Rectangle 2"/>
          <p:cNvSpPr>
            <a:spLocks noGrp="1" noChangeArrowheads="1"/>
          </p:cNvSpPr>
          <p:nvPr>
            <p:ph type="title"/>
          </p:nvPr>
        </p:nvSpPr>
        <p:spPr>
          <a:noFill/>
          <a:ln/>
        </p:spPr>
        <p:txBody>
          <a:bodyPr/>
          <a:lstStyle/>
          <a:p>
            <a:r>
              <a:rPr lang="en-US" noProof="0" smtClean="0"/>
              <a:t>Questions to probe on what’s unsaid</a:t>
            </a:r>
            <a:endParaRPr lang="en-US" noProof="0"/>
          </a:p>
        </p:txBody>
      </p:sp>
      <p:graphicFrame>
        <p:nvGraphicFramePr>
          <p:cNvPr id="1489962" name="Group 42"/>
          <p:cNvGraphicFramePr>
            <a:graphicFrameLocks noGrp="1"/>
          </p:cNvGraphicFramePr>
          <p:nvPr>
            <p:extLst>
              <p:ext uri="{D42A27DB-BD31-4B8C-83A1-F6EECF244321}">
                <p14:modId xmlns:p14="http://schemas.microsoft.com/office/powerpoint/2010/main" val="2123251258"/>
              </p:ext>
            </p:extLst>
          </p:nvPr>
        </p:nvGraphicFramePr>
        <p:xfrm>
          <a:off x="282388" y="2111188"/>
          <a:ext cx="8633012" cy="3361285"/>
        </p:xfrm>
        <a:graphic>
          <a:graphicData uri="http://schemas.openxmlformats.org/drawingml/2006/table">
            <a:tbl>
              <a:tblPr/>
              <a:tblGrid>
                <a:gridCol w="2589904"/>
                <a:gridCol w="6043108"/>
              </a:tblGrid>
              <a:tr h="8398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3D3952"/>
                          </a:solidFill>
                          <a:effectLst/>
                          <a:latin typeface="Arial" charset="0"/>
                        </a:rPr>
                        <a:t>Clarification</a:t>
                      </a:r>
                    </a:p>
                  </a:txBody>
                  <a:tcPr anchor="ct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877EB9">
                        <a:alpha val="50000"/>
                      </a:srgbClr>
                    </a:solidFill>
                  </a:tcPr>
                </a:tc>
                <a:tc>
                  <a:txBody>
                    <a:bodyPr/>
                    <a:lstStyle/>
                    <a:p>
                      <a:pPr lvl="0" algn="ctr"/>
                      <a:r>
                        <a:rPr lang="en-US" sz="1800" kern="1200" dirty="0" smtClean="0">
                          <a:solidFill>
                            <a:schemeClr val="tx1">
                              <a:lumMod val="75000"/>
                              <a:lumOff val="25000"/>
                            </a:schemeClr>
                          </a:solidFill>
                          <a:latin typeface="+mn-lt"/>
                          <a:ea typeface="+mn-ea"/>
                          <a:cs typeface="+mn-cs"/>
                        </a:rPr>
                        <a:t>“When you refer to ‘that’, you are talking about “xxx”, right?”</a:t>
                      </a:r>
                      <a:endParaRPr lang="en-US" sz="1800" kern="1200" dirty="0">
                        <a:solidFill>
                          <a:schemeClr val="tx1">
                            <a:lumMod val="75000"/>
                            <a:lumOff val="25000"/>
                          </a:schemeClr>
                        </a:solidFill>
                        <a:latin typeface="+mn-lt"/>
                        <a:ea typeface="+mn-ea"/>
                        <a:cs typeface="+mn-cs"/>
                      </a:endParaRPr>
                    </a:p>
                  </a:txBody>
                  <a:tcPr anchor="ct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877EB9">
                        <a:alpha val="50000"/>
                      </a:srgbClr>
                    </a:solidFill>
                  </a:tcPr>
                </a:tc>
              </a:tr>
              <a:tr h="8398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3D3952"/>
                          </a:solidFill>
                          <a:effectLst/>
                          <a:latin typeface="Arial" charset="0"/>
                        </a:rPr>
                        <a:t>Code words/native language</a:t>
                      </a:r>
                    </a:p>
                  </a:txBody>
                  <a:tcPr anchor="ct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877EB9">
                        <a:alpha val="50000"/>
                      </a:srgbClr>
                    </a:solidFill>
                  </a:tcPr>
                </a:tc>
                <a:tc>
                  <a:txBody>
                    <a:bodyPr/>
                    <a:lstStyle/>
                    <a:p>
                      <a:pPr lvl="0" algn="ctr"/>
                      <a:r>
                        <a:rPr lang="en-US" sz="1800" kern="1200" dirty="0" smtClean="0">
                          <a:solidFill>
                            <a:schemeClr val="tx1">
                              <a:lumMod val="75000"/>
                              <a:lumOff val="25000"/>
                            </a:schemeClr>
                          </a:solidFill>
                          <a:latin typeface="+mn-lt"/>
                          <a:ea typeface="+mn-ea"/>
                          <a:cs typeface="+mn-cs"/>
                        </a:rPr>
                        <a:t>“Why do you call it the “xxx?’”</a:t>
                      </a:r>
                      <a:endParaRPr lang="en-US" sz="1800" kern="1200" dirty="0">
                        <a:solidFill>
                          <a:schemeClr val="tx1">
                            <a:lumMod val="75000"/>
                            <a:lumOff val="25000"/>
                          </a:schemeClr>
                        </a:solidFill>
                        <a:latin typeface="+mn-lt"/>
                        <a:ea typeface="+mn-ea"/>
                        <a:cs typeface="+mn-cs"/>
                      </a:endParaRPr>
                    </a:p>
                  </a:txBody>
                  <a:tcPr anchor="ct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877EB9">
                        <a:alpha val="50000"/>
                      </a:srgbClr>
                    </a:solidFill>
                  </a:tcPr>
                </a:tc>
              </a:tr>
              <a:tr h="8417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3D3952"/>
                          </a:solidFill>
                          <a:effectLst/>
                          <a:latin typeface="Arial" charset="0"/>
                        </a:rPr>
                        <a:t>Emotional cues</a:t>
                      </a:r>
                    </a:p>
                  </a:txBody>
                  <a:tcPr anchor="ct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877EB9">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800" kern="1200" dirty="0" smtClean="0">
                          <a:solidFill>
                            <a:schemeClr val="tx1">
                              <a:lumMod val="75000"/>
                              <a:lumOff val="25000"/>
                            </a:schemeClr>
                          </a:solidFill>
                          <a:latin typeface="+mn-lt"/>
                          <a:ea typeface="+mn-ea"/>
                          <a:cs typeface="+mn-cs"/>
                        </a:rPr>
                        <a:t>“Why do you laugh when you mention ‘xxx?’”</a:t>
                      </a:r>
                      <a:endParaRPr kumimoji="0" lang="en-US" sz="1800" b="0" i="0" u="none" strike="noStrike" cap="none" normalizeH="0" baseline="0" dirty="0" smtClean="0">
                        <a:ln>
                          <a:noFill/>
                        </a:ln>
                        <a:solidFill>
                          <a:schemeClr val="tx1">
                            <a:lumMod val="75000"/>
                            <a:lumOff val="25000"/>
                          </a:schemeClr>
                        </a:solidFill>
                        <a:effectLst/>
                        <a:latin typeface="Arial" charset="0"/>
                      </a:endParaRPr>
                    </a:p>
                  </a:txBody>
                  <a:tcPr anchor="ct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877EB9">
                        <a:alpha val="50000"/>
                      </a:srgbClr>
                    </a:solidFill>
                  </a:tcPr>
                </a:tc>
              </a:tr>
              <a:tr h="8398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3D3952"/>
                          </a:solidFill>
                          <a:effectLst/>
                          <a:latin typeface="Arial" charset="0"/>
                        </a:rPr>
                        <a:t>Why</a:t>
                      </a:r>
                    </a:p>
                  </a:txBody>
                  <a:tcPr anchor="ct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877EB9">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800" kern="1200" dirty="0" smtClean="0">
                          <a:solidFill>
                            <a:schemeClr val="tx1">
                              <a:lumMod val="75000"/>
                              <a:lumOff val="25000"/>
                            </a:schemeClr>
                          </a:solidFill>
                          <a:latin typeface="+mn-lt"/>
                          <a:ea typeface="+mn-ea"/>
                          <a:cs typeface="+mn-cs"/>
                        </a:rPr>
                        <a:t>“I’ve tried to get my boss …., but she just won’t do it…” “Why do you think she hasn’t?” </a:t>
                      </a:r>
                      <a:endParaRPr kumimoji="0" lang="en-US" sz="1800" b="0" i="0" u="none" strike="noStrike" cap="none" normalizeH="0" baseline="0" dirty="0" smtClean="0">
                        <a:ln>
                          <a:noFill/>
                        </a:ln>
                        <a:solidFill>
                          <a:schemeClr val="tx1">
                            <a:lumMod val="75000"/>
                            <a:lumOff val="25000"/>
                          </a:schemeClr>
                        </a:solidFill>
                        <a:effectLst/>
                        <a:latin typeface="Arial" charset="0"/>
                      </a:endParaRPr>
                    </a:p>
                  </a:txBody>
                  <a:tcPr anchor="ct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877EB9">
                        <a:alpha val="50000"/>
                      </a:srgbClr>
                    </a:solidFill>
                  </a:tcPr>
                </a:tc>
              </a:tr>
            </a:tbl>
          </a:graphicData>
        </a:graphic>
      </p:graphicFrame>
    </p:spTree>
    <p:extLst>
      <p:ext uri="{BB962C8B-B14F-4D97-AF65-F5344CB8AC3E}">
        <p14:creationId xmlns:p14="http://schemas.microsoft.com/office/powerpoint/2010/main" val="317450006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2" name="Rectangle 2"/>
          <p:cNvSpPr>
            <a:spLocks noGrp="1" noChangeArrowheads="1"/>
          </p:cNvSpPr>
          <p:nvPr>
            <p:ph type="title"/>
          </p:nvPr>
        </p:nvSpPr>
        <p:spPr>
          <a:noFill/>
          <a:ln/>
        </p:spPr>
        <p:txBody>
          <a:bodyPr/>
          <a:lstStyle/>
          <a:p>
            <a:r>
              <a:rPr lang="en-US" noProof="0" smtClean="0"/>
              <a:t>Questions to probe on what’s unsaid</a:t>
            </a:r>
            <a:endParaRPr lang="en-US" noProof="0"/>
          </a:p>
        </p:txBody>
      </p:sp>
      <p:graphicFrame>
        <p:nvGraphicFramePr>
          <p:cNvPr id="1489962" name="Group 42"/>
          <p:cNvGraphicFramePr>
            <a:graphicFrameLocks noGrp="1"/>
          </p:cNvGraphicFramePr>
          <p:nvPr>
            <p:extLst>
              <p:ext uri="{D42A27DB-BD31-4B8C-83A1-F6EECF244321}">
                <p14:modId xmlns:p14="http://schemas.microsoft.com/office/powerpoint/2010/main" val="123563632"/>
              </p:ext>
            </p:extLst>
          </p:nvPr>
        </p:nvGraphicFramePr>
        <p:xfrm>
          <a:off x="282388" y="1519516"/>
          <a:ext cx="8538884" cy="4236843"/>
        </p:xfrm>
        <a:graphic>
          <a:graphicData uri="http://schemas.openxmlformats.org/drawingml/2006/table">
            <a:tbl>
              <a:tblPr/>
              <a:tblGrid>
                <a:gridCol w="2561665"/>
                <a:gridCol w="5977219"/>
              </a:tblGrid>
              <a:tr h="10812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3D3952"/>
                          </a:solidFill>
                          <a:effectLst/>
                          <a:latin typeface="Arial" charset="0"/>
                        </a:rPr>
                        <a:t>Probe delicately</a:t>
                      </a:r>
                    </a:p>
                  </a:txBody>
                  <a:tcPr anchor="ct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877EB9">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800" kern="1200" dirty="0" smtClean="0">
                          <a:solidFill>
                            <a:schemeClr val="tx1">
                              <a:lumMod val="75000"/>
                              <a:lumOff val="25000"/>
                            </a:schemeClr>
                          </a:solidFill>
                          <a:latin typeface="+mn-lt"/>
                          <a:ea typeface="+mn-ea"/>
                          <a:cs typeface="+mn-cs"/>
                        </a:rPr>
                        <a:t>“You mentioned a difficult situation. Can you tell me what that situation was?”</a:t>
                      </a:r>
                      <a:endParaRPr kumimoji="0" lang="en-US" sz="1800" b="0" i="0" u="none" strike="noStrike" cap="none" normalizeH="0" baseline="0" dirty="0" smtClean="0">
                        <a:ln>
                          <a:noFill/>
                        </a:ln>
                        <a:solidFill>
                          <a:schemeClr val="tx1">
                            <a:lumMod val="75000"/>
                            <a:lumOff val="25000"/>
                          </a:schemeClr>
                        </a:solidFill>
                        <a:effectLst/>
                        <a:latin typeface="Arial" charset="0"/>
                      </a:endParaRPr>
                    </a:p>
                  </a:txBody>
                  <a:tcPr anchor="ct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877EB9">
                        <a:alpha val="50000"/>
                      </a:srgbClr>
                    </a:solidFill>
                  </a:tcPr>
                </a:tc>
              </a:tr>
              <a:tr h="10812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3D3952"/>
                          </a:solidFill>
                          <a:effectLst/>
                          <a:latin typeface="Arial" charset="0"/>
                        </a:rPr>
                        <a:t>Probe without presuming</a:t>
                      </a:r>
                    </a:p>
                  </a:txBody>
                  <a:tcPr anchor="ct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877EB9">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800" kern="1200" dirty="0" smtClean="0">
                          <a:solidFill>
                            <a:schemeClr val="tx1">
                              <a:lumMod val="75000"/>
                              <a:lumOff val="25000"/>
                            </a:schemeClr>
                          </a:solidFill>
                          <a:latin typeface="+mn-lt"/>
                          <a:ea typeface="+mn-ea"/>
                          <a:cs typeface="+mn-cs"/>
                        </a:rPr>
                        <a:t>“Some people have very negative feelings about “xxx”, while others don’t. What is </a:t>
                      </a:r>
                      <a:r>
                        <a:rPr lang="en-US" sz="1800" i="1" kern="1200" dirty="0" smtClean="0">
                          <a:solidFill>
                            <a:schemeClr val="tx1">
                              <a:lumMod val="75000"/>
                              <a:lumOff val="25000"/>
                            </a:schemeClr>
                          </a:solidFill>
                          <a:latin typeface="+mn-lt"/>
                          <a:ea typeface="+mn-ea"/>
                          <a:cs typeface="+mn-cs"/>
                        </a:rPr>
                        <a:t>your</a:t>
                      </a:r>
                      <a:r>
                        <a:rPr lang="en-US" sz="1800" kern="1200" dirty="0" smtClean="0">
                          <a:solidFill>
                            <a:schemeClr val="tx1">
                              <a:lumMod val="75000"/>
                              <a:lumOff val="25000"/>
                            </a:schemeClr>
                          </a:solidFill>
                          <a:latin typeface="+mn-lt"/>
                          <a:ea typeface="+mn-ea"/>
                          <a:cs typeface="+mn-cs"/>
                        </a:rPr>
                        <a:t> take?”</a:t>
                      </a:r>
                      <a:endParaRPr kumimoji="0" lang="en-US" sz="1800" b="0" i="0" u="none" strike="noStrike" cap="none" normalizeH="0" baseline="0" dirty="0" smtClean="0">
                        <a:ln>
                          <a:noFill/>
                        </a:ln>
                        <a:solidFill>
                          <a:schemeClr val="tx1">
                            <a:lumMod val="75000"/>
                            <a:lumOff val="25000"/>
                          </a:schemeClr>
                        </a:solidFill>
                        <a:effectLst/>
                        <a:latin typeface="Arial" charset="0"/>
                      </a:endParaRPr>
                    </a:p>
                  </a:txBody>
                  <a:tcPr anchor="ct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877EB9">
                        <a:alpha val="50000"/>
                      </a:srgbClr>
                    </a:solidFill>
                  </a:tcPr>
                </a:tc>
              </a:tr>
              <a:tr h="10812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3D3952"/>
                          </a:solidFill>
                          <a:effectLst/>
                          <a:latin typeface="Arial" charset="0"/>
                        </a:rPr>
                        <a:t>Explain to an outsider</a:t>
                      </a:r>
                    </a:p>
                  </a:txBody>
                  <a:tcPr anchor="ct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877EB9">
                        <a:alpha val="50000"/>
                      </a:srgbClr>
                    </a:solidFill>
                  </a:tcPr>
                </a:tc>
                <a:tc>
                  <a:txBody>
                    <a:bodyPr/>
                    <a:lstStyle/>
                    <a:p>
                      <a:pPr lvl="0" algn="ctr"/>
                      <a:r>
                        <a:rPr lang="en-US" sz="1800" kern="1200" dirty="0" smtClean="0">
                          <a:solidFill>
                            <a:schemeClr val="tx1">
                              <a:lumMod val="75000"/>
                              <a:lumOff val="25000"/>
                            </a:schemeClr>
                          </a:solidFill>
                          <a:latin typeface="+mn-lt"/>
                          <a:ea typeface="+mn-ea"/>
                          <a:cs typeface="+mn-cs"/>
                        </a:rPr>
                        <a:t>“Let’s say that I’ve just arrived here from another decade, how would you explain to me the difference between “xxx” and “</a:t>
                      </a:r>
                      <a:r>
                        <a:rPr lang="en-US" sz="1800" kern="1200" dirty="0" err="1" smtClean="0">
                          <a:solidFill>
                            <a:schemeClr val="tx1">
                              <a:lumMod val="75000"/>
                              <a:lumOff val="25000"/>
                            </a:schemeClr>
                          </a:solidFill>
                          <a:latin typeface="+mn-lt"/>
                          <a:ea typeface="+mn-ea"/>
                          <a:cs typeface="+mn-cs"/>
                        </a:rPr>
                        <a:t>yyy</a:t>
                      </a:r>
                      <a:r>
                        <a:rPr lang="en-US" sz="1800" kern="1200" dirty="0" smtClean="0">
                          <a:solidFill>
                            <a:schemeClr val="tx1">
                              <a:lumMod val="75000"/>
                              <a:lumOff val="25000"/>
                            </a:schemeClr>
                          </a:solidFill>
                          <a:latin typeface="+mn-lt"/>
                          <a:ea typeface="+mn-ea"/>
                          <a:cs typeface="+mn-cs"/>
                        </a:rPr>
                        <a:t>” ?”</a:t>
                      </a:r>
                      <a:endParaRPr lang="en-US" sz="1800" kern="1200" dirty="0">
                        <a:solidFill>
                          <a:schemeClr val="tx1">
                            <a:lumMod val="75000"/>
                            <a:lumOff val="25000"/>
                          </a:schemeClr>
                        </a:solidFill>
                        <a:latin typeface="+mn-lt"/>
                        <a:ea typeface="+mn-ea"/>
                        <a:cs typeface="+mn-cs"/>
                      </a:endParaRPr>
                    </a:p>
                  </a:txBody>
                  <a:tcPr anchor="ct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877EB9">
                        <a:alpha val="50000"/>
                      </a:srgbClr>
                    </a:solidFill>
                  </a:tcPr>
                </a:tc>
              </a:tr>
              <a:tr h="9930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3D3952"/>
                          </a:solidFill>
                          <a:effectLst/>
                          <a:latin typeface="Arial" charset="0"/>
                        </a:rPr>
                        <a:t>Teach another</a:t>
                      </a:r>
                    </a:p>
                  </a:txBody>
                  <a:tcPr anchor="ct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877EB9">
                        <a:alpha val="50000"/>
                      </a:srgbClr>
                    </a:solidFill>
                  </a:tcPr>
                </a:tc>
                <a:tc>
                  <a:txBody>
                    <a:bodyPr/>
                    <a:lstStyle/>
                    <a:p>
                      <a:pPr lvl="0" algn="ctr"/>
                      <a:r>
                        <a:rPr lang="en-US" sz="1800" kern="1200" dirty="0" smtClean="0">
                          <a:solidFill>
                            <a:schemeClr val="tx1">
                              <a:lumMod val="75000"/>
                              <a:lumOff val="25000"/>
                            </a:schemeClr>
                          </a:solidFill>
                          <a:latin typeface="+mn-lt"/>
                          <a:ea typeface="+mn-ea"/>
                          <a:cs typeface="+mn-cs"/>
                        </a:rPr>
                        <a:t>“If you had to advise your best friend, what would you explain it to her?” </a:t>
                      </a:r>
                      <a:endParaRPr lang="en-US" sz="1800" kern="1200" dirty="0">
                        <a:solidFill>
                          <a:schemeClr val="tx1">
                            <a:lumMod val="75000"/>
                            <a:lumOff val="25000"/>
                          </a:schemeClr>
                        </a:solidFill>
                        <a:latin typeface="+mn-lt"/>
                        <a:ea typeface="+mn-ea"/>
                        <a:cs typeface="+mn-cs"/>
                      </a:endParaRPr>
                    </a:p>
                  </a:txBody>
                  <a:tcPr anchor="ctr" horzOverflow="overflow">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lnTlToBr>
                      <a:noFill/>
                    </a:lnTlToBr>
                    <a:lnBlToTr>
                      <a:noFill/>
                    </a:lnBlToTr>
                    <a:solidFill>
                      <a:srgbClr val="877EB9">
                        <a:alpha val="50000"/>
                      </a:srgbClr>
                    </a:solidFill>
                  </a:tcPr>
                </a:tc>
              </a:tr>
            </a:tbl>
          </a:graphicData>
        </a:graphic>
      </p:graphicFrame>
    </p:spTree>
    <p:extLst>
      <p:ext uri="{BB962C8B-B14F-4D97-AF65-F5344CB8AC3E}">
        <p14:creationId xmlns:p14="http://schemas.microsoft.com/office/powerpoint/2010/main" val="302155655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666" name="Rectangle 2"/>
          <p:cNvSpPr>
            <a:spLocks noGrp="1" noChangeArrowheads="1"/>
          </p:cNvSpPr>
          <p:nvPr>
            <p:ph type="title"/>
          </p:nvPr>
        </p:nvSpPr>
        <p:spPr>
          <a:noFill/>
          <a:ln/>
        </p:spPr>
        <p:txBody>
          <a:bodyPr/>
          <a:lstStyle/>
          <a:p>
            <a:r>
              <a:rPr lang="en-US" noProof="0"/>
              <a:t>Why </a:t>
            </a:r>
            <a:r>
              <a:rPr lang="en-US" noProof="0" smtClean="0"/>
              <a:t>so many types </a:t>
            </a:r>
            <a:r>
              <a:rPr lang="en-US" noProof="0"/>
              <a:t>of </a:t>
            </a:r>
            <a:r>
              <a:rPr lang="en-US" noProof="0" smtClean="0"/>
              <a:t>questions</a:t>
            </a:r>
            <a:r>
              <a:rPr lang="en-US" noProof="0"/>
              <a:t>?</a:t>
            </a:r>
          </a:p>
        </p:txBody>
      </p:sp>
      <p:sp>
        <p:nvSpPr>
          <p:cNvPr id="1521667" name="Rectangle 3"/>
          <p:cNvSpPr>
            <a:spLocks noGrp="1" noChangeArrowheads="1"/>
          </p:cNvSpPr>
          <p:nvPr>
            <p:ph type="body" sz="half" idx="4294967295"/>
          </p:nvPr>
        </p:nvSpPr>
        <p:spPr>
          <a:xfrm>
            <a:off x="4921250" y="1447800"/>
            <a:ext cx="4222750" cy="4953000"/>
          </a:xfrm>
          <a:noFill/>
          <a:ln/>
        </p:spPr>
        <p:txBody>
          <a:bodyPr/>
          <a:lstStyle/>
          <a:p>
            <a:pPr marL="66675" indent="0">
              <a:spcAft>
                <a:spcPct val="30000"/>
              </a:spcAft>
              <a:buFontTx/>
              <a:buNone/>
            </a:pPr>
            <a:r>
              <a:rPr lang="en-US" sz="1800" noProof="0">
                <a:solidFill>
                  <a:srgbClr val="3D3952"/>
                </a:solidFill>
              </a:rPr>
              <a:t>Real interviews aren’t as simple as asking a question, getting an answer, and then moving onto the next question in your list. </a:t>
            </a:r>
          </a:p>
          <a:p>
            <a:pPr marL="66675" indent="0">
              <a:spcAft>
                <a:spcPct val="30000"/>
              </a:spcAft>
              <a:buFontTx/>
              <a:buNone/>
            </a:pPr>
            <a:endParaRPr lang="en-US" sz="1800" noProof="0">
              <a:solidFill>
                <a:srgbClr val="3D3952"/>
              </a:solidFill>
            </a:endParaRPr>
          </a:p>
          <a:p>
            <a:pPr marL="66675" indent="0">
              <a:spcAft>
                <a:spcPct val="30000"/>
              </a:spcAft>
              <a:buFontTx/>
              <a:buNone/>
            </a:pPr>
            <a:r>
              <a:rPr lang="en-US" sz="1800" noProof="0">
                <a:solidFill>
                  <a:srgbClr val="3D3952"/>
                </a:solidFill>
              </a:rPr>
              <a:t>You are unlikely to get to the actual answer without asking a few different questions a few different ways. </a:t>
            </a:r>
          </a:p>
          <a:p>
            <a:pPr marL="66675" indent="0">
              <a:spcAft>
                <a:spcPct val="30000"/>
              </a:spcAft>
              <a:buFontTx/>
              <a:buNone/>
            </a:pPr>
            <a:endParaRPr lang="en-US" sz="1800" noProof="0">
              <a:solidFill>
                <a:srgbClr val="3D3952"/>
              </a:solidFill>
            </a:endParaRPr>
          </a:p>
          <a:p>
            <a:pPr marL="66675" indent="0">
              <a:spcAft>
                <a:spcPct val="30000"/>
              </a:spcAft>
              <a:buFontTx/>
              <a:buNone/>
            </a:pPr>
            <a:r>
              <a:rPr lang="en-US" sz="1800" noProof="0">
                <a:solidFill>
                  <a:srgbClr val="3D3952"/>
                </a:solidFill>
              </a:rPr>
              <a:t>You need a range of tools and techniques. And </a:t>
            </a:r>
            <a:r>
              <a:rPr lang="en-US" sz="1800" b="1" noProof="0">
                <a:solidFill>
                  <a:srgbClr val="00AEEF"/>
                </a:solidFill>
              </a:rPr>
              <a:t>you need to feel when you haven’t got to the real answer </a:t>
            </a:r>
            <a:r>
              <a:rPr lang="en-US" sz="1800" noProof="0">
                <a:solidFill>
                  <a:srgbClr val="3D3952"/>
                </a:solidFill>
              </a:rPr>
              <a:t>yet so you can keep </a:t>
            </a:r>
            <a:r>
              <a:rPr lang="en-US" sz="1800" noProof="0" smtClean="0">
                <a:solidFill>
                  <a:srgbClr val="3D3952"/>
                </a:solidFill>
              </a:rPr>
              <a:t>going</a:t>
            </a:r>
          </a:p>
          <a:p>
            <a:pPr marL="66675" indent="0">
              <a:spcAft>
                <a:spcPct val="30000"/>
              </a:spcAft>
              <a:buFontTx/>
              <a:buNone/>
            </a:pPr>
            <a:r>
              <a:rPr lang="en-US" sz="1800" noProof="0" smtClean="0">
                <a:solidFill>
                  <a:srgbClr val="3D3952"/>
                </a:solidFill>
              </a:rPr>
              <a:t>.</a:t>
            </a:r>
            <a:endParaRPr lang="en-US" sz="1800" noProof="0">
              <a:solidFill>
                <a:srgbClr val="3D3952"/>
              </a:solidFill>
            </a:endParaRPr>
          </a:p>
        </p:txBody>
      </p:sp>
      <p:pic>
        <p:nvPicPr>
          <p:cNvPr id="130157" name="Picture 1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23071"/>
            <a:ext cx="2823882" cy="257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158" name="Picture 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9238" y="4080062"/>
            <a:ext cx="25527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58896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noProof="0" smtClean="0"/>
              <a:t>Interviewing Exercise</a:t>
            </a:r>
            <a:endParaRPr lang="en-US" noProof="0"/>
          </a:p>
        </p:txBody>
      </p:sp>
      <p:sp>
        <p:nvSpPr>
          <p:cNvPr id="1248258" name="Rectangle 2"/>
          <p:cNvSpPr>
            <a:spLocks noGrp="1" noChangeArrowheads="1"/>
          </p:cNvSpPr>
          <p:nvPr>
            <p:ph idx="1"/>
          </p:nvPr>
        </p:nvSpPr>
        <p:spPr>
          <a:xfrm>
            <a:off x="457200" y="1219200"/>
            <a:ext cx="8298180" cy="5334000"/>
          </a:xfrm>
        </p:spPr>
        <p:txBody>
          <a:bodyPr/>
          <a:lstStyle/>
          <a:p>
            <a:pPr marL="723900" indent="-381000"/>
            <a:r>
              <a:rPr lang="en-US" noProof="0" dirty="0" smtClean="0"/>
              <a:t>Get in groups of 3</a:t>
            </a:r>
          </a:p>
          <a:p>
            <a:pPr marL="723900" indent="-381000"/>
            <a:r>
              <a:rPr lang="en-US" i="1" noProof="0" dirty="0" smtClean="0"/>
              <a:t>You are interviewing a student from </a:t>
            </a:r>
            <a:r>
              <a:rPr lang="en-US" i="1" dirty="0" smtClean="0"/>
              <a:t>another company on one of this subject… </a:t>
            </a:r>
            <a:endParaRPr lang="en-US" noProof="0" dirty="0" smtClean="0"/>
          </a:p>
          <a:p>
            <a:pPr marL="762000" lvl="1" indent="-304800">
              <a:buFontTx/>
              <a:buAutoNum type="arabicPeriod"/>
            </a:pPr>
            <a:r>
              <a:rPr lang="en-US" u="sng" noProof="0" dirty="0" smtClean="0"/>
              <a:t>Your HR Team</a:t>
            </a:r>
            <a:r>
              <a:rPr lang="en-US" noProof="0" dirty="0" smtClean="0"/>
              <a:t>– department’s organization / localization / member selection / role, synergy and production / efficiency</a:t>
            </a:r>
          </a:p>
          <a:p>
            <a:pPr marL="762000" lvl="1" indent="-304800">
              <a:buFontTx/>
              <a:buAutoNum type="arabicPeriod"/>
            </a:pPr>
            <a:r>
              <a:rPr lang="en-US" u="sng" noProof="0" dirty="0" smtClean="0"/>
              <a:t>Your boss</a:t>
            </a:r>
            <a:r>
              <a:rPr lang="en-US" noProof="0" dirty="0" smtClean="0"/>
              <a:t>– position / power / action / support and trust </a:t>
            </a:r>
            <a:r>
              <a:rPr lang="en-US" dirty="0" smtClean="0"/>
              <a:t>/ mutual relation</a:t>
            </a:r>
            <a:endParaRPr lang="en-US" noProof="0" dirty="0"/>
          </a:p>
          <a:p>
            <a:pPr marL="762000" lvl="1" indent="-304800">
              <a:buFontTx/>
              <a:buAutoNum type="arabicPeriod"/>
            </a:pPr>
            <a:r>
              <a:rPr lang="en-US" noProof="0" dirty="0" smtClean="0"/>
              <a:t>A subject of your choice</a:t>
            </a:r>
          </a:p>
          <a:p>
            <a:pPr marL="723900" indent="-381000"/>
            <a:r>
              <a:rPr lang="en-US" noProof="0" dirty="0" smtClean="0"/>
              <a:t>Build your interview guidelines (5 minutes)</a:t>
            </a:r>
          </a:p>
          <a:p>
            <a:pPr marL="723900" indent="-381000"/>
            <a:r>
              <a:rPr lang="en-US" noProof="0" dirty="0" smtClean="0"/>
              <a:t>Three rounds of interviews, 5-7 minutes each </a:t>
            </a:r>
          </a:p>
          <a:p>
            <a:pPr marL="762000" lvl="1" indent="-304800">
              <a:buFont typeface="Arial" pitchFamily="34" charset="0"/>
              <a:buChar char="•"/>
            </a:pPr>
            <a:r>
              <a:rPr lang="en-US" noProof="0" dirty="0" smtClean="0"/>
              <a:t>One interviewer, one interviewee, one observer</a:t>
            </a:r>
          </a:p>
          <a:p>
            <a:pPr marL="762000" lvl="1" indent="-304800">
              <a:buFont typeface="Arial" pitchFamily="34" charset="0"/>
              <a:buChar char="•"/>
            </a:pPr>
            <a:r>
              <a:rPr lang="en-US" noProof="0" dirty="0" smtClean="0"/>
              <a:t>Each person plays each role once</a:t>
            </a:r>
          </a:p>
          <a:p>
            <a:pPr marL="723900" indent="-381000"/>
            <a:r>
              <a:rPr lang="en-US" noProof="0" dirty="0" smtClean="0"/>
              <a:t>Group debrief</a:t>
            </a:r>
            <a:endParaRPr lang="en-US" sz="2000" noProof="0" dirty="0" smtClean="0">
              <a:solidFill>
                <a:srgbClr val="606060"/>
              </a:solidFill>
            </a:endParaRPr>
          </a:p>
        </p:txBody>
      </p:sp>
    </p:spTree>
    <p:extLst>
      <p:ext uri="{BB962C8B-B14F-4D97-AF65-F5344CB8AC3E}">
        <p14:creationId xmlns:p14="http://schemas.microsoft.com/office/powerpoint/2010/main" val="280903559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smtClean="0"/>
              <a:t>Qualitative research compared to quantitative R.</a:t>
            </a:r>
            <a:endParaRPr lang="en-US" noProof="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3230057893"/>
              </p:ext>
            </p:extLst>
          </p:nvPr>
        </p:nvGraphicFramePr>
        <p:xfrm>
          <a:off x="457200" y="1219200"/>
          <a:ext cx="4114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me 4"/>
          <p:cNvGraphicFramePr/>
          <p:nvPr>
            <p:extLst>
              <p:ext uri="{D42A27DB-BD31-4B8C-83A1-F6EECF244321}">
                <p14:modId xmlns:p14="http://schemas.microsoft.com/office/powerpoint/2010/main" val="1462142749"/>
              </p:ext>
            </p:extLst>
          </p:nvPr>
        </p:nvGraphicFramePr>
        <p:xfrm>
          <a:off x="4522122" y="757926"/>
          <a:ext cx="4305993" cy="61000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3857299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lIns="0" tIns="0" rIns="0" bIns="0"/>
          <a:lstStyle/>
          <a:p>
            <a:pPr>
              <a:lnSpc>
                <a:spcPct val="95000"/>
              </a:lnSpc>
              <a:tabLst>
                <a:tab pos="0" algn="l"/>
                <a:tab pos="411480" algn="l"/>
                <a:tab pos="822960" algn="l"/>
                <a:tab pos="1234440" algn="l"/>
                <a:tab pos="1645920" algn="l"/>
                <a:tab pos="2057400" algn="l"/>
                <a:tab pos="2468880" algn="l"/>
                <a:tab pos="2880360" algn="l"/>
                <a:tab pos="3291840" algn="l"/>
                <a:tab pos="3703320" algn="l"/>
                <a:tab pos="4114800" algn="l"/>
                <a:tab pos="4526280" algn="l"/>
                <a:tab pos="4937760" algn="l"/>
                <a:tab pos="5349240" algn="l"/>
                <a:tab pos="5760720" algn="l"/>
                <a:tab pos="6172200" algn="l"/>
                <a:tab pos="6583680" algn="l"/>
                <a:tab pos="6995160" algn="l"/>
                <a:tab pos="7406640" algn="l"/>
                <a:tab pos="7818120" algn="l"/>
                <a:tab pos="8229600" algn="l"/>
              </a:tabLst>
            </a:pPr>
            <a:r>
              <a:rPr lang="fr-FR" b="1" noProof="0" dirty="0" smtClean="0">
                <a:latin typeface="Arial" pitchFamily="34" charset="0"/>
              </a:rPr>
              <a:t>Analyser les données : </a:t>
            </a:r>
            <a:r>
              <a:rPr lang="fr-FR" b="1" noProof="0" dirty="0" err="1" smtClean="0">
                <a:latin typeface="Arial" pitchFamily="34" charset="0"/>
              </a:rPr>
              <a:t>Grounded</a:t>
            </a:r>
            <a:r>
              <a:rPr lang="fr-FR" b="1" noProof="0" dirty="0" smtClean="0">
                <a:latin typeface="Arial" pitchFamily="34" charset="0"/>
              </a:rPr>
              <a:t> </a:t>
            </a:r>
            <a:r>
              <a:rPr lang="fr-FR" b="1" noProof="0" dirty="0" err="1" smtClean="0">
                <a:latin typeface="Arial" pitchFamily="34" charset="0"/>
              </a:rPr>
              <a:t>Theory</a:t>
            </a:r>
            <a:r>
              <a:rPr lang="fr-FR" b="1" noProof="0" dirty="0" smtClean="0">
                <a:latin typeface="Arial" pitchFamily="34" charset="0"/>
              </a:rPr>
              <a:t/>
            </a:r>
            <a:br>
              <a:rPr lang="fr-FR" b="1" noProof="0" dirty="0" smtClean="0">
                <a:latin typeface="Arial" pitchFamily="34" charset="0"/>
              </a:rPr>
            </a:br>
            <a:endParaRPr lang="fr-FR" b="1" noProof="0" dirty="0">
              <a:latin typeface="Arial" pitchFamily="34" charset="0"/>
            </a:endParaRPr>
          </a:p>
        </p:txBody>
      </p:sp>
      <p:sp>
        <p:nvSpPr>
          <p:cNvPr id="29699" name="Rectangle 2"/>
          <p:cNvSpPr>
            <a:spLocks noGrp="1" noChangeArrowheads="1"/>
          </p:cNvSpPr>
          <p:nvPr>
            <p:ph idx="1"/>
          </p:nvPr>
        </p:nvSpPr>
        <p:spPr/>
        <p:txBody>
          <a:bodyPr lIns="0" tIns="0" rIns="0" bIns="0" anchor="ctr"/>
          <a:lstStyle/>
          <a:p>
            <a:pPr marL="0" indent="0">
              <a:lnSpc>
                <a:spcPct val="95000"/>
              </a:lnSpc>
              <a:spcBef>
                <a:spcPct val="0"/>
              </a:spcBef>
              <a:tabLst>
                <a:tab pos="308610" algn="l"/>
                <a:tab pos="410052" algn="l"/>
                <a:tab pos="821532" algn="l"/>
                <a:tab pos="1233012" algn="l"/>
                <a:tab pos="1644492" algn="l"/>
                <a:tab pos="2055972" algn="l"/>
                <a:tab pos="2467452" algn="l"/>
                <a:tab pos="2878932" algn="l"/>
                <a:tab pos="3290412" algn="l"/>
                <a:tab pos="3701892" algn="l"/>
                <a:tab pos="4113372" algn="l"/>
                <a:tab pos="4524852" algn="l"/>
                <a:tab pos="4936332" algn="l"/>
                <a:tab pos="5347812" algn="l"/>
                <a:tab pos="5759292" algn="l"/>
                <a:tab pos="6170772" algn="l"/>
                <a:tab pos="6582252" algn="l"/>
                <a:tab pos="6993732" algn="l"/>
                <a:tab pos="7405212" algn="l"/>
                <a:tab pos="7816692" algn="l"/>
                <a:tab pos="8228172" algn="l"/>
              </a:tabLst>
            </a:pPr>
            <a:r>
              <a:rPr lang="fr-FR" sz="2200" noProof="0" dirty="0" smtClean="0">
                <a:latin typeface="Arial" pitchFamily="34" charset="0"/>
              </a:rPr>
              <a:t>« </a:t>
            </a:r>
            <a:r>
              <a:rPr lang="fr-FR" sz="2200" dirty="0" smtClean="0">
                <a:latin typeface="Arial" pitchFamily="34" charset="0"/>
              </a:rPr>
              <a:t>La t</a:t>
            </a:r>
            <a:r>
              <a:rPr lang="fr-FR" sz="2200" noProof="0" dirty="0" err="1" smtClean="0">
                <a:latin typeface="Arial" pitchFamily="34" charset="0"/>
              </a:rPr>
              <a:t>héorie</a:t>
            </a:r>
            <a:r>
              <a:rPr lang="fr-FR" sz="2200" noProof="0" dirty="0" smtClean="0">
                <a:latin typeface="Arial" pitchFamily="34" charset="0"/>
              </a:rPr>
              <a:t> émerge des données »</a:t>
            </a:r>
          </a:p>
          <a:p>
            <a:pPr marL="0" indent="0">
              <a:lnSpc>
                <a:spcPct val="95000"/>
              </a:lnSpc>
              <a:spcBef>
                <a:spcPct val="0"/>
              </a:spcBef>
              <a:tabLst>
                <a:tab pos="308610" algn="l"/>
                <a:tab pos="410052" algn="l"/>
                <a:tab pos="821532" algn="l"/>
                <a:tab pos="1233012" algn="l"/>
                <a:tab pos="1644492" algn="l"/>
                <a:tab pos="2055972" algn="l"/>
                <a:tab pos="2467452" algn="l"/>
                <a:tab pos="2878932" algn="l"/>
                <a:tab pos="3290412" algn="l"/>
                <a:tab pos="3701892" algn="l"/>
                <a:tab pos="4113372" algn="l"/>
                <a:tab pos="4524852" algn="l"/>
                <a:tab pos="4936332" algn="l"/>
                <a:tab pos="5347812" algn="l"/>
                <a:tab pos="5759292" algn="l"/>
                <a:tab pos="6170772" algn="l"/>
                <a:tab pos="6582252" algn="l"/>
                <a:tab pos="6993732" algn="l"/>
                <a:tab pos="7405212" algn="l"/>
                <a:tab pos="7816692" algn="l"/>
                <a:tab pos="8228172" algn="l"/>
              </a:tabLst>
            </a:pPr>
            <a:endParaRPr lang="fr-FR" sz="2200" noProof="0" dirty="0" smtClean="0">
              <a:latin typeface="Arial" pitchFamily="34" charset="0"/>
            </a:endParaRPr>
          </a:p>
          <a:p>
            <a:pPr marL="0" indent="0">
              <a:lnSpc>
                <a:spcPct val="95000"/>
              </a:lnSpc>
              <a:spcBef>
                <a:spcPct val="0"/>
              </a:spcBef>
              <a:tabLst>
                <a:tab pos="308610" algn="l"/>
                <a:tab pos="410052" algn="l"/>
                <a:tab pos="821532" algn="l"/>
                <a:tab pos="1233012" algn="l"/>
                <a:tab pos="1644492" algn="l"/>
                <a:tab pos="2055972" algn="l"/>
                <a:tab pos="2467452" algn="l"/>
                <a:tab pos="2878932" algn="l"/>
                <a:tab pos="3290412" algn="l"/>
                <a:tab pos="3701892" algn="l"/>
                <a:tab pos="4113372" algn="l"/>
                <a:tab pos="4524852" algn="l"/>
                <a:tab pos="4936332" algn="l"/>
                <a:tab pos="5347812" algn="l"/>
                <a:tab pos="5759292" algn="l"/>
                <a:tab pos="6170772" algn="l"/>
                <a:tab pos="6582252" algn="l"/>
                <a:tab pos="6993732" algn="l"/>
                <a:tab pos="7405212" algn="l"/>
                <a:tab pos="7816692" algn="l"/>
                <a:tab pos="8228172" algn="l"/>
              </a:tabLst>
            </a:pPr>
            <a:r>
              <a:rPr lang="fr-FR" sz="2200" noProof="0" dirty="0" smtClean="0">
                <a:latin typeface="Arial" pitchFamily="34" charset="0"/>
              </a:rPr>
              <a:t>Fondé philosophiquement sur le  réalisme, introduite par Glaser et Strauss in </a:t>
            </a:r>
            <a:r>
              <a:rPr lang="fr-FR" sz="2200" i="1" noProof="0" dirty="0" smtClean="0">
                <a:latin typeface="Arial" pitchFamily="34" charset="0"/>
              </a:rPr>
              <a:t>The </a:t>
            </a:r>
            <a:r>
              <a:rPr lang="fr-FR" sz="2200" i="1" noProof="0" dirty="0" err="1" smtClean="0">
                <a:latin typeface="Arial" pitchFamily="34" charset="0"/>
              </a:rPr>
              <a:t>Discovery</a:t>
            </a:r>
            <a:r>
              <a:rPr lang="fr-FR" sz="2200" i="1" noProof="0" dirty="0" smtClean="0">
                <a:latin typeface="Arial" pitchFamily="34" charset="0"/>
              </a:rPr>
              <a:t> of </a:t>
            </a:r>
            <a:r>
              <a:rPr lang="fr-FR" sz="2200" i="1" noProof="0" dirty="0" err="1" smtClean="0">
                <a:latin typeface="Arial" pitchFamily="34" charset="0"/>
              </a:rPr>
              <a:t>Grounded</a:t>
            </a:r>
            <a:r>
              <a:rPr lang="fr-FR" sz="2200" i="1" noProof="0" dirty="0" smtClean="0">
                <a:latin typeface="Arial" pitchFamily="34" charset="0"/>
              </a:rPr>
              <a:t> </a:t>
            </a:r>
            <a:r>
              <a:rPr lang="fr-FR" sz="2200" i="1" noProof="0" dirty="0" err="1" smtClean="0">
                <a:latin typeface="Arial" pitchFamily="34" charset="0"/>
              </a:rPr>
              <a:t>Theory</a:t>
            </a:r>
            <a:r>
              <a:rPr lang="fr-FR" sz="2200" noProof="0" dirty="0" smtClean="0">
                <a:latin typeface="Arial" pitchFamily="34" charset="0"/>
              </a:rPr>
              <a:t> (1967)</a:t>
            </a:r>
            <a:r>
              <a:rPr lang="fr-FR" sz="2200" noProof="0" dirty="0" smtClean="0">
                <a:latin typeface="Arial" pitchFamily="34" charset="0"/>
                <a:cs typeface="Arial" pitchFamily="34" charset="0"/>
              </a:rPr>
              <a:t>‏</a:t>
            </a:r>
            <a:endParaRPr lang="fr-FR" sz="2200" noProof="0" dirty="0" smtClean="0">
              <a:latin typeface="Arial" pitchFamily="34" charset="0"/>
            </a:endParaRPr>
          </a:p>
          <a:p>
            <a:pPr marL="0" indent="0">
              <a:lnSpc>
                <a:spcPct val="95000"/>
              </a:lnSpc>
              <a:spcBef>
                <a:spcPct val="0"/>
              </a:spcBef>
              <a:tabLst>
                <a:tab pos="308610" algn="l"/>
                <a:tab pos="410052" algn="l"/>
                <a:tab pos="821532" algn="l"/>
                <a:tab pos="1233012" algn="l"/>
                <a:tab pos="1644492" algn="l"/>
                <a:tab pos="2055972" algn="l"/>
                <a:tab pos="2467452" algn="l"/>
                <a:tab pos="2878932" algn="l"/>
                <a:tab pos="3290412" algn="l"/>
                <a:tab pos="3701892" algn="l"/>
                <a:tab pos="4113372" algn="l"/>
                <a:tab pos="4524852" algn="l"/>
                <a:tab pos="4936332" algn="l"/>
                <a:tab pos="5347812" algn="l"/>
                <a:tab pos="5759292" algn="l"/>
                <a:tab pos="6170772" algn="l"/>
                <a:tab pos="6582252" algn="l"/>
                <a:tab pos="6993732" algn="l"/>
                <a:tab pos="7405212" algn="l"/>
                <a:tab pos="7816692" algn="l"/>
                <a:tab pos="8228172" algn="l"/>
              </a:tabLst>
            </a:pPr>
            <a:endParaRPr lang="fr-FR" sz="2200" noProof="0" dirty="0" smtClean="0">
              <a:latin typeface="Arial" pitchFamily="34" charset="0"/>
            </a:endParaRPr>
          </a:p>
          <a:p>
            <a:pPr marL="0" indent="0">
              <a:lnSpc>
                <a:spcPct val="95000"/>
              </a:lnSpc>
              <a:spcBef>
                <a:spcPct val="0"/>
              </a:spcBef>
              <a:tabLst>
                <a:tab pos="308610" algn="l"/>
                <a:tab pos="410052" algn="l"/>
                <a:tab pos="821532" algn="l"/>
                <a:tab pos="1233012" algn="l"/>
                <a:tab pos="1644492" algn="l"/>
                <a:tab pos="2055972" algn="l"/>
                <a:tab pos="2467452" algn="l"/>
                <a:tab pos="2878932" algn="l"/>
                <a:tab pos="3290412" algn="l"/>
                <a:tab pos="3701892" algn="l"/>
                <a:tab pos="4113372" algn="l"/>
                <a:tab pos="4524852" algn="l"/>
                <a:tab pos="4936332" algn="l"/>
                <a:tab pos="5347812" algn="l"/>
                <a:tab pos="5759292" algn="l"/>
                <a:tab pos="6170772" algn="l"/>
                <a:tab pos="6582252" algn="l"/>
                <a:tab pos="6993732" algn="l"/>
                <a:tab pos="7405212" algn="l"/>
                <a:tab pos="7816692" algn="l"/>
                <a:tab pos="8228172" algn="l"/>
              </a:tabLst>
            </a:pPr>
            <a:r>
              <a:rPr lang="fr-FR" sz="2200" noProof="0" dirty="0" smtClean="0">
                <a:latin typeface="Arial" pitchFamily="34" charset="0"/>
              </a:rPr>
              <a:t>Met l’accent sur l’analyse systématique des données :</a:t>
            </a:r>
          </a:p>
          <a:p>
            <a:pPr marL="0" indent="0">
              <a:lnSpc>
                <a:spcPct val="95000"/>
              </a:lnSpc>
              <a:spcBef>
                <a:spcPct val="0"/>
              </a:spcBef>
              <a:tabLst>
                <a:tab pos="308610" algn="l"/>
                <a:tab pos="410052" algn="l"/>
                <a:tab pos="821532" algn="l"/>
                <a:tab pos="1233012" algn="l"/>
                <a:tab pos="1644492" algn="l"/>
                <a:tab pos="2055972" algn="l"/>
                <a:tab pos="2467452" algn="l"/>
                <a:tab pos="2878932" algn="l"/>
                <a:tab pos="3290412" algn="l"/>
                <a:tab pos="3701892" algn="l"/>
                <a:tab pos="4113372" algn="l"/>
                <a:tab pos="4524852" algn="l"/>
                <a:tab pos="4936332" algn="l"/>
                <a:tab pos="5347812" algn="l"/>
                <a:tab pos="5759292" algn="l"/>
                <a:tab pos="6170772" algn="l"/>
                <a:tab pos="6582252" algn="l"/>
                <a:tab pos="6993732" algn="l"/>
                <a:tab pos="7405212" algn="l"/>
                <a:tab pos="7816692" algn="l"/>
                <a:tab pos="8228172" algn="l"/>
              </a:tabLst>
            </a:pPr>
            <a:r>
              <a:rPr lang="fr-FR" sz="2200" noProof="0" dirty="0" smtClean="0">
                <a:latin typeface="Arial" pitchFamily="34" charset="0"/>
              </a:rPr>
              <a:t>- Echantillonnage Théorique</a:t>
            </a:r>
          </a:p>
          <a:p>
            <a:pPr marL="0" indent="0">
              <a:lnSpc>
                <a:spcPct val="95000"/>
              </a:lnSpc>
              <a:spcBef>
                <a:spcPct val="0"/>
              </a:spcBef>
              <a:tabLst>
                <a:tab pos="308610" algn="l"/>
                <a:tab pos="410052" algn="l"/>
                <a:tab pos="821532" algn="l"/>
                <a:tab pos="1233012" algn="l"/>
                <a:tab pos="1644492" algn="l"/>
                <a:tab pos="2055972" algn="l"/>
                <a:tab pos="2467452" algn="l"/>
                <a:tab pos="2878932" algn="l"/>
                <a:tab pos="3290412" algn="l"/>
                <a:tab pos="3701892" algn="l"/>
                <a:tab pos="4113372" algn="l"/>
                <a:tab pos="4524852" algn="l"/>
                <a:tab pos="4936332" algn="l"/>
                <a:tab pos="5347812" algn="l"/>
                <a:tab pos="5759292" algn="l"/>
                <a:tab pos="6170772" algn="l"/>
                <a:tab pos="6582252" algn="l"/>
                <a:tab pos="6993732" algn="l"/>
                <a:tab pos="7405212" algn="l"/>
                <a:tab pos="7816692" algn="l"/>
                <a:tab pos="8228172" algn="l"/>
              </a:tabLst>
            </a:pPr>
            <a:r>
              <a:rPr lang="fr-FR" sz="2200" noProof="0" dirty="0" smtClean="0">
                <a:latin typeface="Arial" pitchFamily="34" charset="0"/>
              </a:rPr>
              <a:t>- Codage</a:t>
            </a:r>
          </a:p>
          <a:p>
            <a:pPr>
              <a:lnSpc>
                <a:spcPct val="95000"/>
              </a:lnSpc>
              <a:spcBef>
                <a:spcPct val="0"/>
              </a:spcBef>
              <a:tabLst>
                <a:tab pos="308610" algn="l"/>
                <a:tab pos="410052" algn="l"/>
                <a:tab pos="821532" algn="l"/>
                <a:tab pos="1233012" algn="l"/>
                <a:tab pos="1644492" algn="l"/>
                <a:tab pos="2055972" algn="l"/>
                <a:tab pos="2467452" algn="l"/>
                <a:tab pos="2878932" algn="l"/>
                <a:tab pos="3290412" algn="l"/>
                <a:tab pos="3701892" algn="l"/>
                <a:tab pos="4113372" algn="l"/>
                <a:tab pos="4524852" algn="l"/>
                <a:tab pos="4936332" algn="l"/>
                <a:tab pos="5347812" algn="l"/>
                <a:tab pos="5759292" algn="l"/>
                <a:tab pos="6170772" algn="l"/>
                <a:tab pos="6582252" algn="l"/>
                <a:tab pos="6993732" algn="l"/>
                <a:tab pos="7405212" algn="l"/>
                <a:tab pos="7816692" algn="l"/>
                <a:tab pos="8228172" algn="l"/>
              </a:tabLst>
            </a:pPr>
            <a:r>
              <a:rPr lang="fr-FR" sz="2200" noProof="0" dirty="0" smtClean="0">
                <a:latin typeface="Arial" pitchFamily="34" charset="0"/>
              </a:rPr>
              <a:t>- </a:t>
            </a:r>
            <a:r>
              <a:rPr lang="fr-FR" sz="2200" dirty="0" smtClean="0">
                <a:latin typeface="Arial" pitchFamily="34" charset="0"/>
              </a:rPr>
              <a:t>Saturation Théorique</a:t>
            </a:r>
            <a:endParaRPr lang="fr-FR" sz="2200" noProof="0" dirty="0" smtClean="0">
              <a:latin typeface="Arial" pitchFamily="34" charset="0"/>
            </a:endParaRPr>
          </a:p>
          <a:p>
            <a:pPr>
              <a:lnSpc>
                <a:spcPct val="95000"/>
              </a:lnSpc>
              <a:spcBef>
                <a:spcPct val="0"/>
              </a:spcBef>
              <a:tabLst>
                <a:tab pos="308610" algn="l"/>
                <a:tab pos="410052" algn="l"/>
                <a:tab pos="821532" algn="l"/>
                <a:tab pos="1233012" algn="l"/>
                <a:tab pos="1644492" algn="l"/>
                <a:tab pos="2055972" algn="l"/>
                <a:tab pos="2467452" algn="l"/>
                <a:tab pos="2878932" algn="l"/>
                <a:tab pos="3290412" algn="l"/>
                <a:tab pos="3701892" algn="l"/>
                <a:tab pos="4113372" algn="l"/>
                <a:tab pos="4524852" algn="l"/>
                <a:tab pos="4936332" algn="l"/>
                <a:tab pos="5347812" algn="l"/>
                <a:tab pos="5759292" algn="l"/>
                <a:tab pos="6170772" algn="l"/>
                <a:tab pos="6582252" algn="l"/>
                <a:tab pos="6993732" algn="l"/>
                <a:tab pos="7405212" algn="l"/>
                <a:tab pos="7816692" algn="l"/>
                <a:tab pos="8228172" algn="l"/>
              </a:tabLst>
            </a:pPr>
            <a:r>
              <a:rPr lang="fr-FR" sz="2200" noProof="0" dirty="0" smtClean="0">
                <a:latin typeface="Arial" pitchFamily="34" charset="0"/>
              </a:rPr>
              <a:t>- Comparaison</a:t>
            </a:r>
            <a:r>
              <a:rPr lang="fr-FR" sz="2200" dirty="0" smtClean="0">
                <a:latin typeface="Arial" pitchFamily="34" charset="0"/>
              </a:rPr>
              <a:t> Constante</a:t>
            </a:r>
            <a:endParaRPr lang="fr-FR" sz="2200" noProof="0" dirty="0" smtClean="0">
              <a:latin typeface="Arial" pitchFamily="34" charset="0"/>
            </a:endParaRPr>
          </a:p>
          <a:p>
            <a:pPr marL="0" indent="0">
              <a:lnSpc>
                <a:spcPct val="95000"/>
              </a:lnSpc>
              <a:spcBef>
                <a:spcPct val="0"/>
              </a:spcBef>
              <a:tabLst>
                <a:tab pos="308610" algn="l"/>
                <a:tab pos="410052" algn="l"/>
                <a:tab pos="821532" algn="l"/>
                <a:tab pos="1233012" algn="l"/>
                <a:tab pos="1644492" algn="l"/>
                <a:tab pos="2055972" algn="l"/>
                <a:tab pos="2467452" algn="l"/>
                <a:tab pos="2878932" algn="l"/>
                <a:tab pos="3290412" algn="l"/>
                <a:tab pos="3701892" algn="l"/>
                <a:tab pos="4113372" algn="l"/>
                <a:tab pos="4524852" algn="l"/>
                <a:tab pos="4936332" algn="l"/>
                <a:tab pos="5347812" algn="l"/>
                <a:tab pos="5759292" algn="l"/>
                <a:tab pos="6170772" algn="l"/>
                <a:tab pos="6582252" algn="l"/>
                <a:tab pos="6993732" algn="l"/>
                <a:tab pos="7405212" algn="l"/>
                <a:tab pos="7816692" algn="l"/>
                <a:tab pos="8228172" algn="l"/>
              </a:tabLst>
            </a:pPr>
            <a:endParaRPr lang="fr-FR" sz="2200" noProof="0" dirty="0" smtClean="0">
              <a:latin typeface="Arial" pitchFamily="34" charset="0"/>
            </a:endParaRPr>
          </a:p>
          <a:p>
            <a:pPr marL="0" indent="0">
              <a:lnSpc>
                <a:spcPct val="95000"/>
              </a:lnSpc>
              <a:spcBef>
                <a:spcPct val="0"/>
              </a:spcBef>
              <a:tabLst>
                <a:tab pos="308610" algn="l"/>
                <a:tab pos="410052" algn="l"/>
                <a:tab pos="821532" algn="l"/>
                <a:tab pos="1233012" algn="l"/>
                <a:tab pos="1644492" algn="l"/>
                <a:tab pos="2055972" algn="l"/>
                <a:tab pos="2467452" algn="l"/>
                <a:tab pos="2878932" algn="l"/>
                <a:tab pos="3290412" algn="l"/>
                <a:tab pos="3701892" algn="l"/>
                <a:tab pos="4113372" algn="l"/>
                <a:tab pos="4524852" algn="l"/>
                <a:tab pos="4936332" algn="l"/>
                <a:tab pos="5347812" algn="l"/>
                <a:tab pos="5759292" algn="l"/>
                <a:tab pos="6170772" algn="l"/>
                <a:tab pos="6582252" algn="l"/>
                <a:tab pos="6993732" algn="l"/>
                <a:tab pos="7405212" algn="l"/>
                <a:tab pos="7816692" algn="l"/>
                <a:tab pos="8228172" algn="l"/>
              </a:tabLst>
            </a:pPr>
            <a:r>
              <a:rPr lang="fr-FR" sz="2200" i="1" noProof="0" dirty="0" smtClean="0">
                <a:latin typeface="Arial" pitchFamily="34" charset="0"/>
              </a:rPr>
              <a:t>Codage</a:t>
            </a:r>
            <a:r>
              <a:rPr lang="fr-FR" sz="2200" noProof="0" dirty="0" smtClean="0">
                <a:latin typeface="Arial" pitchFamily="34" charset="0"/>
              </a:rPr>
              <a:t>= nommer les fragments de données, produire un index</a:t>
            </a:r>
            <a:endParaRPr lang="fr-FR" sz="2200" noProof="0" dirty="0">
              <a:latin typeface="Arial" pitchFamily="34" charset="0"/>
            </a:endParaRPr>
          </a:p>
        </p:txBody>
      </p:sp>
      <p:sp>
        <p:nvSpPr>
          <p:cNvPr id="2" name="Rectangle 1"/>
          <p:cNvSpPr/>
          <p:nvPr/>
        </p:nvSpPr>
        <p:spPr>
          <a:xfrm>
            <a:off x="4821381" y="920486"/>
            <a:ext cx="4064923" cy="5361468"/>
          </a:xfrm>
          <a:prstGeom prst="rect">
            <a:avLst/>
          </a:prstGeom>
        </p:spPr>
        <p:txBody>
          <a:bodyPr wrap="square">
            <a:spAutoFit/>
          </a:bodyPr>
          <a:lstStyle/>
          <a:p>
            <a:pPr>
              <a:buNone/>
            </a:pPr>
            <a:r>
              <a:rPr lang="fr-FR" sz="1600" dirty="0" smtClean="0">
                <a:solidFill>
                  <a:schemeClr val="tx1">
                    <a:lumMod val="75000"/>
                    <a:lumOff val="25000"/>
                  </a:schemeClr>
                </a:solidFill>
              </a:rPr>
              <a:t>Le codage est un processus :</a:t>
            </a:r>
          </a:p>
          <a:p>
            <a:pPr>
              <a:buNone/>
            </a:pPr>
            <a:r>
              <a:rPr lang="fr-FR" sz="1600" dirty="0" smtClean="0">
                <a:solidFill>
                  <a:schemeClr val="tx1">
                    <a:lumMod val="75000"/>
                    <a:lumOff val="25000"/>
                  </a:schemeClr>
                </a:solidFill>
              </a:rPr>
              <a:t>1. Lire les données</a:t>
            </a:r>
          </a:p>
          <a:p>
            <a:pPr>
              <a:buNone/>
            </a:pPr>
            <a:r>
              <a:rPr lang="fr-FR" sz="1600" dirty="0" smtClean="0">
                <a:solidFill>
                  <a:schemeClr val="tx1">
                    <a:lumMod val="75000"/>
                    <a:lumOff val="25000"/>
                  </a:schemeClr>
                </a:solidFill>
              </a:rPr>
              <a:t>2. Lire les données à nouveau et commencer à coder (notes dans la marge / label /idées)‏</a:t>
            </a:r>
          </a:p>
          <a:p>
            <a:pPr>
              <a:buNone/>
            </a:pPr>
            <a:r>
              <a:rPr lang="fr-FR" sz="1600" dirty="0" smtClean="0">
                <a:solidFill>
                  <a:schemeClr val="tx1">
                    <a:lumMod val="75000"/>
                    <a:lumOff val="25000"/>
                  </a:schemeClr>
                </a:solidFill>
              </a:rPr>
              <a:t>3. Lire les données à nouveau et essayer de formuler des catégories générales à partir des codes </a:t>
            </a:r>
          </a:p>
          <a:p>
            <a:pPr>
              <a:buNone/>
            </a:pPr>
            <a:r>
              <a:rPr lang="fr-FR" sz="1600" dirty="0" smtClean="0">
                <a:solidFill>
                  <a:schemeClr val="tx1">
                    <a:lumMod val="75000"/>
                    <a:lumOff val="25000"/>
                  </a:schemeClr>
                </a:solidFill>
              </a:rPr>
              <a:t>5. Pratiquer la comparaison constante des catégories</a:t>
            </a:r>
            <a:endParaRPr lang="fr-FR" sz="1600" dirty="0" smtClean="0">
              <a:solidFill>
                <a:schemeClr val="tx1">
                  <a:lumMod val="75000"/>
                  <a:lumOff val="25000"/>
                </a:schemeClr>
              </a:solidFill>
              <a:latin typeface="Arial" pitchFamily="34" charset="0"/>
            </a:endParaRPr>
          </a:p>
          <a:p>
            <a:pPr>
              <a:buNone/>
            </a:pPr>
            <a:r>
              <a:rPr lang="fr-FR" sz="1600" dirty="0" smtClean="0">
                <a:solidFill>
                  <a:schemeClr val="tx1">
                    <a:lumMod val="75000"/>
                    <a:lumOff val="25000"/>
                  </a:schemeClr>
                </a:solidFill>
              </a:rPr>
              <a:t>6. Confronter idées /  code avec les données</a:t>
            </a:r>
          </a:p>
          <a:p>
            <a:r>
              <a:rPr lang="fr-FR" sz="1600" dirty="0" smtClean="0">
                <a:solidFill>
                  <a:schemeClr val="tx1">
                    <a:lumMod val="75000"/>
                    <a:lumOff val="25000"/>
                  </a:schemeClr>
                </a:solidFill>
              </a:rPr>
              <a:t>L’idée principale est de faire émerger à partir d’un ensemble touffu de codes mineurs, des catégories majeures qui permettent de donner une structure aux données en général</a:t>
            </a:r>
          </a:p>
          <a:p>
            <a:r>
              <a:rPr lang="fr-FR" sz="1600" dirty="0" smtClean="0">
                <a:solidFill>
                  <a:schemeClr val="tx1">
                    <a:lumMod val="75000"/>
                    <a:lumOff val="25000"/>
                  </a:schemeClr>
                </a:solidFill>
              </a:rPr>
              <a:t>Important: avant de démarrer le codage, la question de recherche doit être claire à l’esprit</a:t>
            </a:r>
            <a:endParaRPr lang="fr-FR" sz="1600" dirty="0">
              <a:solidFill>
                <a:schemeClr val="tx1">
                  <a:lumMod val="75000"/>
                  <a:lumOff val="25000"/>
                </a:schemeClr>
              </a:solidFill>
            </a:endParaRPr>
          </a:p>
        </p:txBody>
      </p:sp>
    </p:spTree>
    <p:extLst>
      <p:ext uri="{BB962C8B-B14F-4D97-AF65-F5344CB8AC3E}">
        <p14:creationId xmlns:p14="http://schemas.microsoft.com/office/powerpoint/2010/main" val="18941288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457200" y="914400"/>
            <a:ext cx="3962400" cy="571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1" indent="-228600">
              <a:spcBef>
                <a:spcPts val="0"/>
              </a:spcBef>
              <a:buFont typeface="Arial" pitchFamily="34" charset="0"/>
              <a:buChar char="•"/>
            </a:pPr>
            <a:r>
              <a:rPr kumimoji="0" lang="fr-FR" b="0" i="0" u="none" strike="noStrike" kern="0" cap="none" spc="0" normalizeH="0" noProof="0" dirty="0" smtClean="0">
                <a:ln>
                  <a:noFill/>
                </a:ln>
                <a:solidFill>
                  <a:schemeClr val="tx1">
                    <a:lumMod val="75000"/>
                    <a:lumOff val="25000"/>
                  </a:schemeClr>
                </a:solidFill>
                <a:effectLst/>
                <a:uLnTx/>
                <a:uFillTx/>
                <a:latin typeface="+mn-lt"/>
                <a:ea typeface="+mn-ea"/>
                <a:cs typeface="+mn-cs"/>
              </a:rPr>
              <a:t>Vidéo</a:t>
            </a:r>
            <a:r>
              <a:rPr lang="fr-FR" kern="0" dirty="0" smtClean="0">
                <a:solidFill>
                  <a:schemeClr val="tx1">
                    <a:lumMod val="75000"/>
                    <a:lumOff val="25000"/>
                  </a:schemeClr>
                </a:solidFill>
                <a:latin typeface="+mn-lt"/>
              </a:rPr>
              <a:t>, Audio, Documents</a:t>
            </a:r>
          </a:p>
          <a:p>
            <a:pPr lvl="1" indent="-228600">
              <a:spcBef>
                <a:spcPts val="0"/>
              </a:spcBef>
              <a:buFont typeface="Arial" pitchFamily="34" charset="0"/>
              <a:buChar char="•"/>
            </a:pPr>
            <a:r>
              <a:rPr lang="fr-FR" kern="0" dirty="0" smtClean="0">
                <a:solidFill>
                  <a:schemeClr val="tx1">
                    <a:lumMod val="75000"/>
                    <a:lumOff val="25000"/>
                  </a:schemeClr>
                </a:solidFill>
                <a:latin typeface="+mn-lt"/>
              </a:rPr>
              <a:t>Transcription</a:t>
            </a:r>
          </a:p>
          <a:p>
            <a:pPr lvl="2" indent="-228600">
              <a:spcBef>
                <a:spcPts val="0"/>
              </a:spcBef>
              <a:buFont typeface="Arial" pitchFamily="34" charset="0"/>
              <a:buChar char="•"/>
            </a:pPr>
            <a:r>
              <a:rPr lang="fr-FR" sz="1800" kern="0" dirty="0" smtClean="0">
                <a:solidFill>
                  <a:schemeClr val="tx1">
                    <a:lumMod val="75000"/>
                    <a:lumOff val="25000"/>
                  </a:schemeClr>
                </a:solidFill>
                <a:latin typeface="+mn-lt"/>
              </a:rPr>
              <a:t>DV→MP3</a:t>
            </a:r>
            <a:r>
              <a:rPr lang="fr-FR" sz="1800" kern="0" dirty="0" smtClean="0">
                <a:solidFill>
                  <a:schemeClr val="tx1">
                    <a:lumMod val="75000"/>
                    <a:lumOff val="25000"/>
                  </a:schemeClr>
                </a:solidFill>
              </a:rPr>
              <a:t>→</a:t>
            </a:r>
            <a:r>
              <a:rPr lang="fr-FR" sz="1800" kern="0" dirty="0" smtClean="0">
                <a:solidFill>
                  <a:schemeClr val="tx1">
                    <a:lumMod val="75000"/>
                    <a:lumOff val="25000"/>
                  </a:schemeClr>
                </a:solidFill>
                <a:latin typeface="+mn-lt"/>
              </a:rPr>
              <a:t>FTP</a:t>
            </a:r>
            <a:r>
              <a:rPr lang="fr-FR" sz="1800" kern="0" dirty="0" smtClean="0">
                <a:solidFill>
                  <a:schemeClr val="tx1">
                    <a:lumMod val="75000"/>
                    <a:lumOff val="25000"/>
                  </a:schemeClr>
                </a:solidFill>
              </a:rPr>
              <a:t>→</a:t>
            </a:r>
            <a:r>
              <a:rPr lang="fr-FR" sz="1800" kern="0" dirty="0" smtClean="0">
                <a:solidFill>
                  <a:schemeClr val="tx1">
                    <a:lumMod val="75000"/>
                    <a:lumOff val="25000"/>
                  </a:schemeClr>
                </a:solidFill>
                <a:latin typeface="+mn-lt"/>
              </a:rPr>
              <a:t>.</a:t>
            </a:r>
            <a:r>
              <a:rPr lang="fr-FR" sz="1800" kern="0" dirty="0" err="1" smtClean="0">
                <a:solidFill>
                  <a:schemeClr val="tx1">
                    <a:lumMod val="75000"/>
                    <a:lumOff val="25000"/>
                  </a:schemeClr>
                </a:solidFill>
                <a:latin typeface="+mn-lt"/>
              </a:rPr>
              <a:t>docx</a:t>
            </a:r>
            <a:endParaRPr lang="fr-FR" sz="1800" kern="0" dirty="0" smtClean="0">
              <a:solidFill>
                <a:schemeClr val="tx1">
                  <a:lumMod val="75000"/>
                  <a:lumOff val="25000"/>
                </a:schemeClr>
              </a:solidFill>
              <a:latin typeface="+mn-lt"/>
            </a:endParaRPr>
          </a:p>
          <a:p>
            <a:pPr lvl="2" indent="-228600">
              <a:spcBef>
                <a:spcPts val="0"/>
              </a:spcBef>
              <a:buFont typeface="Arial" pitchFamily="34" charset="0"/>
              <a:buChar char="•"/>
            </a:pPr>
            <a:r>
              <a:rPr lang="fr-FR" kern="0" dirty="0" smtClean="0">
                <a:solidFill>
                  <a:schemeClr val="tx1">
                    <a:lumMod val="75000"/>
                    <a:lumOff val="25000"/>
                  </a:schemeClr>
                </a:solidFill>
                <a:latin typeface="+mn-lt"/>
                <a:hlinkClick r:id="rId3"/>
              </a:rPr>
              <a:t>http://www.tradonline.fr/fr/services/service-transcription.html</a:t>
            </a:r>
            <a:endParaRPr lang="fr-FR" kern="0" dirty="0" smtClean="0">
              <a:solidFill>
                <a:schemeClr val="tx1">
                  <a:lumMod val="75000"/>
                  <a:lumOff val="25000"/>
                </a:schemeClr>
              </a:solidFill>
              <a:latin typeface="+mn-lt"/>
            </a:endParaRPr>
          </a:p>
          <a:p>
            <a:pPr lvl="2" indent="-228600">
              <a:spcBef>
                <a:spcPts val="0"/>
              </a:spcBef>
              <a:buFont typeface="Arial" pitchFamily="34" charset="0"/>
              <a:buChar char="•"/>
            </a:pPr>
            <a:r>
              <a:rPr lang="fr-FR" kern="0" dirty="0" smtClean="0">
                <a:solidFill>
                  <a:schemeClr val="tx1">
                    <a:lumMod val="75000"/>
                    <a:lumOff val="25000"/>
                  </a:schemeClr>
                </a:solidFill>
                <a:latin typeface="+mn-lt"/>
                <a:hlinkClick r:id="rId4"/>
              </a:rPr>
              <a:t>http://www.crtranscription.com/</a:t>
            </a:r>
            <a:endParaRPr lang="fr-FR" kern="0" dirty="0" smtClean="0">
              <a:solidFill>
                <a:schemeClr val="tx1">
                  <a:lumMod val="75000"/>
                  <a:lumOff val="25000"/>
                </a:schemeClr>
              </a:solidFill>
              <a:latin typeface="+mn-lt"/>
            </a:endParaRPr>
          </a:p>
          <a:p>
            <a:pPr lvl="2" indent="-228600">
              <a:spcBef>
                <a:spcPts val="0"/>
              </a:spcBef>
              <a:buFont typeface="Arial" pitchFamily="34" charset="0"/>
              <a:buChar char="•"/>
            </a:pPr>
            <a:r>
              <a:rPr lang="fr-FR" kern="0" dirty="0" smtClean="0">
                <a:solidFill>
                  <a:schemeClr val="tx1">
                    <a:lumMod val="75000"/>
                    <a:lumOff val="25000"/>
                  </a:schemeClr>
                </a:solidFill>
                <a:latin typeface="+mn-lt"/>
              </a:rPr>
              <a:t>Dragon / </a:t>
            </a:r>
            <a:r>
              <a:rPr lang="fr-FR" kern="0" dirty="0" err="1" smtClean="0">
                <a:solidFill>
                  <a:schemeClr val="tx1">
                    <a:lumMod val="75000"/>
                    <a:lumOff val="25000"/>
                  </a:schemeClr>
                </a:solidFill>
                <a:latin typeface="+mn-lt"/>
              </a:rPr>
              <a:t>dictation</a:t>
            </a:r>
            <a:r>
              <a:rPr lang="fr-FR" kern="0" dirty="0" smtClean="0">
                <a:solidFill>
                  <a:schemeClr val="tx1">
                    <a:lumMod val="75000"/>
                    <a:lumOff val="25000"/>
                  </a:schemeClr>
                </a:solidFill>
                <a:latin typeface="+mn-lt"/>
              </a:rPr>
              <a:t> sur </a:t>
            </a:r>
            <a:r>
              <a:rPr lang="fr-FR" kern="0" dirty="0" err="1" smtClean="0">
                <a:solidFill>
                  <a:schemeClr val="tx1">
                    <a:lumMod val="75000"/>
                    <a:lumOff val="25000"/>
                  </a:schemeClr>
                </a:solidFill>
                <a:latin typeface="+mn-lt"/>
              </a:rPr>
              <a:t>iPhone</a:t>
            </a:r>
            <a:endParaRPr lang="fr-FR" kern="0" dirty="0" smtClean="0">
              <a:solidFill>
                <a:schemeClr val="tx1">
                  <a:lumMod val="75000"/>
                  <a:lumOff val="25000"/>
                </a:schemeClr>
              </a:solidFill>
              <a:latin typeface="+mn-lt"/>
            </a:endParaRPr>
          </a:p>
          <a:p>
            <a:pPr lvl="0">
              <a:spcBef>
                <a:spcPts val="0"/>
              </a:spcBef>
              <a:buNone/>
              <a:defRPr/>
            </a:pPr>
            <a:r>
              <a:rPr lang="fr-FR" kern="0" dirty="0" smtClean="0">
                <a:solidFill>
                  <a:schemeClr val="tx1">
                    <a:lumMod val="75000"/>
                    <a:lumOff val="25000"/>
                  </a:schemeClr>
                </a:solidFill>
                <a:latin typeface="+mn-lt"/>
              </a:rPr>
              <a:t>Analyse transcription</a:t>
            </a:r>
            <a:endParaRPr kumimoji="0" lang="fr-FR" b="0" i="0" u="none" strike="noStrike" kern="0" cap="none" spc="0" normalizeH="0" noProof="0" dirty="0" smtClean="0">
              <a:ln>
                <a:noFill/>
              </a:ln>
              <a:solidFill>
                <a:schemeClr val="tx1">
                  <a:lumMod val="75000"/>
                  <a:lumOff val="25000"/>
                </a:schemeClr>
              </a:solidFill>
              <a:effectLst/>
              <a:uLnTx/>
              <a:uFillTx/>
              <a:latin typeface="+mn-lt"/>
              <a:ea typeface="+mn-ea"/>
              <a:cs typeface="+mn-cs"/>
            </a:endParaRPr>
          </a:p>
          <a:p>
            <a:pPr marL="396875" lvl="1" indent="-168275">
              <a:spcBef>
                <a:spcPts val="0"/>
              </a:spcBef>
              <a:buFont typeface="Arial" pitchFamily="34" charset="0"/>
              <a:buChar char="•"/>
            </a:pPr>
            <a:r>
              <a:rPr lang="fr-FR" kern="0" dirty="0" smtClean="0">
                <a:solidFill>
                  <a:schemeClr val="tx1">
                    <a:lumMod val="75000"/>
                    <a:lumOff val="25000"/>
                  </a:schemeClr>
                </a:solidFill>
                <a:latin typeface="+mn-lt"/>
              </a:rPr>
              <a:t>Écrire des notes </a:t>
            </a:r>
            <a:r>
              <a:rPr lang="fr-FR" kern="0" dirty="0" err="1" smtClean="0">
                <a:solidFill>
                  <a:schemeClr val="tx1">
                    <a:lumMod val="75000"/>
                    <a:lumOff val="25000"/>
                  </a:schemeClr>
                </a:solidFill>
                <a:latin typeface="+mn-lt"/>
              </a:rPr>
              <a:t>ds</a:t>
            </a:r>
            <a:r>
              <a:rPr lang="fr-FR" kern="0" dirty="0" smtClean="0">
                <a:solidFill>
                  <a:schemeClr val="tx1">
                    <a:lumMod val="75000"/>
                    <a:lumOff val="25000"/>
                  </a:schemeClr>
                </a:solidFill>
                <a:latin typeface="+mn-lt"/>
              </a:rPr>
              <a:t> la marge à propos des citations ou ce qui semble intéressant</a:t>
            </a:r>
          </a:p>
          <a:p>
            <a:pPr marL="396875" lvl="2" indent="-168275">
              <a:spcBef>
                <a:spcPts val="0"/>
              </a:spcBef>
              <a:buFont typeface="Arial" pitchFamily="34" charset="0"/>
              <a:buChar char="•"/>
            </a:pPr>
            <a:r>
              <a:rPr lang="fr-FR" kern="0" dirty="0" smtClean="0">
                <a:solidFill>
                  <a:schemeClr val="tx1">
                    <a:lumMod val="75000"/>
                    <a:lumOff val="25000"/>
                  </a:schemeClr>
                </a:solidFill>
                <a:latin typeface="+mn-lt"/>
              </a:rPr>
              <a:t>Se poser des questions; donner des labels; proposer des solutions</a:t>
            </a:r>
          </a:p>
          <a:p>
            <a:pPr marL="396875" lvl="1" indent="-168275">
              <a:spcBef>
                <a:spcPts val="0"/>
              </a:spcBef>
              <a:buFont typeface="Arial" pitchFamily="34" charset="0"/>
              <a:buChar char="•"/>
            </a:pPr>
            <a:r>
              <a:rPr lang="fr-FR" kern="0" dirty="0" smtClean="0">
                <a:solidFill>
                  <a:schemeClr val="tx1">
                    <a:lumMod val="75000"/>
                    <a:lumOff val="25000"/>
                  </a:schemeClr>
                </a:solidFill>
                <a:latin typeface="+mn-lt"/>
              </a:rPr>
              <a:t>Essayer d’être descriptif, réactif</a:t>
            </a:r>
          </a:p>
          <a:p>
            <a:pPr marL="0" marR="0" lvl="0" indent="0" algn="l" defTabSz="914400" rtl="0" eaLnBrk="1" fontAlgn="base" latinLnBrk="0" hangingPunct="1">
              <a:lnSpc>
                <a:spcPct val="100000"/>
              </a:lnSpc>
              <a:spcBef>
                <a:spcPts val="0"/>
              </a:spcBef>
              <a:spcAft>
                <a:spcPct val="0"/>
              </a:spcAft>
              <a:buClrTx/>
              <a:buSzTx/>
              <a:buNone/>
              <a:tabLst/>
              <a:defRPr/>
            </a:pPr>
            <a:endParaRPr kumimoji="0" lang="fr-FR" b="0" i="0" u="none" strike="noStrike" kern="0" cap="none" spc="0" normalizeH="0" noProof="0" dirty="0" smtClean="0">
              <a:ln>
                <a:noFill/>
              </a:ln>
              <a:solidFill>
                <a:schemeClr val="tx1">
                  <a:lumMod val="75000"/>
                  <a:lumOff val="25000"/>
                </a:schemeClr>
              </a:solidFill>
              <a:effectLst/>
              <a:uLnTx/>
              <a:uFillTx/>
              <a:latin typeface="+mn-lt"/>
              <a:ea typeface="+mn-ea"/>
              <a:cs typeface="+mn-cs"/>
            </a:endParaRPr>
          </a:p>
        </p:txBody>
      </p:sp>
      <p:sp>
        <p:nvSpPr>
          <p:cNvPr id="5" name="Title 4"/>
          <p:cNvSpPr>
            <a:spLocks noGrp="1"/>
          </p:cNvSpPr>
          <p:nvPr>
            <p:ph type="title"/>
          </p:nvPr>
        </p:nvSpPr>
        <p:spPr/>
        <p:txBody>
          <a:bodyPr/>
          <a:lstStyle/>
          <a:p>
            <a:r>
              <a:rPr lang="fr-FR" dirty="0" smtClean="0"/>
              <a:t>Analyse Individuelle</a:t>
            </a:r>
            <a:endParaRPr lang="fr-FR" noProof="0" dirty="0"/>
          </a:p>
        </p:txBody>
      </p:sp>
      <p:graphicFrame>
        <p:nvGraphicFramePr>
          <p:cNvPr id="2" name="Tableau 1"/>
          <p:cNvGraphicFramePr>
            <a:graphicFrameLocks noGrp="1"/>
          </p:cNvGraphicFramePr>
          <p:nvPr>
            <p:extLst>
              <p:ext uri="{D42A27DB-BD31-4B8C-83A1-F6EECF244321}">
                <p14:modId xmlns:p14="http://schemas.microsoft.com/office/powerpoint/2010/main" val="1174061428"/>
              </p:ext>
            </p:extLst>
          </p:nvPr>
        </p:nvGraphicFramePr>
        <p:xfrm>
          <a:off x="5411585" y="246610"/>
          <a:ext cx="3466407" cy="6288040"/>
        </p:xfrm>
        <a:graphic>
          <a:graphicData uri="http://schemas.openxmlformats.org/drawingml/2006/table">
            <a:tbl>
              <a:tblPr>
                <a:tableStyleId>{5C22544A-7EE6-4342-B048-85BDC9FD1C3A}</a:tableStyleId>
              </a:tblPr>
              <a:tblGrid>
                <a:gridCol w="622915"/>
                <a:gridCol w="2843492"/>
              </a:tblGrid>
              <a:tr h="171191">
                <a:tc gridSpan="2">
                  <a:txBody>
                    <a:bodyPr/>
                    <a:lstStyle/>
                    <a:p>
                      <a:pPr algn="l" fontAlgn="ctr"/>
                      <a:r>
                        <a:rPr lang="en-US" sz="900" u="none" strike="noStrike" dirty="0">
                          <a:effectLst/>
                          <a:latin typeface="Calibri" pitchFamily="34" charset="0"/>
                          <a:cs typeface="Calibri" pitchFamily="34" charset="0"/>
                        </a:rPr>
                        <a:t>What do I do to enable my spiritual development? </a:t>
                      </a:r>
                      <a:endParaRPr lang="en-US" sz="900" b="1" i="0" u="none" strike="noStrike" dirty="0">
                        <a:solidFill>
                          <a:srgbClr val="000000"/>
                        </a:solidFill>
                        <a:effectLst/>
                        <a:latin typeface="Calibri" pitchFamily="34" charset="0"/>
                        <a:cs typeface="Calibri" pitchFamily="34" charset="0"/>
                      </a:endParaRPr>
                    </a:p>
                  </a:txBody>
                  <a:tcPr marL="9071" marR="9071" marT="9071" marB="0" anchor="ctr"/>
                </a:tc>
                <a:tc hMerge="1">
                  <a:txBody>
                    <a:bodyPr/>
                    <a:lstStyle/>
                    <a:p>
                      <a:endParaRPr lang="fr-FR"/>
                    </a:p>
                  </a:txBody>
                  <a:tcPr/>
                </a:tc>
              </a:tr>
              <a:tr h="133415">
                <a:tc>
                  <a:txBody>
                    <a:bodyPr/>
                    <a:lstStyle/>
                    <a:p>
                      <a:pPr algn="l" fontAlgn="b"/>
                      <a:endParaRPr lang="fr-FR" sz="900" b="0" i="0" u="none" strike="noStrike">
                        <a:solidFill>
                          <a:srgbClr val="000000"/>
                        </a:solidFill>
                        <a:effectLst/>
                        <a:latin typeface="Calibri" pitchFamily="34" charset="0"/>
                        <a:cs typeface="Calibri" pitchFamily="34" charset="0"/>
                      </a:endParaRPr>
                    </a:p>
                  </a:txBody>
                  <a:tcPr marL="9071" marR="9071" marT="9071" marB="0" anchor="b"/>
                </a:tc>
                <a:tc>
                  <a:txBody>
                    <a:bodyPr/>
                    <a:lstStyle/>
                    <a:p>
                      <a:pPr algn="l" fontAlgn="b"/>
                      <a:endParaRPr lang="fr-FR" sz="900" b="0" i="0" u="none" strike="noStrike">
                        <a:solidFill>
                          <a:srgbClr val="000000"/>
                        </a:solidFill>
                        <a:effectLst/>
                        <a:latin typeface="Calibri" pitchFamily="34" charset="0"/>
                        <a:cs typeface="Calibri" pitchFamily="34" charset="0"/>
                      </a:endParaRPr>
                    </a:p>
                  </a:txBody>
                  <a:tcPr marL="9071" marR="9071" marT="9071" marB="0" anchor="b"/>
                </a:tc>
              </a:tr>
              <a:tr h="133415">
                <a:tc>
                  <a:txBody>
                    <a:bodyPr/>
                    <a:lstStyle/>
                    <a:p>
                      <a:pPr algn="l" fontAlgn="b"/>
                      <a:endParaRPr lang="fr-FR" sz="900" b="0" i="0" u="none" strike="noStrike">
                        <a:solidFill>
                          <a:srgbClr val="000000"/>
                        </a:solidFill>
                        <a:effectLst/>
                        <a:latin typeface="Calibri" pitchFamily="34" charset="0"/>
                        <a:cs typeface="Calibri" pitchFamily="34" charset="0"/>
                      </a:endParaRPr>
                    </a:p>
                  </a:txBody>
                  <a:tcPr marL="9071" marR="9071" marT="9071" marB="0" anchor="b"/>
                </a:tc>
                <a:tc>
                  <a:txBody>
                    <a:bodyPr/>
                    <a:lstStyle/>
                    <a:p>
                      <a:pPr algn="l" fontAlgn="b"/>
                      <a:endParaRPr lang="fr-FR" sz="900" b="0" i="0" u="none" strike="noStrike">
                        <a:solidFill>
                          <a:srgbClr val="000000"/>
                        </a:solidFill>
                        <a:effectLst/>
                        <a:latin typeface="Calibri" pitchFamily="34" charset="0"/>
                        <a:cs typeface="Calibri" pitchFamily="34" charset="0"/>
                      </a:endParaRPr>
                    </a:p>
                  </a:txBody>
                  <a:tcPr marL="9071" marR="9071" marT="9071" marB="0" anchor="b"/>
                </a:tc>
              </a:tr>
              <a:tr h="133415">
                <a:tc>
                  <a:txBody>
                    <a:bodyPr/>
                    <a:lstStyle/>
                    <a:p>
                      <a:pPr algn="l" fontAlgn="b"/>
                      <a:endParaRPr lang="fr-FR" sz="900" b="0" i="0" u="none" strike="noStrike">
                        <a:solidFill>
                          <a:srgbClr val="000000"/>
                        </a:solidFill>
                        <a:effectLst/>
                        <a:latin typeface="Calibri" pitchFamily="34" charset="0"/>
                        <a:cs typeface="Calibri" pitchFamily="34" charset="0"/>
                      </a:endParaRPr>
                    </a:p>
                  </a:txBody>
                  <a:tcPr marL="9071" marR="9071" marT="9071" marB="0" anchor="b"/>
                </a:tc>
                <a:tc>
                  <a:txBody>
                    <a:bodyPr/>
                    <a:lstStyle/>
                    <a:p>
                      <a:pPr algn="l" fontAlgn="b"/>
                      <a:endParaRPr lang="fr-FR" sz="900" b="0" i="0" u="none" strike="noStrike">
                        <a:solidFill>
                          <a:srgbClr val="000000"/>
                        </a:solidFill>
                        <a:effectLst/>
                        <a:latin typeface="Calibri" pitchFamily="34" charset="0"/>
                        <a:cs typeface="Calibri" pitchFamily="34" charset="0"/>
                      </a:endParaRPr>
                    </a:p>
                  </a:txBody>
                  <a:tcPr marL="9071" marR="9071" marT="9071" marB="0" anchor="b"/>
                </a:tc>
              </a:tr>
              <a:tr h="133415">
                <a:tc>
                  <a:txBody>
                    <a:bodyPr/>
                    <a:lstStyle/>
                    <a:p>
                      <a:pPr algn="l" fontAlgn="b"/>
                      <a:r>
                        <a:rPr lang="fr-FR" sz="900" u="none" strike="noStrike">
                          <a:effectLst/>
                          <a:latin typeface="Calibri" pitchFamily="34" charset="0"/>
                          <a:cs typeface="Calibri" pitchFamily="34" charset="0"/>
                        </a:rPr>
                        <a:t>Name</a:t>
                      </a:r>
                      <a:endParaRPr lang="fr-FR" sz="900" b="0" i="0" u="none" strike="noStrike">
                        <a:solidFill>
                          <a:srgbClr val="000000"/>
                        </a:solidFill>
                        <a:effectLst/>
                        <a:latin typeface="Calibri" pitchFamily="34" charset="0"/>
                        <a:cs typeface="Calibri" pitchFamily="34" charset="0"/>
                      </a:endParaRPr>
                    </a:p>
                  </a:txBody>
                  <a:tcPr marL="9071" marR="9071" marT="9071" marB="0" anchor="b"/>
                </a:tc>
                <a:tc>
                  <a:txBody>
                    <a:bodyPr/>
                    <a:lstStyle/>
                    <a:p>
                      <a:pPr algn="l" fontAlgn="b"/>
                      <a:r>
                        <a:rPr lang="fr-FR" sz="900" u="none" strike="noStrike" dirty="0">
                          <a:effectLst/>
                          <a:latin typeface="Calibri" pitchFamily="34" charset="0"/>
                          <a:cs typeface="Calibri" pitchFamily="34" charset="0"/>
                        </a:rPr>
                        <a:t>transcription</a:t>
                      </a:r>
                      <a:endParaRPr lang="fr-FR" sz="900" b="0" i="0" u="none" strike="noStrike" dirty="0">
                        <a:solidFill>
                          <a:srgbClr val="000000"/>
                        </a:solidFill>
                        <a:effectLst/>
                        <a:latin typeface="Calibri" pitchFamily="34" charset="0"/>
                        <a:cs typeface="Calibri" pitchFamily="34" charset="0"/>
                      </a:endParaRPr>
                    </a:p>
                  </a:txBody>
                  <a:tcPr marL="9071" marR="9071" marT="9071" marB="0" anchor="b"/>
                </a:tc>
              </a:tr>
              <a:tr h="1115592">
                <a:tc>
                  <a:txBody>
                    <a:bodyPr/>
                    <a:lstStyle/>
                    <a:p>
                      <a:pPr algn="l" fontAlgn="t"/>
                      <a:r>
                        <a:rPr lang="fr-FR" sz="900" u="none" strike="noStrike">
                          <a:effectLst/>
                          <a:latin typeface="Calibri" pitchFamily="34" charset="0"/>
                          <a:cs typeface="Calibri" pitchFamily="34" charset="0"/>
                        </a:rPr>
                        <a:t>Anita Fisher</a:t>
                      </a:r>
                      <a:endParaRPr lang="fr-FR" sz="900" b="0" i="0" u="none" strike="noStrike">
                        <a:solidFill>
                          <a:srgbClr val="000000"/>
                        </a:solidFill>
                        <a:effectLst/>
                        <a:latin typeface="Calibri" pitchFamily="34" charset="0"/>
                        <a:cs typeface="Calibri" pitchFamily="34" charset="0"/>
                      </a:endParaRPr>
                    </a:p>
                  </a:txBody>
                  <a:tcPr marL="9071" marR="9071" marT="9071" marB="0"/>
                </a:tc>
                <a:tc>
                  <a:txBody>
                    <a:bodyPr/>
                    <a:lstStyle/>
                    <a:p>
                      <a:pPr algn="l" fontAlgn="b"/>
                      <a:r>
                        <a:rPr lang="en-US" sz="900" u="none" strike="noStrike" dirty="0">
                          <a:effectLst/>
                          <a:latin typeface="Calibri" pitchFamily="34" charset="0"/>
                          <a:cs typeface="Calibri" pitchFamily="34" charset="0"/>
                        </a:rPr>
                        <a:t>There are a number of things one can do to develop spirituality. If you are a book reader, there are a number of very interesting books that can help you with the bigger picture or just one particular facet. The thing that I've found to help the most is meditation. Meditation is one of the most profound acts that a human being can do. This is because through meditation we discover who it is we really are. We begin to connect with our divine essence.</a:t>
                      </a:r>
                      <a:endParaRPr lang="en-US" sz="900" b="0" i="0" u="none" strike="noStrike" dirty="0">
                        <a:solidFill>
                          <a:srgbClr val="000000"/>
                        </a:solidFill>
                        <a:effectLst/>
                        <a:latin typeface="Calibri" pitchFamily="34" charset="0"/>
                        <a:cs typeface="Calibri" pitchFamily="34" charset="0"/>
                      </a:endParaRPr>
                    </a:p>
                  </a:txBody>
                  <a:tcPr marL="9071" marR="9071" marT="9071" marB="0" anchor="b"/>
                </a:tc>
              </a:tr>
              <a:tr h="2148136">
                <a:tc>
                  <a:txBody>
                    <a:bodyPr/>
                    <a:lstStyle/>
                    <a:p>
                      <a:pPr algn="l" fontAlgn="t"/>
                      <a:r>
                        <a:rPr lang="en-US" sz="900" u="none" strike="noStrike">
                          <a:effectLst/>
                          <a:latin typeface="Calibri" pitchFamily="34" charset="0"/>
                          <a:cs typeface="Calibri" pitchFamily="34" charset="0"/>
                        </a:rPr>
                        <a:t>August Turak</a:t>
                      </a:r>
                      <a:endParaRPr lang="en-US" sz="900" b="0" i="0" u="none" strike="noStrike">
                        <a:solidFill>
                          <a:srgbClr val="000000"/>
                        </a:solidFill>
                        <a:effectLst/>
                        <a:latin typeface="Calibri" pitchFamily="34" charset="0"/>
                        <a:cs typeface="Calibri" pitchFamily="34" charset="0"/>
                      </a:endParaRPr>
                    </a:p>
                  </a:txBody>
                  <a:tcPr marL="9071" marR="9071" marT="9071" marB="0"/>
                </a:tc>
                <a:tc>
                  <a:txBody>
                    <a:bodyPr/>
                    <a:lstStyle/>
                    <a:p>
                      <a:pPr algn="l" fontAlgn="b"/>
                      <a:r>
                        <a:rPr lang="en-US" sz="900" u="none" strike="noStrike">
                          <a:effectLst/>
                          <a:latin typeface="Calibri" pitchFamily="34" charset="0"/>
                          <a:cs typeface="Calibri" pitchFamily="34" charset="0"/>
                        </a:rPr>
                        <a:t>Begin "living the life." And living the life means making a committment. This means making decisions and choices that go against the grain of your "old self." Make sacrifices for your spiritual development. When you boss calls at the same time as you've set asside for meditation what do you do? Make your spiritual life a PRIORITY. Do SCARY things for the sake of your development. Get outside your comfort zone.  My old teacher said spirituality is the process of wrestling with ourselves and our old habits etc. He said the best meditation was hard thinking. Not difficult thinking but the kind of INTENSE thinking we do when something is at STAKE. Ask youself, "Spiritually speaking am I in for a penny or in for a pound?"  Aristotle said we are what we DO. When I meet someone on the path the first thing I want to know is how SERIOUS they are about spirituality. What they think and feel is great. But what trips my trigger is meeting someone who is all about "living the life." Reading and thinking about health is fine, but no substitute for working out every day no matter what. </a:t>
                      </a:r>
                      <a:endParaRPr lang="en-US" sz="900" b="0" i="0" u="none" strike="noStrike">
                        <a:solidFill>
                          <a:srgbClr val="000000"/>
                        </a:solidFill>
                        <a:effectLst/>
                        <a:latin typeface="Calibri" pitchFamily="34" charset="0"/>
                        <a:cs typeface="Calibri" pitchFamily="34" charset="0"/>
                      </a:endParaRPr>
                    </a:p>
                  </a:txBody>
                  <a:tcPr marL="9071" marR="9071" marT="9071" marB="0" anchor="b"/>
                </a:tc>
              </a:tr>
              <a:tr h="1014856">
                <a:tc>
                  <a:txBody>
                    <a:bodyPr/>
                    <a:lstStyle/>
                    <a:p>
                      <a:pPr algn="l" fontAlgn="t"/>
                      <a:r>
                        <a:rPr lang="en-US" sz="900" u="none" strike="noStrike" dirty="0">
                          <a:effectLst/>
                          <a:latin typeface="Calibri" pitchFamily="34" charset="0"/>
                          <a:cs typeface="Calibri" pitchFamily="34" charset="0"/>
                        </a:rPr>
                        <a:t>Jude Eastman</a:t>
                      </a:r>
                      <a:endParaRPr lang="en-US" sz="900" b="0" i="0" u="none" strike="noStrike" dirty="0">
                        <a:solidFill>
                          <a:srgbClr val="000000"/>
                        </a:solidFill>
                        <a:effectLst/>
                        <a:latin typeface="Calibri" pitchFamily="34" charset="0"/>
                        <a:cs typeface="Calibri" pitchFamily="34" charset="0"/>
                      </a:endParaRPr>
                    </a:p>
                  </a:txBody>
                  <a:tcPr marL="9071" marR="9071" marT="9071" marB="0"/>
                </a:tc>
                <a:tc>
                  <a:txBody>
                    <a:bodyPr/>
                    <a:lstStyle/>
                    <a:p>
                      <a:pPr algn="l" fontAlgn="b"/>
                      <a:r>
                        <a:rPr lang="en-US" sz="900" u="none" strike="noStrike">
                          <a:effectLst/>
                          <a:latin typeface="Calibri" pitchFamily="34" charset="0"/>
                          <a:cs typeface="Calibri" pitchFamily="34" charset="0"/>
                        </a:rPr>
                        <a:t>To be willing to continually learn and grow. When I learn something new I then practice it, make it my own, in order to integrate it fully on a daily basis. to come from a place of BE-ING rather than Do-ing. And to do that well, you have to do the work to really know who you are and who you want to be--then figure out how to get there, one step at a time. Building a support system of like minded people to help make it through the days when it gets tough &amp; celebrate the wins with you. </a:t>
                      </a:r>
                      <a:endParaRPr lang="en-US" sz="900" b="0" i="0" u="none" strike="noStrike">
                        <a:solidFill>
                          <a:srgbClr val="000000"/>
                        </a:solidFill>
                        <a:effectLst/>
                        <a:latin typeface="Calibri" pitchFamily="34" charset="0"/>
                        <a:cs typeface="Calibri" pitchFamily="34" charset="0"/>
                      </a:endParaRPr>
                    </a:p>
                  </a:txBody>
                  <a:tcPr marL="9071" marR="9071" marT="9071" marB="0" anchor="b"/>
                </a:tc>
              </a:tr>
              <a:tr h="511175">
                <a:tc>
                  <a:txBody>
                    <a:bodyPr/>
                    <a:lstStyle/>
                    <a:p>
                      <a:pPr algn="l" fontAlgn="t"/>
                      <a:r>
                        <a:rPr lang="fr-FR" sz="900" u="none" strike="noStrike">
                          <a:effectLst/>
                          <a:latin typeface="Calibri" pitchFamily="34" charset="0"/>
                          <a:cs typeface="Calibri" pitchFamily="34" charset="0"/>
                        </a:rPr>
                        <a:t>Dr. Ciaramicoli</a:t>
                      </a:r>
                      <a:endParaRPr lang="fr-FR" sz="900" b="0" i="0" u="none" strike="noStrike">
                        <a:solidFill>
                          <a:srgbClr val="000000"/>
                        </a:solidFill>
                        <a:effectLst/>
                        <a:latin typeface="Calibri" pitchFamily="34" charset="0"/>
                        <a:cs typeface="Calibri" pitchFamily="34" charset="0"/>
                      </a:endParaRPr>
                    </a:p>
                  </a:txBody>
                  <a:tcPr marL="9071" marR="9071" marT="9071" marB="0"/>
                </a:tc>
                <a:tc>
                  <a:txBody>
                    <a:bodyPr/>
                    <a:lstStyle/>
                    <a:p>
                      <a:pPr algn="l" fontAlgn="b"/>
                      <a:r>
                        <a:rPr lang="en-US" sz="900" u="none" strike="noStrike" dirty="0">
                          <a:effectLst/>
                          <a:latin typeface="Calibri" pitchFamily="34" charset="0"/>
                          <a:cs typeface="Calibri" pitchFamily="34" charset="0"/>
                        </a:rPr>
                        <a:t>I believe that when we listen with empathy and compassion we bring another's soul into life, and in the process we enliven our faith in the possibilities of human interactions while simultaneously developing a richer spiritual life.</a:t>
                      </a:r>
                      <a:endParaRPr lang="en-US" sz="900" b="0" i="0" u="none" strike="noStrike" dirty="0">
                        <a:solidFill>
                          <a:srgbClr val="000000"/>
                        </a:solidFill>
                        <a:effectLst/>
                        <a:latin typeface="Calibri" pitchFamily="34" charset="0"/>
                        <a:cs typeface="Calibri" pitchFamily="34" charset="0"/>
                      </a:endParaRPr>
                    </a:p>
                  </a:txBody>
                  <a:tcPr marL="9071" marR="9071" marT="9071" marB="0" anchor="b"/>
                </a:tc>
              </a:tr>
            </a:tbl>
          </a:graphicData>
        </a:graphic>
      </p:graphicFrame>
      <p:sp>
        <p:nvSpPr>
          <p:cNvPr id="3" name="Ellipse 2"/>
          <p:cNvSpPr/>
          <p:nvPr/>
        </p:nvSpPr>
        <p:spPr bwMode="auto">
          <a:xfrm>
            <a:off x="5960225" y="5062451"/>
            <a:ext cx="656706" cy="307571"/>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fr-FR" sz="2000" b="0" i="0" u="none" strike="noStrike" cap="none" normalizeH="0" baseline="0" smtClean="0">
              <a:ln>
                <a:noFill/>
              </a:ln>
              <a:solidFill>
                <a:schemeClr val="tx1"/>
              </a:solidFill>
              <a:effectLst/>
              <a:latin typeface="Arial" charset="0"/>
            </a:endParaRPr>
          </a:p>
        </p:txBody>
      </p:sp>
      <p:sp>
        <p:nvSpPr>
          <p:cNvPr id="8" name="Ellipse 7"/>
          <p:cNvSpPr/>
          <p:nvPr/>
        </p:nvSpPr>
        <p:spPr bwMode="auto">
          <a:xfrm>
            <a:off x="7625541" y="5879869"/>
            <a:ext cx="1252452" cy="307571"/>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fr-FR" sz="2000" b="0" i="0" u="none" strike="noStrike" cap="none" normalizeH="0" baseline="0" smtClean="0">
              <a:ln>
                <a:noFill/>
              </a:ln>
              <a:solidFill>
                <a:schemeClr val="tx1"/>
              </a:solidFill>
              <a:effectLst/>
              <a:latin typeface="Arial" charset="0"/>
            </a:endParaRPr>
          </a:p>
        </p:txBody>
      </p:sp>
      <p:sp>
        <p:nvSpPr>
          <p:cNvPr id="9" name="Ellipse 8"/>
          <p:cNvSpPr/>
          <p:nvPr/>
        </p:nvSpPr>
        <p:spPr bwMode="auto">
          <a:xfrm>
            <a:off x="6440978" y="3377738"/>
            <a:ext cx="656706" cy="307571"/>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fr-FR" sz="2000" b="0" i="0" u="none" strike="noStrike" cap="none" normalizeH="0" baseline="0" smtClean="0">
              <a:ln>
                <a:noFill/>
              </a:ln>
              <a:solidFill>
                <a:schemeClr val="tx1"/>
              </a:solidFill>
              <a:effectLst/>
              <a:latin typeface="Arial" charset="0"/>
            </a:endParaRPr>
          </a:p>
        </p:txBody>
      </p:sp>
      <p:sp>
        <p:nvSpPr>
          <p:cNvPr id="11" name="Ellipse 10"/>
          <p:cNvSpPr/>
          <p:nvPr/>
        </p:nvSpPr>
        <p:spPr bwMode="auto">
          <a:xfrm>
            <a:off x="6844145" y="1507375"/>
            <a:ext cx="656706" cy="307571"/>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fr-FR" sz="20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US" sz="2400" dirty="0" smtClean="0"/>
              <a:t>Faire </a:t>
            </a:r>
            <a:r>
              <a:rPr lang="en-US" sz="2400" dirty="0" err="1" smtClean="0"/>
              <a:t>sens</a:t>
            </a:r>
            <a:r>
              <a:rPr lang="en-US" sz="2400" dirty="0" smtClean="0"/>
              <a:t> : </a:t>
            </a:r>
            <a:r>
              <a:rPr lang="fr-FR" sz="2400" dirty="0" smtClean="0"/>
              <a:t>équilibre entre créativité et réalité</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7902215"/>
              </p:ext>
            </p:extLst>
          </p:nvPr>
        </p:nvGraphicFramePr>
        <p:xfrm>
          <a:off x="457199" y="839096"/>
          <a:ext cx="8181191" cy="2967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1636" y="4281313"/>
            <a:ext cx="2257425"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4888" y="4281312"/>
            <a:ext cx="257175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050"/>
          <p:cNvSpPr>
            <a:spLocks noGrp="1" noChangeArrowheads="1"/>
          </p:cNvSpPr>
          <p:nvPr>
            <p:ph type="title"/>
          </p:nvPr>
        </p:nvSpPr>
        <p:spPr/>
        <p:txBody>
          <a:bodyPr/>
          <a:lstStyle/>
          <a:p>
            <a:r>
              <a:rPr lang="fr-FR" dirty="0" smtClean="0"/>
              <a:t>De la Codification à la Catégorisation </a:t>
            </a:r>
          </a:p>
        </p:txBody>
      </p:sp>
      <p:sp>
        <p:nvSpPr>
          <p:cNvPr id="6" name="Espace réservé du numéro de diapositive 5"/>
          <p:cNvSpPr>
            <a:spLocks noGrp="1"/>
          </p:cNvSpPr>
          <p:nvPr>
            <p:ph type="sldNum" sz="quarter" idx="4294967295"/>
          </p:nvPr>
        </p:nvSpPr>
        <p:spPr>
          <a:xfrm>
            <a:off x="7239000" y="6229350"/>
            <a:ext cx="1905000" cy="457200"/>
          </a:xfrm>
          <a:prstGeom prst="rect">
            <a:avLst/>
          </a:prstGeom>
        </p:spPr>
        <p:txBody>
          <a:bodyPr/>
          <a:lstStyle/>
          <a:p>
            <a:pPr>
              <a:buNone/>
              <a:defRPr/>
            </a:pPr>
            <a:fld id="{BEA3F694-4A96-44CA-8F57-85824960CD64}" type="slidenum">
              <a:rPr lang="fr-FR"/>
              <a:pPr>
                <a:buNone/>
                <a:defRPr/>
              </a:pPr>
              <a:t>23</a:t>
            </a:fld>
            <a:endParaRPr lang="fr-FR"/>
          </a:p>
        </p:txBody>
      </p:sp>
      <p:graphicFrame>
        <p:nvGraphicFramePr>
          <p:cNvPr id="5" name="Diagramme 4"/>
          <p:cNvGraphicFramePr/>
          <p:nvPr>
            <p:extLst>
              <p:ext uri="{D42A27DB-BD31-4B8C-83A1-F6EECF244321}">
                <p14:modId xmlns:p14="http://schemas.microsoft.com/office/powerpoint/2010/main" val="852778936"/>
              </p:ext>
            </p:extLst>
          </p:nvPr>
        </p:nvGraphicFramePr>
        <p:xfrm>
          <a:off x="457200" y="753980"/>
          <a:ext cx="8013032" cy="5678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r>
              <a:rPr lang="fr-FR" smtClean="0"/>
              <a:t>Se poser des questions...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7934713"/>
              </p:ext>
            </p:extLst>
          </p:nvPr>
        </p:nvGraphicFramePr>
        <p:xfrm>
          <a:off x="457200" y="849854"/>
          <a:ext cx="4114800" cy="5703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p:cNvGrpSpPr/>
          <p:nvPr/>
        </p:nvGrpSpPr>
        <p:grpSpPr>
          <a:xfrm>
            <a:off x="4935070" y="1377098"/>
            <a:ext cx="4114800" cy="2646262"/>
            <a:chOff x="0" y="3553943"/>
            <a:chExt cx="4114800" cy="2646262"/>
          </a:xfrm>
        </p:grpSpPr>
        <p:sp>
          <p:nvSpPr>
            <p:cNvPr id="10" name="Rectangle 9"/>
            <p:cNvSpPr/>
            <p:nvPr/>
          </p:nvSpPr>
          <p:spPr>
            <a:xfrm>
              <a:off x="0" y="3553943"/>
              <a:ext cx="4114800" cy="20058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0" y="3553943"/>
              <a:ext cx="4114800" cy="264626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0645"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fr-FR" sz="1300" kern="1200" dirty="0" smtClean="0"/>
            </a:p>
          </p:txBody>
        </p:sp>
      </p:grpSp>
      <p:graphicFrame>
        <p:nvGraphicFramePr>
          <p:cNvPr id="14" name="Tableau 2"/>
          <p:cNvGraphicFramePr>
            <a:graphicFrameLocks noGrp="1"/>
          </p:cNvGraphicFramePr>
          <p:nvPr>
            <p:extLst>
              <p:ext uri="{D42A27DB-BD31-4B8C-83A1-F6EECF244321}">
                <p14:modId xmlns:p14="http://schemas.microsoft.com/office/powerpoint/2010/main" val="2483179026"/>
              </p:ext>
            </p:extLst>
          </p:nvPr>
        </p:nvGraphicFramePr>
        <p:xfrm>
          <a:off x="4816774" y="1290917"/>
          <a:ext cx="4119245" cy="4467621"/>
        </p:xfrm>
        <a:graphic>
          <a:graphicData uri="http://schemas.openxmlformats.org/drawingml/2006/table">
            <a:tbl>
              <a:tblPr firstRow="1" firstCol="1" bandRow="1"/>
              <a:tblGrid>
                <a:gridCol w="1565275"/>
                <a:gridCol w="2553970"/>
              </a:tblGrid>
              <a:tr h="832291">
                <a:tc>
                  <a:txBody>
                    <a:bodyPr/>
                    <a:lstStyle/>
                    <a:p>
                      <a:pPr marL="0" lvl="0" indent="0">
                        <a:spcAft>
                          <a:spcPts val="0"/>
                        </a:spcAft>
                        <a:buSzPts val="1000"/>
                        <a:buFont typeface="+mj-lt"/>
                        <a:buNone/>
                      </a:pPr>
                      <a:r>
                        <a:rPr lang="fr-FR" sz="1400" i="1" noProof="0" dirty="0" smtClean="0">
                          <a:effectLst/>
                          <a:latin typeface="Times New Roman"/>
                          <a:ea typeface="Times New Roman"/>
                          <a:cs typeface="Times New Roman"/>
                        </a:rPr>
                        <a:t>Quoi ?</a:t>
                      </a:r>
                      <a:endParaRPr lang="fr-FR" sz="2000" noProof="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59790">
                        <a:spcAft>
                          <a:spcPts val="0"/>
                        </a:spcAft>
                        <a:tabLst>
                          <a:tab pos="1011555" algn="l"/>
                          <a:tab pos="2571750" algn="l"/>
                        </a:tabLst>
                      </a:pPr>
                      <a:r>
                        <a:rPr lang="fr-FR" sz="1200" noProof="0" dirty="0" smtClean="0">
                          <a:effectLst/>
                          <a:latin typeface="Bookman Old Style"/>
                          <a:ea typeface="Times New Roman"/>
                          <a:cs typeface="Bookman Old Style"/>
                        </a:rPr>
                        <a:t>Quel est le </a:t>
                      </a:r>
                      <a:r>
                        <a:rPr lang="fr-FR" sz="1200" noProof="0" dirty="0" err="1" smtClean="0">
                          <a:effectLst/>
                          <a:latin typeface="Bookman Old Style"/>
                          <a:ea typeface="Times New Roman"/>
                          <a:cs typeface="Bookman Old Style"/>
                        </a:rPr>
                        <a:t>pb</a:t>
                      </a:r>
                      <a:r>
                        <a:rPr lang="fr-FR" sz="1200" noProof="0" dirty="0" smtClean="0">
                          <a:effectLst/>
                          <a:latin typeface="Bookman Old Style"/>
                          <a:ea typeface="Times New Roman"/>
                          <a:cs typeface="Bookman Old Style"/>
                        </a:rPr>
                        <a:t> ici ? De quel phénomène s’agit-il ?</a:t>
                      </a:r>
                      <a:endParaRPr lang="fr-FR" sz="2000" noProof="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681">
                <a:tc>
                  <a:txBody>
                    <a:bodyPr/>
                    <a:lstStyle/>
                    <a:p>
                      <a:pPr marL="0" lvl="0" indent="0">
                        <a:spcAft>
                          <a:spcPts val="0"/>
                        </a:spcAft>
                        <a:buSzPts val="1000"/>
                        <a:buFont typeface="+mj-lt"/>
                        <a:buNone/>
                      </a:pPr>
                      <a:r>
                        <a:rPr lang="fr-FR" sz="1400" i="1" noProof="0" smtClean="0">
                          <a:effectLst/>
                          <a:latin typeface="Times New Roman"/>
                          <a:ea typeface="Times New Roman"/>
                          <a:cs typeface="Times New Roman"/>
                        </a:rPr>
                        <a:t>Qui ?</a:t>
                      </a:r>
                      <a:endParaRPr lang="fr-FR" sz="2000" noProof="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noProof="0" dirty="0" smtClean="0">
                          <a:effectLst/>
                          <a:latin typeface="Bookman Old Style"/>
                          <a:ea typeface="Times New Roman"/>
                          <a:cs typeface="Bookman Old Style"/>
                        </a:rPr>
                        <a:t>Quelles personnes, acteurs sont impliqués ? Quels rôles jouent-ils ? Comment interagissent-ils ?</a:t>
                      </a:r>
                      <a:endParaRPr lang="fr-FR" sz="2000" noProof="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861">
                <a:tc>
                  <a:txBody>
                    <a:bodyPr/>
                    <a:lstStyle/>
                    <a:p>
                      <a:pPr marL="0" lvl="0" indent="0">
                        <a:spcAft>
                          <a:spcPts val="0"/>
                        </a:spcAft>
                        <a:buSzPts val="1000"/>
                        <a:buFont typeface="+mj-lt"/>
                        <a:buNone/>
                      </a:pPr>
                      <a:r>
                        <a:rPr lang="fr-FR" sz="1400" i="1" noProof="0" smtClean="0">
                          <a:effectLst/>
                          <a:latin typeface="Times New Roman"/>
                          <a:ea typeface="Times New Roman"/>
                          <a:cs typeface="Times New Roman"/>
                        </a:rPr>
                        <a:t>Comment ?</a:t>
                      </a:r>
                      <a:endParaRPr lang="fr-FR" sz="2000" noProof="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011555" algn="l"/>
                          <a:tab pos="2571750" algn="l"/>
                        </a:tabLst>
                      </a:pPr>
                      <a:r>
                        <a:rPr lang="fr-FR" sz="1200" noProof="0" dirty="0" smtClean="0">
                          <a:effectLst/>
                          <a:latin typeface="Bookman Old Style"/>
                          <a:ea typeface="Times New Roman"/>
                          <a:cs typeface="Bookman Old Style"/>
                        </a:rPr>
                        <a:t>Quels aspects du phénomène sont mentionnés (ou non)?</a:t>
                      </a:r>
                      <a:endParaRPr lang="fr-FR" sz="2000" noProof="0" dirty="0">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859">
                <a:tc>
                  <a:txBody>
                    <a:bodyPr/>
                    <a:lstStyle/>
                    <a:p>
                      <a:pPr marL="0" lvl="0" indent="0">
                        <a:spcAft>
                          <a:spcPts val="0"/>
                        </a:spcAft>
                        <a:buSzPts val="1000"/>
                        <a:buFont typeface="+mj-lt"/>
                        <a:buNone/>
                      </a:pPr>
                      <a:r>
                        <a:rPr lang="fr-FR" sz="1400" i="1" noProof="0" dirty="0" smtClean="0">
                          <a:effectLst/>
                          <a:latin typeface="Times New Roman"/>
                          <a:ea typeface="Times New Roman"/>
                          <a:cs typeface="Times New Roman"/>
                        </a:rPr>
                        <a:t>Quand ? Combien de temps ? Où ?</a:t>
                      </a:r>
                      <a:endParaRPr lang="fr-FR" sz="2000" noProof="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noProof="0" dirty="0" smtClean="0">
                          <a:effectLst/>
                          <a:latin typeface="Bookman Old Style"/>
                          <a:ea typeface="Times New Roman"/>
                          <a:cs typeface="Bookman Old Style"/>
                        </a:rPr>
                        <a:t>Temps, durée</a:t>
                      </a:r>
                      <a:r>
                        <a:rPr lang="fr-FR" sz="1200" baseline="0" noProof="0" dirty="0" smtClean="0">
                          <a:effectLst/>
                          <a:latin typeface="Bookman Old Style"/>
                          <a:ea typeface="Times New Roman"/>
                          <a:cs typeface="Bookman Old Style"/>
                        </a:rPr>
                        <a:t> et lieu</a:t>
                      </a:r>
                      <a:r>
                        <a:rPr lang="fr-FR" sz="1200" noProof="0" dirty="0" smtClean="0">
                          <a:effectLst/>
                          <a:latin typeface="Bookman Old Style"/>
                          <a:ea typeface="Times New Roman"/>
                          <a:cs typeface="Bookman Old Style"/>
                        </a:rPr>
                        <a:t>.</a:t>
                      </a:r>
                      <a:endParaRPr lang="fr-FR" sz="2000" noProof="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859">
                <a:tc>
                  <a:txBody>
                    <a:bodyPr/>
                    <a:lstStyle/>
                    <a:p>
                      <a:pPr marL="0" lvl="0" indent="0">
                        <a:spcAft>
                          <a:spcPts val="0"/>
                        </a:spcAft>
                        <a:buSzPts val="1000"/>
                        <a:buFont typeface="+mj-lt"/>
                        <a:buNone/>
                      </a:pPr>
                      <a:r>
                        <a:rPr lang="fr-FR" sz="1400" i="1" noProof="0" dirty="0" smtClean="0">
                          <a:effectLst/>
                          <a:latin typeface="Times New Roman"/>
                          <a:ea typeface="Times New Roman"/>
                          <a:cs typeface="Times New Roman"/>
                        </a:rPr>
                        <a:t>Combien? Avec quelle intensité ?</a:t>
                      </a:r>
                      <a:endParaRPr lang="fr-FR" sz="2000" noProof="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988695" algn="l"/>
                          <a:tab pos="2560320" algn="l"/>
                        </a:tabLst>
                      </a:pPr>
                      <a:r>
                        <a:rPr lang="fr-FR" sz="1200" noProof="0" dirty="0" smtClean="0">
                          <a:effectLst/>
                          <a:latin typeface="Bookman Old Style"/>
                          <a:ea typeface="Times New Roman"/>
                          <a:cs typeface="Bookman Old Style"/>
                        </a:rPr>
                        <a:t>Quelle intensité, fréquence ?</a:t>
                      </a:r>
                      <a:endParaRPr lang="fr-FR" sz="2000" noProof="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861">
                <a:tc>
                  <a:txBody>
                    <a:bodyPr/>
                    <a:lstStyle/>
                    <a:p>
                      <a:pPr marL="0" lvl="0" indent="0">
                        <a:spcAft>
                          <a:spcPts val="0"/>
                        </a:spcAft>
                        <a:buSzPts val="1000"/>
                        <a:buFont typeface="+mj-lt"/>
                        <a:buNone/>
                      </a:pPr>
                      <a:r>
                        <a:rPr lang="fr-FR" sz="1400" i="1" noProof="0" dirty="0" smtClean="0">
                          <a:effectLst/>
                          <a:latin typeface="Times New Roman"/>
                          <a:ea typeface="Times New Roman"/>
                          <a:cs typeface="Times New Roman"/>
                        </a:rPr>
                        <a:t>Pourquoi ?</a:t>
                      </a:r>
                      <a:endParaRPr lang="fr-FR" sz="2000" noProof="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noProof="0" dirty="0" smtClean="0">
                          <a:effectLst/>
                          <a:latin typeface="Bookman Old Style"/>
                          <a:ea typeface="Times New Roman"/>
                          <a:cs typeface="Bookman Old Style"/>
                        </a:rPr>
                        <a:t>Quelle raisons sont données ou peuvent être retrouvées</a:t>
                      </a:r>
                      <a:r>
                        <a:rPr lang="fr-FR" sz="1200" baseline="0" noProof="0" dirty="0" smtClean="0">
                          <a:effectLst/>
                          <a:latin typeface="Bookman Old Style"/>
                          <a:ea typeface="Times New Roman"/>
                          <a:cs typeface="Bookman Old Style"/>
                        </a:rPr>
                        <a:t> </a:t>
                      </a:r>
                      <a:r>
                        <a:rPr lang="fr-FR" sz="1200" noProof="0" dirty="0" smtClean="0">
                          <a:effectLst/>
                          <a:latin typeface="Bookman Old Style"/>
                          <a:ea typeface="Times New Roman"/>
                          <a:cs typeface="Bookman Old Style"/>
                        </a:rPr>
                        <a:t>?</a:t>
                      </a:r>
                      <a:endParaRPr lang="fr-FR" sz="2000" noProof="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787">
                <a:tc>
                  <a:txBody>
                    <a:bodyPr/>
                    <a:lstStyle/>
                    <a:p>
                      <a:pPr marL="0" lvl="0" indent="0">
                        <a:spcAft>
                          <a:spcPts val="0"/>
                        </a:spcAft>
                        <a:buSzPts val="1000"/>
                        <a:buFont typeface="+mj-lt"/>
                        <a:buNone/>
                      </a:pPr>
                      <a:r>
                        <a:rPr lang="fr-FR" sz="1400" i="1" noProof="0" dirty="0" smtClean="0">
                          <a:effectLst/>
                          <a:latin typeface="Times New Roman"/>
                          <a:ea typeface="Times New Roman"/>
                          <a:cs typeface="Times New Roman"/>
                        </a:rPr>
                        <a:t>Pour quoi ? </a:t>
                      </a:r>
                      <a:endParaRPr lang="fr-FR" sz="2000" noProof="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005840" algn="l"/>
                          <a:tab pos="2594610" algn="l"/>
                        </a:tabLst>
                      </a:pPr>
                      <a:r>
                        <a:rPr lang="fr-FR" sz="1200" noProof="0" dirty="0" smtClean="0">
                          <a:effectLst/>
                          <a:latin typeface="Bookman Old Style"/>
                          <a:ea typeface="Times New Roman"/>
                          <a:cs typeface="Bookman Old Style"/>
                        </a:rPr>
                        <a:t>Avec quelle intention, dans</a:t>
                      </a:r>
                      <a:r>
                        <a:rPr lang="fr-FR" sz="1200" baseline="0" noProof="0" dirty="0" smtClean="0">
                          <a:effectLst/>
                          <a:latin typeface="Bookman Old Style"/>
                          <a:ea typeface="Times New Roman"/>
                          <a:cs typeface="Bookman Old Style"/>
                        </a:rPr>
                        <a:t> quel but </a:t>
                      </a:r>
                      <a:r>
                        <a:rPr lang="fr-FR" sz="1200" noProof="0" dirty="0" smtClean="0">
                          <a:effectLst/>
                          <a:latin typeface="Bookman Old Style"/>
                          <a:ea typeface="Times New Roman"/>
                          <a:cs typeface="Bookman Old Style"/>
                        </a:rPr>
                        <a:t>?</a:t>
                      </a:r>
                      <a:endParaRPr lang="fr-FR" sz="2000" noProof="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861">
                <a:tc>
                  <a:txBody>
                    <a:bodyPr/>
                    <a:lstStyle/>
                    <a:p>
                      <a:pPr marL="0" lvl="0" indent="0">
                        <a:spcAft>
                          <a:spcPts val="0"/>
                        </a:spcAft>
                        <a:buSzPts val="1000"/>
                        <a:buFont typeface="+mj-lt"/>
                        <a:buNone/>
                      </a:pPr>
                      <a:r>
                        <a:rPr lang="fr-FR" sz="1400" i="1" noProof="0" dirty="0" smtClean="0">
                          <a:effectLst/>
                          <a:latin typeface="Times New Roman"/>
                          <a:ea typeface="Times New Roman"/>
                          <a:cs typeface="Times New Roman"/>
                        </a:rPr>
                        <a:t>Par quoi ?</a:t>
                      </a:r>
                      <a:endParaRPr lang="fr-FR" sz="2000" noProof="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988695" algn="l"/>
                          <a:tab pos="2583180" algn="l"/>
                        </a:tabLst>
                      </a:pPr>
                      <a:r>
                        <a:rPr lang="fr-FR" sz="1200" noProof="0" dirty="0" smtClean="0">
                          <a:effectLst/>
                          <a:latin typeface="Bookman Old Style"/>
                          <a:ea typeface="Times New Roman"/>
                          <a:cs typeface="Bookman Old Style"/>
                        </a:rPr>
                        <a:t>Moyens, tactiques, stratégies pour</a:t>
                      </a:r>
                      <a:r>
                        <a:rPr lang="fr-FR" sz="1200" baseline="0" noProof="0" dirty="0" smtClean="0">
                          <a:effectLst/>
                          <a:latin typeface="Bookman Old Style"/>
                          <a:ea typeface="Times New Roman"/>
                          <a:cs typeface="Bookman Old Style"/>
                        </a:rPr>
                        <a:t> atteindre les objectifs</a:t>
                      </a:r>
                      <a:endParaRPr lang="fr-FR" sz="2000" noProof="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rrange 00.jpg"/>
          <p:cNvPicPr>
            <a:picLocks noChangeAspect="1"/>
          </p:cNvPicPr>
          <p:nvPr/>
        </p:nvPicPr>
        <p:blipFill>
          <a:blip r:embed="rId3" cstate="email">
            <a:lum bright="10000"/>
          </a:blip>
          <a:srcRect/>
          <a:stretch>
            <a:fillRect/>
          </a:stretch>
        </p:blipFill>
        <p:spPr>
          <a:xfrm>
            <a:off x="0" y="685800"/>
            <a:ext cx="9144000" cy="6187440"/>
          </a:xfrm>
          <a:prstGeom prst="rect">
            <a:avLst/>
          </a:prstGeom>
        </p:spPr>
      </p:pic>
      <p:sp>
        <p:nvSpPr>
          <p:cNvPr id="10" name="Rectangle 2"/>
          <p:cNvSpPr txBox="1">
            <a:spLocks noChangeArrowheads="1"/>
          </p:cNvSpPr>
          <p:nvPr/>
        </p:nvSpPr>
        <p:spPr bwMode="auto">
          <a:xfrm>
            <a:off x="228600" y="1066800"/>
            <a:ext cx="41910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b="0" i="0" u="none" strike="noStrike" kern="0" cap="none" spc="0" normalizeH="0" baseline="0" noProof="0" dirty="0" smtClean="0">
              <a:ln>
                <a:noFill/>
              </a:ln>
              <a:solidFill>
                <a:schemeClr val="bg2">
                  <a:lumMod val="75000"/>
                </a:schemeClr>
              </a:solidFill>
              <a:effectLst/>
              <a:uLnTx/>
              <a:uFillTx/>
              <a:latin typeface="+mn-lt"/>
              <a:ea typeface="+mn-ea"/>
              <a:cs typeface="+mn-cs"/>
            </a:endParaRPr>
          </a:p>
        </p:txBody>
      </p:sp>
      <p:sp>
        <p:nvSpPr>
          <p:cNvPr id="7" name="Rectangle 2"/>
          <p:cNvSpPr txBox="1">
            <a:spLocks noChangeArrowheads="1"/>
          </p:cNvSpPr>
          <p:nvPr/>
        </p:nvSpPr>
        <p:spPr bwMode="auto">
          <a:xfrm>
            <a:off x="381000" y="1219200"/>
            <a:ext cx="42672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buNone/>
              <a:defRPr/>
            </a:pPr>
            <a:r>
              <a:rPr lang="en-US" kern="0" dirty="0" smtClean="0">
                <a:solidFill>
                  <a:schemeClr val="tx1">
                    <a:lumMod val="75000"/>
                    <a:lumOff val="25000"/>
                  </a:schemeClr>
                </a:solidFill>
              </a:rPr>
              <a:t>As you are telling stories, quickly get the key points (notes, themes, observations, quotes) up</a:t>
            </a:r>
          </a:p>
          <a:p>
            <a:pPr marL="284163" indent="-284163">
              <a:defRPr/>
            </a:pPr>
            <a:r>
              <a:rPr lang="en-US" sz="1800" kern="0" dirty="0" smtClean="0">
                <a:solidFill>
                  <a:schemeClr val="tx1">
                    <a:lumMod val="75000"/>
                    <a:lumOff val="25000"/>
                  </a:schemeClr>
                </a:solidFill>
              </a:rPr>
              <a:t>Code with the source (interview name, etc.)</a:t>
            </a:r>
          </a:p>
          <a:p>
            <a:pPr marL="741363" lvl="1" indent="-284163">
              <a:defRPr/>
            </a:pPr>
            <a:r>
              <a:rPr lang="en-US" sz="1800" kern="0" dirty="0" smtClean="0">
                <a:solidFill>
                  <a:schemeClr val="tx1">
                    <a:lumMod val="75000"/>
                    <a:lumOff val="25000"/>
                  </a:schemeClr>
                </a:solidFill>
              </a:rPr>
              <a:t>A </a:t>
            </a:r>
            <a:r>
              <a:rPr lang="en-US" sz="1800" kern="0" dirty="0" err="1" smtClean="0">
                <a:solidFill>
                  <a:schemeClr val="tx1">
                    <a:lumMod val="75000"/>
                    <a:lumOff val="25000"/>
                  </a:schemeClr>
                </a:solidFill>
              </a:rPr>
              <a:t>colour</a:t>
            </a:r>
            <a:r>
              <a:rPr lang="en-US" sz="1800" kern="0" dirty="0" smtClean="0">
                <a:solidFill>
                  <a:schemeClr val="tx1">
                    <a:lumMod val="75000"/>
                    <a:lumOff val="25000"/>
                  </a:schemeClr>
                </a:solidFill>
              </a:rPr>
              <a:t> for a person</a:t>
            </a:r>
          </a:p>
          <a:p>
            <a:pPr marL="741363" lvl="1" indent="-284163">
              <a:defRPr/>
            </a:pPr>
            <a:r>
              <a:rPr lang="en-US" sz="1800" kern="0" dirty="0" smtClean="0">
                <a:solidFill>
                  <a:schemeClr val="tx1">
                    <a:lumMod val="75000"/>
                    <a:lumOff val="25000"/>
                  </a:schemeClr>
                </a:solidFill>
              </a:rPr>
              <a:t>A shape for a theme</a:t>
            </a:r>
          </a:p>
          <a:p>
            <a:pPr>
              <a:buNone/>
              <a:defRPr/>
            </a:pPr>
            <a:endParaRPr lang="en-US" kern="0" dirty="0" smtClean="0">
              <a:solidFill>
                <a:schemeClr val="tx1">
                  <a:lumMod val="75000"/>
                  <a:lumOff val="25000"/>
                </a:schemeClr>
              </a:solidFill>
            </a:endParaRPr>
          </a:p>
          <a:p>
            <a:pPr>
              <a:buNone/>
              <a:defRPr/>
            </a:pPr>
            <a:r>
              <a:rPr lang="en-US" kern="0" dirty="0" smtClean="0">
                <a:solidFill>
                  <a:schemeClr val="tx1">
                    <a:lumMod val="75000"/>
                    <a:lumOff val="25000"/>
                  </a:schemeClr>
                </a:solidFill>
              </a:rPr>
              <a:t>Separate what was observed from what you think it means</a:t>
            </a:r>
          </a:p>
          <a:p>
            <a:pPr>
              <a:buNone/>
              <a:defRPr/>
            </a:pPr>
            <a:endParaRPr lang="en-US" kern="0" dirty="0" smtClean="0">
              <a:solidFill>
                <a:schemeClr val="tx1">
                  <a:lumMod val="75000"/>
                  <a:lumOff val="25000"/>
                </a:schemeClr>
              </a:solidFill>
            </a:endParaRPr>
          </a:p>
          <a:p>
            <a:pPr>
              <a:buNone/>
              <a:defRPr/>
            </a:pPr>
            <a:r>
              <a:rPr lang="en-US" kern="0" dirty="0" smtClean="0">
                <a:solidFill>
                  <a:schemeClr val="tx1">
                    <a:lumMod val="75000"/>
                    <a:lumOff val="25000"/>
                  </a:schemeClr>
                </a:solidFill>
              </a:rPr>
              <a:t>Write big and try to code visually (e.g. colored dots, colored post-its, symbols)</a:t>
            </a:r>
          </a:p>
          <a:p>
            <a:pPr>
              <a:buNone/>
              <a:defRPr/>
            </a:pPr>
            <a:endParaRPr lang="en-US" sz="2400" kern="0" dirty="0" smtClean="0">
              <a:solidFill>
                <a:schemeClr val="tx1">
                  <a:lumMod val="75000"/>
                  <a:lumOff val="25000"/>
                </a:schemeClr>
              </a:solidFill>
            </a:endParaRPr>
          </a:p>
          <a:p>
            <a:pPr>
              <a:buNone/>
              <a:defRPr/>
            </a:pPr>
            <a:endParaRPr lang="en-US" sz="2400" b="1" i="1" kern="0" dirty="0" smtClean="0">
              <a:solidFill>
                <a:schemeClr val="tx1">
                  <a:lumMod val="75000"/>
                  <a:lumOff val="25000"/>
                </a:schemeClr>
              </a:solidFill>
            </a:endParaRPr>
          </a:p>
          <a:p>
            <a:pPr>
              <a:buNone/>
              <a:defRPr/>
            </a:pPr>
            <a:endParaRPr lang="en-US" sz="2400" kern="0" dirty="0" smtClean="0">
              <a:solidFill>
                <a:schemeClr val="tx1">
                  <a:lumMod val="75000"/>
                  <a:lumOff val="25000"/>
                </a:schemeClr>
              </a:solidFill>
            </a:endParaRPr>
          </a:p>
          <a:p>
            <a:pPr>
              <a:buNone/>
              <a:defRPr/>
            </a:pPr>
            <a:endParaRPr lang="en-US" sz="2400" kern="0" dirty="0" smtClean="0">
              <a:solidFill>
                <a:schemeClr val="tx1">
                  <a:lumMod val="75000"/>
                  <a:lumOff val="25000"/>
                </a:schemeClr>
              </a:solidFill>
              <a:latin typeface="+mn-lt"/>
            </a:endParaRPr>
          </a:p>
          <a:p>
            <a:pPr>
              <a:buNone/>
              <a:defRPr/>
            </a:pPr>
            <a:endParaRPr lang="en-US" sz="1400" kern="0" dirty="0" smtClean="0">
              <a:solidFill>
                <a:schemeClr val="tx1">
                  <a:lumMod val="75000"/>
                  <a:lumOff val="25000"/>
                </a:schemeClr>
              </a:solidFill>
            </a:endParaRPr>
          </a:p>
        </p:txBody>
      </p:sp>
      <p:sp>
        <p:nvSpPr>
          <p:cNvPr id="6" name="Title 5"/>
          <p:cNvSpPr>
            <a:spLocks noGrp="1"/>
          </p:cNvSpPr>
          <p:nvPr>
            <p:ph type="title"/>
          </p:nvPr>
        </p:nvSpPr>
        <p:spPr/>
        <p:txBody>
          <a:bodyPr/>
          <a:lstStyle/>
          <a:p>
            <a:r>
              <a:rPr lang="en-US" noProof="0" smtClean="0"/>
              <a:t>Coding explained by Sticky work</a:t>
            </a:r>
            <a:endParaRPr lang="en-US" noProof="0"/>
          </a:p>
        </p:txBody>
      </p:sp>
    </p:spTree>
    <p:extLst>
      <p:ext uri="{BB962C8B-B14F-4D97-AF65-F5344CB8AC3E}">
        <p14:creationId xmlns:p14="http://schemas.microsoft.com/office/powerpoint/2010/main" val="198029361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rrange 1.jpg"/>
          <p:cNvPicPr>
            <a:picLocks noChangeAspect="1"/>
          </p:cNvPicPr>
          <p:nvPr/>
        </p:nvPicPr>
        <p:blipFill>
          <a:blip r:embed="rId3" cstate="email"/>
          <a:srcRect/>
          <a:stretch>
            <a:fillRect/>
          </a:stretch>
        </p:blipFill>
        <p:spPr>
          <a:xfrm>
            <a:off x="0" y="685800"/>
            <a:ext cx="9144000" cy="6172200"/>
          </a:xfrm>
          <a:prstGeom prst="rect">
            <a:avLst/>
          </a:prstGeom>
        </p:spPr>
      </p:pic>
      <p:sp>
        <p:nvSpPr>
          <p:cNvPr id="10" name="Rectangle 2"/>
          <p:cNvSpPr txBox="1">
            <a:spLocks noChangeArrowheads="1"/>
          </p:cNvSpPr>
          <p:nvPr/>
        </p:nvSpPr>
        <p:spPr bwMode="auto">
          <a:xfrm>
            <a:off x="995082" y="1466335"/>
            <a:ext cx="3307976" cy="16976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741363" lvl="1" indent="-284163">
              <a:defRPr/>
            </a:pPr>
            <a:r>
              <a:rPr lang="en-US" sz="1800" kern="0" dirty="0">
                <a:solidFill>
                  <a:schemeClr val="tx1">
                    <a:lumMod val="75000"/>
                    <a:lumOff val="25000"/>
                  </a:schemeClr>
                </a:solidFill>
                <a:latin typeface="+mn-lt"/>
              </a:rPr>
              <a:t>“organizational process” </a:t>
            </a:r>
            <a:endParaRPr lang="en-US" sz="1800" kern="0" dirty="0" smtClean="0">
              <a:solidFill>
                <a:schemeClr val="tx1">
                  <a:lumMod val="75000"/>
                  <a:lumOff val="25000"/>
                </a:schemeClr>
              </a:solidFill>
              <a:latin typeface="+mn-lt"/>
            </a:endParaRPr>
          </a:p>
          <a:p>
            <a:pPr marL="741363" lvl="1" indent="-284163">
              <a:defRPr/>
            </a:pPr>
            <a:endParaRPr lang="en-US" sz="1800" kern="0" dirty="0" smtClean="0">
              <a:solidFill>
                <a:schemeClr val="tx1">
                  <a:lumMod val="75000"/>
                  <a:lumOff val="25000"/>
                </a:schemeClr>
              </a:solidFill>
              <a:latin typeface="+mn-lt"/>
            </a:endParaRPr>
          </a:p>
          <a:p>
            <a:pPr marL="741363" lvl="1" indent="-284163">
              <a:defRPr/>
            </a:pPr>
            <a:endParaRPr lang="en-US" sz="1800" kern="0" dirty="0">
              <a:solidFill>
                <a:schemeClr val="tx1">
                  <a:lumMod val="75000"/>
                  <a:lumOff val="25000"/>
                </a:schemeClr>
              </a:solidFill>
              <a:latin typeface="+mn-lt"/>
            </a:endParaRPr>
          </a:p>
          <a:p>
            <a:pPr marL="741363" lvl="1" indent="-284163">
              <a:defRPr/>
            </a:pPr>
            <a:r>
              <a:rPr lang="en-US" sz="1800" kern="0" dirty="0" smtClean="0">
                <a:solidFill>
                  <a:schemeClr val="tx1">
                    <a:lumMod val="75000"/>
                    <a:lumOff val="25000"/>
                  </a:schemeClr>
                </a:solidFill>
                <a:latin typeface="+mn-lt"/>
              </a:rPr>
              <a:t> “</a:t>
            </a:r>
            <a:r>
              <a:rPr lang="en-US" sz="1800" kern="0" dirty="0">
                <a:solidFill>
                  <a:schemeClr val="tx1">
                    <a:lumMod val="75000"/>
                    <a:lumOff val="25000"/>
                  </a:schemeClr>
                </a:solidFill>
                <a:latin typeface="+mn-lt"/>
              </a:rPr>
              <a:t>difficulties”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b="0" i="0" u="none" strike="noStrike" kern="0" cap="none" spc="0" normalizeH="0" baseline="0" noProof="0" dirty="0" smtClean="0">
              <a:ln>
                <a:noFill/>
              </a:ln>
              <a:solidFill>
                <a:schemeClr val="bg2">
                  <a:lumMod val="75000"/>
                </a:schemeClr>
              </a:solidFill>
              <a:effectLst/>
              <a:uLnTx/>
              <a:uFillTx/>
              <a:latin typeface="+mn-lt"/>
              <a:ea typeface="+mn-ea"/>
              <a:cs typeface="+mn-cs"/>
            </a:endParaRPr>
          </a:p>
        </p:txBody>
      </p:sp>
      <p:sp>
        <p:nvSpPr>
          <p:cNvPr id="7" name="Rectangle 2"/>
          <p:cNvSpPr txBox="1">
            <a:spLocks noChangeArrowheads="1"/>
          </p:cNvSpPr>
          <p:nvPr/>
        </p:nvSpPr>
        <p:spPr bwMode="auto">
          <a:xfrm>
            <a:off x="381000" y="3537149"/>
            <a:ext cx="3814482" cy="31451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buNone/>
              <a:defRPr/>
            </a:pPr>
            <a:r>
              <a:rPr lang="en-US" b="1" kern="0" dirty="0" smtClean="0">
                <a:solidFill>
                  <a:schemeClr val="tx1">
                    <a:lumMod val="75000"/>
                    <a:lumOff val="25000"/>
                  </a:schemeClr>
                </a:solidFill>
                <a:latin typeface="+mn-lt"/>
              </a:rPr>
              <a:t>Group stuff</a:t>
            </a:r>
          </a:p>
          <a:p>
            <a:pPr>
              <a:buNone/>
              <a:defRPr/>
            </a:pPr>
            <a:endParaRPr lang="en-US" b="1" kern="0" dirty="0" smtClean="0">
              <a:solidFill>
                <a:schemeClr val="tx1">
                  <a:lumMod val="75000"/>
                  <a:lumOff val="25000"/>
                </a:schemeClr>
              </a:solidFill>
              <a:latin typeface="+mn-lt"/>
            </a:endParaRPr>
          </a:p>
          <a:p>
            <a:pPr>
              <a:buNone/>
              <a:defRPr/>
            </a:pPr>
            <a:r>
              <a:rPr lang="en-US" kern="0" dirty="0" smtClean="0">
                <a:solidFill>
                  <a:schemeClr val="tx1">
                    <a:lumMod val="75000"/>
                    <a:lumOff val="25000"/>
                  </a:schemeClr>
                </a:solidFill>
                <a:latin typeface="+mn-lt"/>
              </a:rPr>
              <a:t>Be opportunistic, using whatever makes sense at first</a:t>
            </a:r>
          </a:p>
          <a:p>
            <a:pPr marL="284163" indent="-284163">
              <a:defRPr/>
            </a:pPr>
            <a:r>
              <a:rPr lang="en-US" sz="1800" kern="0" dirty="0" smtClean="0">
                <a:solidFill>
                  <a:schemeClr val="tx1">
                    <a:lumMod val="75000"/>
                    <a:lumOff val="25000"/>
                  </a:schemeClr>
                </a:solidFill>
                <a:latin typeface="+mn-lt"/>
              </a:rPr>
              <a:t>You may want to re-use your </a:t>
            </a:r>
            <a:r>
              <a:rPr lang="en-US" sz="1800" kern="0" dirty="0" err="1" smtClean="0">
                <a:solidFill>
                  <a:schemeClr val="tx1">
                    <a:lumMod val="75000"/>
                    <a:lumOff val="25000"/>
                  </a:schemeClr>
                </a:solidFill>
                <a:latin typeface="+mn-lt"/>
              </a:rPr>
              <a:t>topline</a:t>
            </a:r>
            <a:r>
              <a:rPr lang="en-US" sz="1800" kern="0" dirty="0" smtClean="0">
                <a:solidFill>
                  <a:schemeClr val="tx1">
                    <a:lumMod val="75000"/>
                    <a:lumOff val="25000"/>
                  </a:schemeClr>
                </a:solidFill>
                <a:latin typeface="+mn-lt"/>
              </a:rPr>
              <a:t> headings or you may want to be fresh </a:t>
            </a:r>
          </a:p>
          <a:p>
            <a:pPr marL="284163" indent="-284163">
              <a:defRPr/>
            </a:pPr>
            <a:r>
              <a:rPr lang="en-US" sz="1800" kern="0" dirty="0" smtClean="0">
                <a:solidFill>
                  <a:schemeClr val="tx1">
                    <a:lumMod val="75000"/>
                    <a:lumOff val="25000"/>
                  </a:schemeClr>
                </a:solidFill>
                <a:latin typeface="+mn-lt"/>
              </a:rPr>
              <a:t>Initial groupings may be for example</a:t>
            </a:r>
          </a:p>
          <a:p>
            <a:pPr>
              <a:buNone/>
              <a:defRPr/>
            </a:pPr>
            <a:endParaRPr lang="en-US" sz="1800" kern="0" dirty="0" smtClean="0">
              <a:solidFill>
                <a:schemeClr val="tx1">
                  <a:lumMod val="75000"/>
                  <a:lumOff val="25000"/>
                </a:schemeClr>
              </a:solidFill>
              <a:latin typeface="+mn-lt"/>
            </a:endParaRPr>
          </a:p>
          <a:p>
            <a:pPr>
              <a:buNone/>
              <a:defRPr/>
            </a:pPr>
            <a:r>
              <a:rPr lang="en-US" sz="1800" kern="0" dirty="0" smtClean="0">
                <a:solidFill>
                  <a:schemeClr val="tx1">
                    <a:lumMod val="75000"/>
                    <a:lumOff val="25000"/>
                  </a:schemeClr>
                </a:solidFill>
                <a:latin typeface="+mn-lt"/>
              </a:rPr>
              <a:t> </a:t>
            </a:r>
          </a:p>
          <a:p>
            <a:pPr>
              <a:buNone/>
              <a:defRPr/>
            </a:pPr>
            <a:endParaRPr lang="en-US" sz="1800" b="1" kern="0" dirty="0" smtClean="0">
              <a:solidFill>
                <a:schemeClr val="tx1">
                  <a:lumMod val="75000"/>
                  <a:lumOff val="25000"/>
                </a:schemeClr>
              </a:solidFill>
              <a:latin typeface="+mn-lt"/>
            </a:endParaRPr>
          </a:p>
        </p:txBody>
      </p:sp>
      <p:sp>
        <p:nvSpPr>
          <p:cNvPr id="6" name="Title 5"/>
          <p:cNvSpPr>
            <a:spLocks noGrp="1"/>
          </p:cNvSpPr>
          <p:nvPr>
            <p:ph type="title"/>
          </p:nvPr>
        </p:nvSpPr>
        <p:spPr/>
        <p:txBody>
          <a:bodyPr/>
          <a:lstStyle/>
          <a:p>
            <a:r>
              <a:rPr lang="en-US" noProof="0"/>
              <a:t>Coding explained by Sticky </a:t>
            </a:r>
            <a:r>
              <a:rPr lang="en-US" noProof="0" smtClean="0"/>
              <a:t>work</a:t>
            </a:r>
            <a:endParaRPr lang="en-US" noProof="0"/>
          </a:p>
        </p:txBody>
      </p:sp>
      <p:sp>
        <p:nvSpPr>
          <p:cNvPr id="2" name="Rectangle 1"/>
          <p:cNvSpPr/>
          <p:nvPr/>
        </p:nvSpPr>
        <p:spPr>
          <a:xfrm>
            <a:off x="5354765" y="3179483"/>
            <a:ext cx="800219" cy="369332"/>
          </a:xfrm>
          <a:prstGeom prst="rect">
            <a:avLst/>
          </a:prstGeom>
        </p:spPr>
        <p:txBody>
          <a:bodyPr wrap="none">
            <a:spAutoFit/>
          </a:bodyPr>
          <a:lstStyle/>
          <a:p>
            <a:pPr lvl="0">
              <a:buNone/>
              <a:defRPr/>
            </a:pPr>
            <a:r>
              <a:rPr lang="en-US" sz="1800" kern="0" dirty="0">
                <a:solidFill>
                  <a:srgbClr val="000000">
                    <a:lumMod val="75000"/>
                    <a:lumOff val="25000"/>
                  </a:srgbClr>
                </a:solidFill>
                <a:latin typeface="Arial"/>
              </a:rPr>
              <a:t>Isabel</a:t>
            </a:r>
          </a:p>
        </p:txBody>
      </p:sp>
      <p:sp>
        <p:nvSpPr>
          <p:cNvPr id="3" name="Rectangle 2"/>
          <p:cNvSpPr/>
          <p:nvPr/>
        </p:nvSpPr>
        <p:spPr>
          <a:xfrm>
            <a:off x="7342313" y="3163938"/>
            <a:ext cx="723275" cy="369332"/>
          </a:xfrm>
          <a:prstGeom prst="rect">
            <a:avLst/>
          </a:prstGeom>
        </p:spPr>
        <p:txBody>
          <a:bodyPr wrap="none">
            <a:spAutoFit/>
          </a:bodyPr>
          <a:lstStyle/>
          <a:p>
            <a:pPr lvl="0">
              <a:buNone/>
              <a:defRPr/>
            </a:pPr>
            <a:r>
              <a:rPr lang="en-US" sz="1800" kern="0" dirty="0" err="1">
                <a:solidFill>
                  <a:srgbClr val="000000">
                    <a:lumMod val="75000"/>
                    <a:lumOff val="25000"/>
                  </a:srgbClr>
                </a:solidFill>
                <a:latin typeface="Arial"/>
              </a:rPr>
              <a:t>Klara</a:t>
            </a:r>
            <a:endParaRPr lang="en-US" sz="1800" kern="0" dirty="0">
              <a:solidFill>
                <a:srgbClr val="000000">
                  <a:lumMod val="75000"/>
                  <a:lumOff val="25000"/>
                </a:srgbClr>
              </a:solidFill>
              <a:latin typeface="Arial"/>
            </a:endParaRPr>
          </a:p>
        </p:txBody>
      </p:sp>
      <p:sp>
        <p:nvSpPr>
          <p:cNvPr id="4" name="Rectangle 3"/>
          <p:cNvSpPr/>
          <p:nvPr/>
        </p:nvSpPr>
        <p:spPr>
          <a:xfrm>
            <a:off x="5181640" y="5269468"/>
            <a:ext cx="1146468" cy="369332"/>
          </a:xfrm>
          <a:prstGeom prst="rect">
            <a:avLst/>
          </a:prstGeom>
        </p:spPr>
        <p:txBody>
          <a:bodyPr wrap="none">
            <a:spAutoFit/>
          </a:bodyPr>
          <a:lstStyle/>
          <a:p>
            <a:pPr lvl="0">
              <a:buNone/>
              <a:defRPr/>
            </a:pPr>
            <a:r>
              <a:rPr lang="en-US" sz="1800" kern="0" dirty="0">
                <a:solidFill>
                  <a:srgbClr val="000000">
                    <a:lumMod val="75000"/>
                    <a:lumOff val="25000"/>
                  </a:srgbClr>
                </a:solidFill>
                <a:latin typeface="Arial"/>
              </a:rPr>
              <a:t>Benjamin</a:t>
            </a:r>
          </a:p>
        </p:txBody>
      </p:sp>
      <p:sp>
        <p:nvSpPr>
          <p:cNvPr id="5" name="Rectangle 4"/>
          <p:cNvSpPr/>
          <p:nvPr/>
        </p:nvSpPr>
        <p:spPr>
          <a:xfrm>
            <a:off x="7476783" y="5269468"/>
            <a:ext cx="736099" cy="369332"/>
          </a:xfrm>
          <a:prstGeom prst="rect">
            <a:avLst/>
          </a:prstGeom>
        </p:spPr>
        <p:txBody>
          <a:bodyPr wrap="none">
            <a:spAutoFit/>
          </a:bodyPr>
          <a:lstStyle/>
          <a:p>
            <a:pPr>
              <a:buNone/>
            </a:pPr>
            <a:r>
              <a:rPr lang="en-US" sz="1800" kern="0" dirty="0">
                <a:solidFill>
                  <a:srgbClr val="000000">
                    <a:lumMod val="75000"/>
                    <a:lumOff val="25000"/>
                  </a:srgbClr>
                </a:solidFill>
                <a:latin typeface="Arial"/>
              </a:rPr>
              <a:t>Rhea</a:t>
            </a:r>
            <a:endParaRPr lang="fr-FR" dirty="0"/>
          </a:p>
        </p:txBody>
      </p:sp>
      <p:cxnSp>
        <p:nvCxnSpPr>
          <p:cNvPr id="11" name="Connecteur droit avec flèche 10"/>
          <p:cNvCxnSpPr/>
          <p:nvPr/>
        </p:nvCxnSpPr>
        <p:spPr bwMode="auto">
          <a:xfrm>
            <a:off x="3361765" y="1667435"/>
            <a:ext cx="1532964" cy="336177"/>
          </a:xfrm>
          <a:prstGeom prst="straightConnector1">
            <a:avLst/>
          </a:prstGeom>
          <a:noFill/>
          <a:ln w="9525" cap="flat" cmpd="sng" algn="ctr">
            <a:solidFill>
              <a:schemeClr val="tx1"/>
            </a:solidFill>
            <a:prstDash val="solid"/>
            <a:round/>
            <a:headEnd type="none" w="med" len="med"/>
            <a:tailEnd type="arrow"/>
          </a:ln>
          <a:effectLst/>
        </p:spPr>
      </p:cxnSp>
      <p:cxnSp>
        <p:nvCxnSpPr>
          <p:cNvPr id="12" name="Connecteur droit avec flèche 11"/>
          <p:cNvCxnSpPr/>
          <p:nvPr/>
        </p:nvCxnSpPr>
        <p:spPr bwMode="auto">
          <a:xfrm>
            <a:off x="3065929" y="2962979"/>
            <a:ext cx="2008094" cy="0"/>
          </a:xfrm>
          <a:prstGeom prst="straightConnector1">
            <a:avLst/>
          </a:prstGeom>
          <a:noFill/>
          <a:ln w="9525" cap="flat" cmpd="sng" algn="ctr">
            <a:solidFill>
              <a:schemeClr val="tx1"/>
            </a:solidFill>
            <a:prstDash val="solid"/>
            <a:round/>
            <a:headEnd type="none" w="med" len="med"/>
            <a:tailEnd type="arrow"/>
          </a:ln>
          <a:effectLst/>
        </p:spPr>
      </p:cxnSp>
      <p:cxnSp>
        <p:nvCxnSpPr>
          <p:cNvPr id="13" name="Connecteur droit avec flèche 12"/>
          <p:cNvCxnSpPr/>
          <p:nvPr/>
        </p:nvCxnSpPr>
        <p:spPr bwMode="auto">
          <a:xfrm>
            <a:off x="5754874" y="1290918"/>
            <a:ext cx="197457" cy="712694"/>
          </a:xfrm>
          <a:prstGeom prst="straightConnector1">
            <a:avLst/>
          </a:prstGeom>
          <a:noFill/>
          <a:ln w="9525" cap="flat" cmpd="sng" algn="ctr">
            <a:solidFill>
              <a:schemeClr val="tx1"/>
            </a:solidFill>
            <a:prstDash val="solid"/>
            <a:round/>
            <a:headEnd type="none" w="med" len="med"/>
            <a:tailEnd type="arrow"/>
          </a:ln>
          <a:effectLst/>
        </p:spPr>
      </p:cxnSp>
      <p:cxnSp>
        <p:nvCxnSpPr>
          <p:cNvPr id="14" name="Connecteur droit avec flèche 13"/>
          <p:cNvCxnSpPr/>
          <p:nvPr/>
        </p:nvCxnSpPr>
        <p:spPr bwMode="auto">
          <a:xfrm flipH="1">
            <a:off x="6154985" y="1194333"/>
            <a:ext cx="810591" cy="1768646"/>
          </a:xfrm>
          <a:prstGeom prst="straightConnector1">
            <a:avLst/>
          </a:prstGeom>
          <a:noFill/>
          <a:ln w="9525" cap="flat" cmpd="sng" algn="ctr">
            <a:solidFill>
              <a:schemeClr val="tx1"/>
            </a:solidFill>
            <a:prstDash val="solid"/>
            <a:round/>
            <a:headEnd type="none" w="med" len="med"/>
            <a:tailEnd type="arrow"/>
          </a:ln>
          <a:effectLst/>
        </p:spPr>
      </p:cxnSp>
      <p:sp>
        <p:nvSpPr>
          <p:cNvPr id="17" name="Rectangle 2"/>
          <p:cNvSpPr txBox="1">
            <a:spLocks noChangeArrowheads="1"/>
          </p:cNvSpPr>
          <p:nvPr/>
        </p:nvSpPr>
        <p:spPr bwMode="auto">
          <a:xfrm>
            <a:off x="3792071" y="769933"/>
            <a:ext cx="5177117" cy="848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1">
              <a:buNone/>
              <a:defRPr/>
            </a:pPr>
            <a:r>
              <a:rPr lang="en-US" sz="1800" kern="0" dirty="0" smtClean="0">
                <a:solidFill>
                  <a:schemeClr val="tx1">
                    <a:lumMod val="75000"/>
                    <a:lumOff val="25000"/>
                  </a:schemeClr>
                </a:solidFill>
                <a:latin typeface="+mn-lt"/>
              </a:rPr>
              <a:t>“</a:t>
            </a:r>
            <a:r>
              <a:rPr lang="en-US" sz="1800" kern="0" dirty="0">
                <a:solidFill>
                  <a:schemeClr val="tx1">
                    <a:lumMod val="75000"/>
                    <a:lumOff val="25000"/>
                  </a:schemeClr>
                </a:solidFill>
                <a:latin typeface="+mn-lt"/>
              </a:rPr>
              <a:t>people’s behavior” </a:t>
            </a:r>
            <a:r>
              <a:rPr lang="en-US" sz="1800" kern="0" dirty="0" smtClean="0">
                <a:solidFill>
                  <a:schemeClr val="tx1">
                    <a:lumMod val="75000"/>
                    <a:lumOff val="25000"/>
                  </a:schemeClr>
                </a:solidFill>
                <a:latin typeface="+mn-lt"/>
              </a:rPr>
              <a:t>   “</a:t>
            </a:r>
            <a:r>
              <a:rPr lang="en-US" sz="1800" kern="0" dirty="0">
                <a:solidFill>
                  <a:schemeClr val="tx1">
                    <a:lumMod val="75000"/>
                    <a:lumOff val="25000"/>
                  </a:schemeClr>
                </a:solidFill>
                <a:latin typeface="+mn-lt"/>
              </a:rPr>
              <a:t>people’s attitude”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b="0" i="0" u="none" strike="noStrike" kern="0" cap="none" spc="0" normalizeH="0" baseline="0" noProof="0" dirty="0" smtClean="0">
              <a:ln>
                <a:noFill/>
              </a:ln>
              <a:solidFill>
                <a:schemeClr val="bg2">
                  <a:lumMod val="75000"/>
                </a:schemeClr>
              </a:solidFill>
              <a:effectLst/>
              <a:uLnTx/>
              <a:uFillTx/>
              <a:latin typeface="+mn-lt"/>
              <a:ea typeface="+mn-ea"/>
              <a:cs typeface="+mn-cs"/>
            </a:endParaRPr>
          </a:p>
        </p:txBody>
      </p:sp>
    </p:spTree>
    <p:extLst>
      <p:ext uri="{BB962C8B-B14F-4D97-AF65-F5344CB8AC3E}">
        <p14:creationId xmlns:p14="http://schemas.microsoft.com/office/powerpoint/2010/main" val="178167393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rrange 2.jpg"/>
          <p:cNvPicPr>
            <a:picLocks noChangeAspect="1"/>
          </p:cNvPicPr>
          <p:nvPr/>
        </p:nvPicPr>
        <p:blipFill>
          <a:blip r:embed="rId3" cstate="email"/>
          <a:srcRect/>
          <a:stretch>
            <a:fillRect/>
          </a:stretch>
        </p:blipFill>
        <p:spPr>
          <a:xfrm>
            <a:off x="0" y="685800"/>
            <a:ext cx="9144000" cy="6172200"/>
          </a:xfrm>
          <a:prstGeom prst="rect">
            <a:avLst/>
          </a:prstGeom>
        </p:spPr>
      </p:pic>
      <p:sp>
        <p:nvSpPr>
          <p:cNvPr id="10" name="Rectangle 2"/>
          <p:cNvSpPr txBox="1">
            <a:spLocks noChangeArrowheads="1"/>
          </p:cNvSpPr>
          <p:nvPr/>
        </p:nvSpPr>
        <p:spPr bwMode="auto">
          <a:xfrm>
            <a:off x="228600" y="1066800"/>
            <a:ext cx="41910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b="0" i="0" u="none" strike="noStrike" kern="0" cap="none" spc="0" normalizeH="0" baseline="0" noProof="0" dirty="0" smtClean="0">
              <a:ln>
                <a:noFill/>
              </a:ln>
              <a:solidFill>
                <a:schemeClr val="bg2">
                  <a:lumMod val="75000"/>
                </a:schemeClr>
              </a:solidFill>
              <a:effectLst/>
              <a:uLnTx/>
              <a:uFillTx/>
              <a:latin typeface="+mn-lt"/>
              <a:ea typeface="+mn-ea"/>
              <a:cs typeface="+mn-cs"/>
            </a:endParaRPr>
          </a:p>
        </p:txBody>
      </p:sp>
      <p:sp>
        <p:nvSpPr>
          <p:cNvPr id="6" name="Title 5"/>
          <p:cNvSpPr>
            <a:spLocks noGrp="1"/>
          </p:cNvSpPr>
          <p:nvPr>
            <p:ph type="title"/>
          </p:nvPr>
        </p:nvSpPr>
        <p:spPr/>
        <p:txBody>
          <a:bodyPr/>
          <a:lstStyle/>
          <a:p>
            <a:r>
              <a:rPr lang="en-US" noProof="0"/>
              <a:t>Coding explained by Sticky </a:t>
            </a:r>
            <a:r>
              <a:rPr lang="en-US" noProof="0" smtClean="0"/>
              <a:t>work</a:t>
            </a:r>
            <a:endParaRPr lang="en-US" noProof="0"/>
          </a:p>
        </p:txBody>
      </p:sp>
      <p:sp>
        <p:nvSpPr>
          <p:cNvPr id="15" name="Rectangle 2"/>
          <p:cNvSpPr txBox="1">
            <a:spLocks noChangeArrowheads="1"/>
          </p:cNvSpPr>
          <p:nvPr/>
        </p:nvSpPr>
        <p:spPr bwMode="auto">
          <a:xfrm>
            <a:off x="381000" y="3352799"/>
            <a:ext cx="3922058" cy="311523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buNone/>
              <a:defRPr/>
            </a:pPr>
            <a:r>
              <a:rPr lang="en-US" b="1" kern="0" dirty="0" smtClean="0">
                <a:solidFill>
                  <a:schemeClr val="tx1">
                    <a:lumMod val="75000"/>
                    <a:lumOff val="25000"/>
                  </a:schemeClr>
                </a:solidFill>
                <a:latin typeface="+mn-lt"/>
              </a:rPr>
              <a:t>Re-group stuff</a:t>
            </a:r>
          </a:p>
          <a:p>
            <a:pPr>
              <a:buNone/>
              <a:defRPr/>
            </a:pPr>
            <a:r>
              <a:rPr lang="en-US" sz="1800" kern="0" dirty="0" smtClean="0">
                <a:solidFill>
                  <a:schemeClr val="tx1">
                    <a:lumMod val="75000"/>
                    <a:lumOff val="25000"/>
                  </a:schemeClr>
                </a:solidFill>
                <a:latin typeface="+mn-lt"/>
              </a:rPr>
              <a:t> </a:t>
            </a:r>
          </a:p>
          <a:p>
            <a:pPr>
              <a:buNone/>
              <a:defRPr/>
            </a:pPr>
            <a:r>
              <a:rPr lang="en-US" kern="0" dirty="0" smtClean="0">
                <a:solidFill>
                  <a:schemeClr val="tx1">
                    <a:lumMod val="75000"/>
                    <a:lumOff val="25000"/>
                  </a:schemeClr>
                </a:solidFill>
                <a:latin typeface="+mn-lt"/>
              </a:rPr>
              <a:t>Now, go back and re-group at a higher level</a:t>
            </a:r>
          </a:p>
          <a:p>
            <a:pPr marL="228600" indent="-228600">
              <a:defRPr/>
            </a:pPr>
            <a:r>
              <a:rPr lang="en-US" sz="1800" kern="0" dirty="0" smtClean="0">
                <a:solidFill>
                  <a:schemeClr val="tx1">
                    <a:lumMod val="75000"/>
                    <a:lumOff val="25000"/>
                  </a:schemeClr>
                </a:solidFill>
                <a:latin typeface="+mn-lt"/>
              </a:rPr>
              <a:t>What it means when you compare different perspective of a same subject?</a:t>
            </a:r>
          </a:p>
          <a:p>
            <a:pPr marL="228600" indent="-228600">
              <a:defRPr/>
            </a:pPr>
            <a:r>
              <a:rPr lang="en-US" sz="1800" kern="0" dirty="0" smtClean="0">
                <a:solidFill>
                  <a:schemeClr val="tx1">
                    <a:lumMod val="75000"/>
                    <a:lumOff val="25000"/>
                  </a:schemeClr>
                </a:solidFill>
                <a:latin typeface="+mn-lt"/>
              </a:rPr>
              <a:t>Perhaps you will arrange the set differently </a:t>
            </a:r>
          </a:p>
          <a:p>
            <a:pPr>
              <a:buNone/>
              <a:defRPr/>
            </a:pPr>
            <a:endParaRPr lang="en-US" kern="0" dirty="0" smtClean="0">
              <a:solidFill>
                <a:schemeClr val="tx1">
                  <a:lumMod val="75000"/>
                  <a:lumOff val="25000"/>
                </a:schemeClr>
              </a:solidFill>
              <a:latin typeface="+mn-lt"/>
            </a:endParaRPr>
          </a:p>
        </p:txBody>
      </p:sp>
      <p:sp>
        <p:nvSpPr>
          <p:cNvPr id="7" name="Rectangle 2"/>
          <p:cNvSpPr txBox="1">
            <a:spLocks noChangeArrowheads="1"/>
          </p:cNvSpPr>
          <p:nvPr/>
        </p:nvSpPr>
        <p:spPr bwMode="auto">
          <a:xfrm>
            <a:off x="995082" y="1466335"/>
            <a:ext cx="3307976" cy="16976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741363" lvl="1" indent="-284163">
              <a:defRPr/>
            </a:pPr>
            <a:r>
              <a:rPr lang="en-US" sz="1800" kern="0" dirty="0">
                <a:solidFill>
                  <a:schemeClr val="tx1">
                    <a:lumMod val="75000"/>
                    <a:lumOff val="25000"/>
                  </a:schemeClr>
                </a:solidFill>
                <a:latin typeface="+mn-lt"/>
              </a:rPr>
              <a:t>“organizational process” </a:t>
            </a:r>
            <a:endParaRPr lang="en-US" sz="1800" kern="0" dirty="0" smtClean="0">
              <a:solidFill>
                <a:schemeClr val="tx1">
                  <a:lumMod val="75000"/>
                  <a:lumOff val="25000"/>
                </a:schemeClr>
              </a:solidFill>
              <a:latin typeface="+mn-lt"/>
            </a:endParaRPr>
          </a:p>
          <a:p>
            <a:pPr marL="741363" lvl="1" indent="-284163">
              <a:defRPr/>
            </a:pPr>
            <a:endParaRPr lang="en-US" sz="1800" kern="0" dirty="0" smtClean="0">
              <a:solidFill>
                <a:schemeClr val="tx1">
                  <a:lumMod val="75000"/>
                  <a:lumOff val="25000"/>
                </a:schemeClr>
              </a:solidFill>
              <a:latin typeface="+mn-lt"/>
            </a:endParaRPr>
          </a:p>
          <a:p>
            <a:pPr marL="741363" lvl="1" indent="-284163">
              <a:defRPr/>
            </a:pPr>
            <a:endParaRPr lang="en-US" sz="1800" kern="0" dirty="0">
              <a:solidFill>
                <a:schemeClr val="tx1">
                  <a:lumMod val="75000"/>
                  <a:lumOff val="25000"/>
                </a:schemeClr>
              </a:solidFill>
              <a:latin typeface="+mn-lt"/>
            </a:endParaRPr>
          </a:p>
          <a:p>
            <a:pPr marL="741363" lvl="1" indent="-284163">
              <a:defRPr/>
            </a:pPr>
            <a:r>
              <a:rPr lang="en-US" sz="1800" kern="0" dirty="0" smtClean="0">
                <a:solidFill>
                  <a:schemeClr val="tx1">
                    <a:lumMod val="75000"/>
                    <a:lumOff val="25000"/>
                  </a:schemeClr>
                </a:solidFill>
                <a:latin typeface="+mn-lt"/>
              </a:rPr>
              <a:t> “</a:t>
            </a:r>
            <a:r>
              <a:rPr lang="en-US" sz="1800" kern="0" dirty="0">
                <a:solidFill>
                  <a:schemeClr val="tx1">
                    <a:lumMod val="75000"/>
                    <a:lumOff val="25000"/>
                  </a:schemeClr>
                </a:solidFill>
                <a:latin typeface="+mn-lt"/>
              </a:rPr>
              <a:t>difficulties”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b="0" i="0" u="none" strike="noStrike" kern="0" cap="none" spc="0" normalizeH="0" baseline="0" noProof="0" dirty="0" smtClean="0">
              <a:ln>
                <a:noFill/>
              </a:ln>
              <a:solidFill>
                <a:schemeClr val="bg2">
                  <a:lumMod val="75000"/>
                </a:schemeClr>
              </a:solidFill>
              <a:effectLst/>
              <a:uLnTx/>
              <a:uFillTx/>
              <a:latin typeface="+mn-lt"/>
              <a:ea typeface="+mn-ea"/>
              <a:cs typeface="+mn-cs"/>
            </a:endParaRPr>
          </a:p>
        </p:txBody>
      </p:sp>
      <p:cxnSp>
        <p:nvCxnSpPr>
          <p:cNvPr id="3" name="Connecteur droit avec flèche 2"/>
          <p:cNvCxnSpPr/>
          <p:nvPr/>
        </p:nvCxnSpPr>
        <p:spPr bwMode="auto">
          <a:xfrm>
            <a:off x="3402106" y="1788459"/>
            <a:ext cx="1506070" cy="255494"/>
          </a:xfrm>
          <a:prstGeom prst="straightConnector1">
            <a:avLst/>
          </a:prstGeom>
          <a:noFill/>
          <a:ln w="9525" cap="flat" cmpd="sng" algn="ctr">
            <a:solidFill>
              <a:schemeClr val="tx1"/>
            </a:solidFill>
            <a:prstDash val="solid"/>
            <a:round/>
            <a:headEnd type="none" w="med" len="med"/>
            <a:tailEnd type="arrow"/>
          </a:ln>
          <a:effectLst/>
        </p:spPr>
      </p:cxnSp>
      <p:cxnSp>
        <p:nvCxnSpPr>
          <p:cNvPr id="9" name="Connecteur droit avec flèche 8"/>
          <p:cNvCxnSpPr/>
          <p:nvPr/>
        </p:nvCxnSpPr>
        <p:spPr bwMode="auto">
          <a:xfrm>
            <a:off x="3155576" y="3148250"/>
            <a:ext cx="1752600" cy="1047232"/>
          </a:xfrm>
          <a:prstGeom prst="straightConnector1">
            <a:avLst/>
          </a:prstGeom>
          <a:noFill/>
          <a:ln w="9525" cap="flat" cmpd="sng" algn="ctr">
            <a:solidFill>
              <a:schemeClr val="tx1"/>
            </a:solidFill>
            <a:prstDash val="solid"/>
            <a:round/>
            <a:headEnd type="none" w="med" len="med"/>
            <a:tailEnd type="arrow"/>
          </a:ln>
          <a:effectLst/>
        </p:spPr>
      </p:cxnSp>
      <p:sp>
        <p:nvSpPr>
          <p:cNvPr id="11" name="Rectangle 2"/>
          <p:cNvSpPr txBox="1">
            <a:spLocks noChangeArrowheads="1"/>
          </p:cNvSpPr>
          <p:nvPr/>
        </p:nvSpPr>
        <p:spPr bwMode="auto">
          <a:xfrm>
            <a:off x="3792071" y="769933"/>
            <a:ext cx="5177117" cy="848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1">
              <a:buNone/>
              <a:defRPr/>
            </a:pPr>
            <a:r>
              <a:rPr lang="en-US" sz="1800" kern="0" dirty="0" smtClean="0">
                <a:solidFill>
                  <a:schemeClr val="tx1">
                    <a:lumMod val="75000"/>
                    <a:lumOff val="25000"/>
                  </a:schemeClr>
                </a:solidFill>
                <a:latin typeface="+mn-lt"/>
              </a:rPr>
              <a:t>“</a:t>
            </a:r>
            <a:r>
              <a:rPr lang="en-US" sz="1800" kern="0" dirty="0">
                <a:solidFill>
                  <a:schemeClr val="tx1">
                    <a:lumMod val="75000"/>
                    <a:lumOff val="25000"/>
                  </a:schemeClr>
                </a:solidFill>
                <a:latin typeface="+mn-lt"/>
              </a:rPr>
              <a:t>people’s behavior</a:t>
            </a:r>
            <a:r>
              <a:rPr lang="en-US" sz="1800" kern="0" dirty="0" smtClean="0">
                <a:solidFill>
                  <a:schemeClr val="tx1">
                    <a:lumMod val="75000"/>
                    <a:lumOff val="25000"/>
                  </a:schemeClr>
                </a:solidFill>
                <a:latin typeface="+mn-lt"/>
              </a:rPr>
              <a:t>”</a:t>
            </a:r>
            <a:endParaRPr lang="en-US" sz="1800" kern="0" dirty="0">
              <a:solidFill>
                <a:schemeClr val="tx1">
                  <a:lumMod val="75000"/>
                  <a:lumOff val="25000"/>
                </a:schemeClr>
              </a:solidFill>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b="0" i="0" u="none" strike="noStrike" kern="0" cap="none" spc="0" normalizeH="0" baseline="0" noProof="0" dirty="0" smtClean="0">
              <a:ln>
                <a:noFill/>
              </a:ln>
              <a:solidFill>
                <a:schemeClr val="bg2">
                  <a:lumMod val="75000"/>
                </a:schemeClr>
              </a:solidFill>
              <a:effectLst/>
              <a:uLnTx/>
              <a:uFillTx/>
              <a:latin typeface="+mn-lt"/>
              <a:ea typeface="+mn-ea"/>
              <a:cs typeface="+mn-cs"/>
            </a:endParaRPr>
          </a:p>
        </p:txBody>
      </p:sp>
      <p:cxnSp>
        <p:nvCxnSpPr>
          <p:cNvPr id="13" name="Connecteur droit avec flèche 12"/>
          <p:cNvCxnSpPr/>
          <p:nvPr/>
        </p:nvCxnSpPr>
        <p:spPr bwMode="auto">
          <a:xfrm>
            <a:off x="5674659" y="1066800"/>
            <a:ext cx="1335741" cy="497542"/>
          </a:xfrm>
          <a:prstGeom prst="straightConnector1">
            <a:avLst/>
          </a:prstGeom>
          <a:noFill/>
          <a:ln w="9525" cap="flat" cmpd="sng" algn="ctr">
            <a:solidFill>
              <a:schemeClr val="tx1"/>
            </a:solidFill>
            <a:prstDash val="solid"/>
            <a:round/>
            <a:headEnd type="none" w="med" len="med"/>
            <a:tailEnd type="arrow"/>
          </a:ln>
          <a:effectLst/>
        </p:spPr>
      </p:cxnSp>
      <p:cxnSp>
        <p:nvCxnSpPr>
          <p:cNvPr id="14" name="Connecteur droit avec flèche 13"/>
          <p:cNvCxnSpPr/>
          <p:nvPr/>
        </p:nvCxnSpPr>
        <p:spPr bwMode="auto">
          <a:xfrm flipH="1" flipV="1">
            <a:off x="7866529" y="5145741"/>
            <a:ext cx="100853" cy="754457"/>
          </a:xfrm>
          <a:prstGeom prst="straightConnector1">
            <a:avLst/>
          </a:prstGeom>
          <a:noFill/>
          <a:ln w="9525" cap="flat" cmpd="sng" algn="ctr">
            <a:solidFill>
              <a:schemeClr val="tx1"/>
            </a:solidFill>
            <a:prstDash val="solid"/>
            <a:round/>
            <a:headEnd type="none" w="med" len="med"/>
            <a:tailEnd type="arrow"/>
          </a:ln>
          <a:effectLst/>
        </p:spPr>
      </p:cxnSp>
      <p:sp>
        <p:nvSpPr>
          <p:cNvPr id="17" name="Rectangle 2"/>
          <p:cNvSpPr txBox="1">
            <a:spLocks noChangeArrowheads="1"/>
          </p:cNvSpPr>
          <p:nvPr/>
        </p:nvSpPr>
        <p:spPr bwMode="auto">
          <a:xfrm>
            <a:off x="6790765" y="5900198"/>
            <a:ext cx="2353235" cy="848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1">
              <a:buNone/>
              <a:defRPr/>
            </a:pPr>
            <a:r>
              <a:rPr lang="en-US" sz="1800" kern="0" dirty="0" smtClean="0">
                <a:solidFill>
                  <a:schemeClr val="tx1">
                    <a:lumMod val="75000"/>
                    <a:lumOff val="25000"/>
                  </a:schemeClr>
                </a:solidFill>
                <a:latin typeface="+mn-lt"/>
              </a:rPr>
              <a:t>“people’s attitude” </a:t>
            </a:r>
            <a:endParaRPr lang="en-US" sz="1800" kern="0" dirty="0">
              <a:solidFill>
                <a:schemeClr val="tx1">
                  <a:lumMod val="75000"/>
                  <a:lumOff val="25000"/>
                </a:schemeClr>
              </a:solidFill>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b="0" i="0" u="none" strike="noStrike" kern="0" cap="none" spc="0" normalizeH="0" baseline="0" noProof="0" dirty="0" smtClean="0">
              <a:ln>
                <a:noFill/>
              </a:ln>
              <a:solidFill>
                <a:schemeClr val="bg2">
                  <a:lumMod val="75000"/>
                </a:schemeClr>
              </a:solidFill>
              <a:effectLst/>
              <a:uLnTx/>
              <a:uFillTx/>
              <a:latin typeface="+mn-lt"/>
              <a:ea typeface="+mn-ea"/>
              <a:cs typeface="+mn-cs"/>
            </a:endParaRPr>
          </a:p>
        </p:txBody>
      </p:sp>
    </p:spTree>
    <p:extLst>
      <p:ext uri="{BB962C8B-B14F-4D97-AF65-F5344CB8AC3E}">
        <p14:creationId xmlns:p14="http://schemas.microsoft.com/office/powerpoint/2010/main" val="255302475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rrange 2.jpg"/>
          <p:cNvPicPr>
            <a:picLocks noChangeAspect="1"/>
          </p:cNvPicPr>
          <p:nvPr/>
        </p:nvPicPr>
        <p:blipFill>
          <a:blip r:embed="rId3" cstate="email"/>
          <a:srcRect/>
          <a:stretch>
            <a:fillRect/>
          </a:stretch>
        </p:blipFill>
        <p:spPr>
          <a:xfrm>
            <a:off x="0" y="685800"/>
            <a:ext cx="9144000" cy="6172200"/>
          </a:xfrm>
          <a:prstGeom prst="rect">
            <a:avLst/>
          </a:prstGeom>
        </p:spPr>
      </p:pic>
      <p:sp>
        <p:nvSpPr>
          <p:cNvPr id="10" name="Rectangle 2"/>
          <p:cNvSpPr txBox="1">
            <a:spLocks noChangeArrowheads="1"/>
          </p:cNvSpPr>
          <p:nvPr/>
        </p:nvSpPr>
        <p:spPr bwMode="auto">
          <a:xfrm>
            <a:off x="228600" y="1066800"/>
            <a:ext cx="41910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b="0" i="0" u="none" strike="noStrike" kern="0" cap="none" spc="0" normalizeH="0" baseline="0" noProof="0" dirty="0" smtClean="0">
              <a:ln>
                <a:noFill/>
              </a:ln>
              <a:solidFill>
                <a:schemeClr val="bg2">
                  <a:lumMod val="75000"/>
                </a:schemeClr>
              </a:solidFill>
              <a:effectLst/>
              <a:uLnTx/>
              <a:uFillTx/>
              <a:latin typeface="+mn-lt"/>
              <a:ea typeface="+mn-ea"/>
              <a:cs typeface="+mn-cs"/>
            </a:endParaRPr>
          </a:p>
        </p:txBody>
      </p:sp>
      <p:sp>
        <p:nvSpPr>
          <p:cNvPr id="7" name="Rectangle 2"/>
          <p:cNvSpPr txBox="1">
            <a:spLocks noChangeArrowheads="1"/>
          </p:cNvSpPr>
          <p:nvPr/>
        </p:nvSpPr>
        <p:spPr bwMode="auto">
          <a:xfrm>
            <a:off x="381000" y="1219200"/>
            <a:ext cx="3044826"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buNone/>
              <a:defRPr/>
            </a:pPr>
            <a:r>
              <a:rPr lang="en-US" b="1" kern="0" dirty="0" smtClean="0">
                <a:solidFill>
                  <a:schemeClr val="tx1">
                    <a:lumMod val="75000"/>
                    <a:lumOff val="25000"/>
                  </a:schemeClr>
                </a:solidFill>
                <a:latin typeface="+mn-lt"/>
              </a:rPr>
              <a:t>Rename your groups</a:t>
            </a:r>
          </a:p>
          <a:p>
            <a:pPr>
              <a:buNone/>
              <a:defRPr/>
            </a:pPr>
            <a:r>
              <a:rPr lang="en-US" kern="0" dirty="0" smtClean="0">
                <a:solidFill>
                  <a:schemeClr val="tx1">
                    <a:lumMod val="75000"/>
                    <a:lumOff val="25000"/>
                  </a:schemeClr>
                </a:solidFill>
              </a:rPr>
              <a:t>After the comparison and new organization of themes and subthemes</a:t>
            </a:r>
          </a:p>
          <a:p>
            <a:pPr>
              <a:buNone/>
              <a:defRPr/>
            </a:pPr>
            <a:r>
              <a:rPr lang="en-US" kern="0" dirty="0" smtClean="0">
                <a:solidFill>
                  <a:schemeClr val="tx1">
                    <a:lumMod val="75000"/>
                    <a:lumOff val="25000"/>
                  </a:schemeClr>
                </a:solidFill>
              </a:rPr>
              <a:t>Perhaps you will change the name of the groups (adding more specification)</a:t>
            </a:r>
          </a:p>
          <a:p>
            <a:pPr marL="228600" indent="-228600">
              <a:buFont typeface="Arial" pitchFamily="34" charset="0"/>
              <a:buChar char="•"/>
              <a:defRPr/>
            </a:pPr>
            <a:r>
              <a:rPr lang="en-US" sz="1800" kern="0" dirty="0" smtClean="0">
                <a:solidFill>
                  <a:schemeClr val="tx1">
                    <a:lumMod val="75000"/>
                    <a:lumOff val="25000"/>
                  </a:schemeClr>
                </a:solidFill>
              </a:rPr>
              <a:t>Individual </a:t>
            </a:r>
            <a:r>
              <a:rPr lang="en-US" sz="1800" kern="0" dirty="0" err="1" smtClean="0">
                <a:solidFill>
                  <a:schemeClr val="tx1">
                    <a:lumMod val="75000"/>
                    <a:lumOff val="25000"/>
                  </a:schemeClr>
                </a:solidFill>
              </a:rPr>
              <a:t>stickies</a:t>
            </a:r>
            <a:r>
              <a:rPr lang="en-US" sz="1800" kern="0" dirty="0" smtClean="0">
                <a:solidFill>
                  <a:schemeClr val="tx1">
                    <a:lumMod val="75000"/>
                    <a:lumOff val="25000"/>
                  </a:schemeClr>
                </a:solidFill>
              </a:rPr>
              <a:t> are supporting evidence you can return to</a:t>
            </a:r>
          </a:p>
        </p:txBody>
      </p:sp>
      <p:sp>
        <p:nvSpPr>
          <p:cNvPr id="6" name="Title 5"/>
          <p:cNvSpPr>
            <a:spLocks noGrp="1"/>
          </p:cNvSpPr>
          <p:nvPr>
            <p:ph type="title"/>
          </p:nvPr>
        </p:nvSpPr>
        <p:spPr/>
        <p:txBody>
          <a:bodyPr/>
          <a:lstStyle/>
          <a:p>
            <a:r>
              <a:rPr lang="en-US" noProof="0"/>
              <a:t>Coding explained by Sticky </a:t>
            </a:r>
            <a:r>
              <a:rPr lang="en-US" noProof="0" smtClean="0"/>
              <a:t>work</a:t>
            </a:r>
            <a:endParaRPr lang="en-US" noProof="0"/>
          </a:p>
        </p:txBody>
      </p:sp>
      <p:sp>
        <p:nvSpPr>
          <p:cNvPr id="2053" name="Freeform 5"/>
          <p:cNvSpPr>
            <a:spLocks/>
          </p:cNvSpPr>
          <p:nvPr/>
        </p:nvSpPr>
        <p:spPr bwMode="auto">
          <a:xfrm>
            <a:off x="2984501" y="171450"/>
            <a:ext cx="14288" cy="12700"/>
          </a:xfrm>
          <a:custGeom>
            <a:avLst/>
            <a:gdLst/>
            <a:ahLst/>
            <a:cxnLst>
              <a:cxn ang="0">
                <a:pos x="0" y="0"/>
              </a:cxn>
              <a:cxn ang="0">
                <a:pos x="0" y="0"/>
              </a:cxn>
              <a:cxn ang="0">
                <a:pos x="4" y="5"/>
              </a:cxn>
              <a:cxn ang="0">
                <a:pos x="4" y="2"/>
              </a:cxn>
              <a:cxn ang="0">
                <a:pos x="9" y="8"/>
              </a:cxn>
              <a:cxn ang="0">
                <a:pos x="9" y="8"/>
              </a:cxn>
              <a:cxn ang="0">
                <a:pos x="4" y="6"/>
              </a:cxn>
              <a:cxn ang="0">
                <a:pos x="0" y="0"/>
              </a:cxn>
              <a:cxn ang="0">
                <a:pos x="0" y="0"/>
              </a:cxn>
            </a:cxnLst>
            <a:rect l="0" t="0" r="r" b="b"/>
            <a:pathLst>
              <a:path w="9" h="8">
                <a:moveTo>
                  <a:pt x="0" y="0"/>
                </a:moveTo>
                <a:lnTo>
                  <a:pt x="0" y="0"/>
                </a:lnTo>
                <a:lnTo>
                  <a:pt x="4" y="5"/>
                </a:lnTo>
                <a:lnTo>
                  <a:pt x="4" y="2"/>
                </a:lnTo>
                <a:lnTo>
                  <a:pt x="9" y="8"/>
                </a:lnTo>
                <a:lnTo>
                  <a:pt x="9" y="8"/>
                </a:lnTo>
                <a:lnTo>
                  <a:pt x="4" y="6"/>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4" name="Freeform 6"/>
          <p:cNvSpPr>
            <a:spLocks/>
          </p:cNvSpPr>
          <p:nvPr/>
        </p:nvSpPr>
        <p:spPr bwMode="auto">
          <a:xfrm rot="19411056">
            <a:off x="6584056" y="1147216"/>
            <a:ext cx="2269701" cy="2177365"/>
          </a:xfrm>
          <a:custGeom>
            <a:avLst/>
            <a:gdLst/>
            <a:ahLst/>
            <a:cxnLst>
              <a:cxn ang="0">
                <a:pos x="1477" y="320"/>
              </a:cxn>
              <a:cxn ang="0">
                <a:pos x="1557" y="395"/>
              </a:cxn>
              <a:cxn ang="0">
                <a:pos x="1708" y="645"/>
              </a:cxn>
              <a:cxn ang="0">
                <a:pos x="1746" y="768"/>
              </a:cxn>
              <a:cxn ang="0">
                <a:pos x="1741" y="1009"/>
              </a:cxn>
              <a:cxn ang="0">
                <a:pos x="1689" y="1135"/>
              </a:cxn>
              <a:cxn ang="0">
                <a:pos x="1635" y="1216"/>
              </a:cxn>
              <a:cxn ang="0">
                <a:pos x="1458" y="1352"/>
              </a:cxn>
              <a:cxn ang="0">
                <a:pos x="1378" y="1381"/>
              </a:cxn>
              <a:cxn ang="0">
                <a:pos x="1288" y="1402"/>
              </a:cxn>
              <a:cxn ang="0">
                <a:pos x="1215" y="1418"/>
              </a:cxn>
              <a:cxn ang="0">
                <a:pos x="1091" y="1425"/>
              </a:cxn>
              <a:cxn ang="0">
                <a:pos x="940" y="1412"/>
              </a:cxn>
              <a:cxn ang="0">
                <a:pos x="891" y="1402"/>
              </a:cxn>
              <a:cxn ang="0">
                <a:pos x="826" y="1390"/>
              </a:cxn>
              <a:cxn ang="0">
                <a:pos x="698" y="1355"/>
              </a:cxn>
              <a:cxn ang="0">
                <a:pos x="589" y="1312"/>
              </a:cxn>
              <a:cxn ang="0">
                <a:pos x="518" y="1280"/>
              </a:cxn>
              <a:cxn ang="0">
                <a:pos x="417" y="1221"/>
              </a:cxn>
              <a:cxn ang="0">
                <a:pos x="333" y="1160"/>
              </a:cxn>
              <a:cxn ang="0">
                <a:pos x="290" y="1131"/>
              </a:cxn>
              <a:cxn ang="0">
                <a:pos x="251" y="1102"/>
              </a:cxn>
              <a:cxn ang="0">
                <a:pos x="179" y="1030"/>
              </a:cxn>
              <a:cxn ang="0">
                <a:pos x="96" y="923"/>
              </a:cxn>
              <a:cxn ang="0">
                <a:pos x="38" y="813"/>
              </a:cxn>
              <a:cxn ang="0">
                <a:pos x="6" y="714"/>
              </a:cxn>
              <a:cxn ang="0">
                <a:pos x="9" y="559"/>
              </a:cxn>
              <a:cxn ang="0">
                <a:pos x="66" y="409"/>
              </a:cxn>
              <a:cxn ang="0">
                <a:pos x="83" y="406"/>
              </a:cxn>
              <a:cxn ang="0">
                <a:pos x="106" y="352"/>
              </a:cxn>
              <a:cxn ang="0">
                <a:pos x="127" y="327"/>
              </a:cxn>
              <a:cxn ang="0">
                <a:pos x="153" y="293"/>
              </a:cxn>
              <a:cxn ang="0">
                <a:pos x="215" y="235"/>
              </a:cxn>
              <a:cxn ang="0">
                <a:pos x="244" y="198"/>
              </a:cxn>
              <a:cxn ang="0">
                <a:pos x="293" y="172"/>
              </a:cxn>
              <a:cxn ang="0">
                <a:pos x="354" y="139"/>
              </a:cxn>
              <a:cxn ang="0">
                <a:pos x="403" y="107"/>
              </a:cxn>
              <a:cxn ang="0">
                <a:pos x="434" y="90"/>
              </a:cxn>
              <a:cxn ang="0">
                <a:pos x="457" y="78"/>
              </a:cxn>
              <a:cxn ang="0">
                <a:pos x="479" y="66"/>
              </a:cxn>
              <a:cxn ang="0">
                <a:pos x="576" y="24"/>
              </a:cxn>
              <a:cxn ang="0">
                <a:pos x="542" y="58"/>
              </a:cxn>
              <a:cxn ang="0">
                <a:pos x="664" y="12"/>
              </a:cxn>
              <a:cxn ang="0">
                <a:pos x="684" y="3"/>
              </a:cxn>
              <a:cxn ang="0">
                <a:pos x="843" y="11"/>
              </a:cxn>
              <a:cxn ang="0">
                <a:pos x="904" y="29"/>
              </a:cxn>
              <a:cxn ang="0">
                <a:pos x="977" y="67"/>
              </a:cxn>
              <a:cxn ang="0">
                <a:pos x="962" y="61"/>
              </a:cxn>
              <a:cxn ang="0">
                <a:pos x="890" y="27"/>
              </a:cxn>
              <a:cxn ang="0">
                <a:pos x="707" y="29"/>
              </a:cxn>
              <a:cxn ang="0">
                <a:pos x="437" y="119"/>
              </a:cxn>
              <a:cxn ang="0">
                <a:pos x="202" y="295"/>
              </a:cxn>
              <a:cxn ang="0">
                <a:pos x="43" y="636"/>
              </a:cxn>
              <a:cxn ang="0">
                <a:pos x="71" y="795"/>
              </a:cxn>
              <a:cxn ang="0">
                <a:pos x="185" y="977"/>
              </a:cxn>
              <a:cxn ang="0">
                <a:pos x="527" y="1241"/>
              </a:cxn>
              <a:cxn ang="0">
                <a:pos x="693" y="1315"/>
              </a:cxn>
              <a:cxn ang="0">
                <a:pos x="946" y="1379"/>
              </a:cxn>
              <a:cxn ang="0">
                <a:pos x="1065" y="1392"/>
              </a:cxn>
              <a:cxn ang="0">
                <a:pos x="1551" y="1251"/>
              </a:cxn>
              <a:cxn ang="0">
                <a:pos x="1725" y="815"/>
              </a:cxn>
              <a:cxn ang="0">
                <a:pos x="1667" y="626"/>
              </a:cxn>
              <a:cxn ang="0">
                <a:pos x="1244" y="208"/>
              </a:cxn>
            </a:cxnLst>
            <a:rect l="0" t="0" r="r" b="b"/>
            <a:pathLst>
              <a:path w="1757" h="1425">
                <a:moveTo>
                  <a:pt x="1090" y="119"/>
                </a:moveTo>
                <a:lnTo>
                  <a:pt x="1090" y="119"/>
                </a:lnTo>
                <a:lnTo>
                  <a:pt x="1111" y="127"/>
                </a:lnTo>
                <a:lnTo>
                  <a:pt x="1134" y="136"/>
                </a:lnTo>
                <a:lnTo>
                  <a:pt x="1180" y="156"/>
                </a:lnTo>
                <a:lnTo>
                  <a:pt x="1227" y="175"/>
                </a:lnTo>
                <a:lnTo>
                  <a:pt x="1250" y="185"/>
                </a:lnTo>
                <a:lnTo>
                  <a:pt x="1273" y="192"/>
                </a:lnTo>
                <a:lnTo>
                  <a:pt x="1273" y="192"/>
                </a:lnTo>
                <a:lnTo>
                  <a:pt x="1276" y="195"/>
                </a:lnTo>
                <a:lnTo>
                  <a:pt x="1276" y="197"/>
                </a:lnTo>
                <a:lnTo>
                  <a:pt x="1277" y="200"/>
                </a:lnTo>
                <a:lnTo>
                  <a:pt x="1285" y="203"/>
                </a:lnTo>
                <a:lnTo>
                  <a:pt x="1285" y="203"/>
                </a:lnTo>
                <a:lnTo>
                  <a:pt x="1308" y="211"/>
                </a:lnTo>
                <a:lnTo>
                  <a:pt x="1334" y="221"/>
                </a:lnTo>
                <a:lnTo>
                  <a:pt x="1360" y="233"/>
                </a:lnTo>
                <a:lnTo>
                  <a:pt x="1387" y="249"/>
                </a:lnTo>
                <a:lnTo>
                  <a:pt x="1413" y="266"/>
                </a:lnTo>
                <a:lnTo>
                  <a:pt x="1438" y="282"/>
                </a:lnTo>
                <a:lnTo>
                  <a:pt x="1461" y="302"/>
                </a:lnTo>
                <a:lnTo>
                  <a:pt x="1482" y="322"/>
                </a:lnTo>
                <a:lnTo>
                  <a:pt x="1477" y="320"/>
                </a:lnTo>
                <a:lnTo>
                  <a:pt x="1477" y="320"/>
                </a:lnTo>
                <a:lnTo>
                  <a:pt x="1485" y="328"/>
                </a:lnTo>
                <a:lnTo>
                  <a:pt x="1496" y="334"/>
                </a:lnTo>
                <a:lnTo>
                  <a:pt x="1505" y="342"/>
                </a:lnTo>
                <a:lnTo>
                  <a:pt x="1514" y="349"/>
                </a:lnTo>
                <a:lnTo>
                  <a:pt x="1514" y="349"/>
                </a:lnTo>
                <a:lnTo>
                  <a:pt x="1511" y="349"/>
                </a:lnTo>
                <a:lnTo>
                  <a:pt x="1511" y="349"/>
                </a:lnTo>
                <a:lnTo>
                  <a:pt x="1511" y="351"/>
                </a:lnTo>
                <a:lnTo>
                  <a:pt x="1511" y="351"/>
                </a:lnTo>
                <a:lnTo>
                  <a:pt x="1512" y="352"/>
                </a:lnTo>
                <a:lnTo>
                  <a:pt x="1515" y="354"/>
                </a:lnTo>
                <a:lnTo>
                  <a:pt x="1523" y="360"/>
                </a:lnTo>
                <a:lnTo>
                  <a:pt x="1531" y="368"/>
                </a:lnTo>
                <a:lnTo>
                  <a:pt x="1537" y="372"/>
                </a:lnTo>
                <a:lnTo>
                  <a:pt x="1537" y="372"/>
                </a:lnTo>
                <a:lnTo>
                  <a:pt x="1538" y="375"/>
                </a:lnTo>
                <a:lnTo>
                  <a:pt x="1538" y="378"/>
                </a:lnTo>
                <a:lnTo>
                  <a:pt x="1538" y="381"/>
                </a:lnTo>
                <a:lnTo>
                  <a:pt x="1541" y="386"/>
                </a:lnTo>
                <a:lnTo>
                  <a:pt x="1549" y="389"/>
                </a:lnTo>
                <a:lnTo>
                  <a:pt x="1549" y="389"/>
                </a:lnTo>
                <a:lnTo>
                  <a:pt x="1557" y="395"/>
                </a:lnTo>
                <a:lnTo>
                  <a:pt x="1564" y="403"/>
                </a:lnTo>
                <a:lnTo>
                  <a:pt x="1578" y="420"/>
                </a:lnTo>
                <a:lnTo>
                  <a:pt x="1592" y="441"/>
                </a:lnTo>
                <a:lnTo>
                  <a:pt x="1606" y="461"/>
                </a:lnTo>
                <a:lnTo>
                  <a:pt x="1606" y="461"/>
                </a:lnTo>
                <a:lnTo>
                  <a:pt x="1604" y="459"/>
                </a:lnTo>
                <a:lnTo>
                  <a:pt x="1602" y="458"/>
                </a:lnTo>
                <a:lnTo>
                  <a:pt x="1602" y="459"/>
                </a:lnTo>
                <a:lnTo>
                  <a:pt x="1602" y="459"/>
                </a:lnTo>
                <a:lnTo>
                  <a:pt x="1615" y="476"/>
                </a:lnTo>
                <a:lnTo>
                  <a:pt x="1627" y="493"/>
                </a:lnTo>
                <a:lnTo>
                  <a:pt x="1651" y="531"/>
                </a:lnTo>
                <a:lnTo>
                  <a:pt x="1673" y="572"/>
                </a:lnTo>
                <a:lnTo>
                  <a:pt x="1692" y="612"/>
                </a:lnTo>
                <a:lnTo>
                  <a:pt x="1692" y="612"/>
                </a:lnTo>
                <a:lnTo>
                  <a:pt x="1689" y="610"/>
                </a:lnTo>
                <a:lnTo>
                  <a:pt x="1688" y="612"/>
                </a:lnTo>
                <a:lnTo>
                  <a:pt x="1688" y="613"/>
                </a:lnTo>
                <a:lnTo>
                  <a:pt x="1688" y="613"/>
                </a:lnTo>
                <a:lnTo>
                  <a:pt x="1692" y="616"/>
                </a:lnTo>
                <a:lnTo>
                  <a:pt x="1697" y="624"/>
                </a:lnTo>
                <a:lnTo>
                  <a:pt x="1708" y="645"/>
                </a:lnTo>
                <a:lnTo>
                  <a:pt x="1708" y="645"/>
                </a:lnTo>
                <a:lnTo>
                  <a:pt x="1708" y="649"/>
                </a:lnTo>
                <a:lnTo>
                  <a:pt x="1709" y="653"/>
                </a:lnTo>
                <a:lnTo>
                  <a:pt x="1714" y="662"/>
                </a:lnTo>
                <a:lnTo>
                  <a:pt x="1720" y="674"/>
                </a:lnTo>
                <a:lnTo>
                  <a:pt x="1723" y="681"/>
                </a:lnTo>
                <a:lnTo>
                  <a:pt x="1725" y="687"/>
                </a:lnTo>
                <a:lnTo>
                  <a:pt x="1723" y="687"/>
                </a:lnTo>
                <a:lnTo>
                  <a:pt x="1723" y="687"/>
                </a:lnTo>
                <a:lnTo>
                  <a:pt x="1728" y="694"/>
                </a:lnTo>
                <a:lnTo>
                  <a:pt x="1729" y="702"/>
                </a:lnTo>
                <a:lnTo>
                  <a:pt x="1731" y="708"/>
                </a:lnTo>
                <a:lnTo>
                  <a:pt x="1735" y="716"/>
                </a:lnTo>
                <a:lnTo>
                  <a:pt x="1734" y="725"/>
                </a:lnTo>
                <a:lnTo>
                  <a:pt x="1734" y="725"/>
                </a:lnTo>
                <a:lnTo>
                  <a:pt x="1737" y="726"/>
                </a:lnTo>
                <a:lnTo>
                  <a:pt x="1738" y="729"/>
                </a:lnTo>
                <a:lnTo>
                  <a:pt x="1738" y="737"/>
                </a:lnTo>
                <a:lnTo>
                  <a:pt x="1740" y="746"/>
                </a:lnTo>
                <a:lnTo>
                  <a:pt x="1741" y="755"/>
                </a:lnTo>
                <a:lnTo>
                  <a:pt x="1743" y="754"/>
                </a:lnTo>
                <a:lnTo>
                  <a:pt x="1743" y="754"/>
                </a:lnTo>
                <a:lnTo>
                  <a:pt x="1744" y="761"/>
                </a:lnTo>
                <a:lnTo>
                  <a:pt x="1746" y="768"/>
                </a:lnTo>
                <a:lnTo>
                  <a:pt x="1747" y="780"/>
                </a:lnTo>
                <a:lnTo>
                  <a:pt x="1747" y="781"/>
                </a:lnTo>
                <a:lnTo>
                  <a:pt x="1747" y="781"/>
                </a:lnTo>
                <a:lnTo>
                  <a:pt x="1750" y="797"/>
                </a:lnTo>
                <a:lnTo>
                  <a:pt x="1752" y="807"/>
                </a:lnTo>
                <a:lnTo>
                  <a:pt x="1754" y="815"/>
                </a:lnTo>
                <a:lnTo>
                  <a:pt x="1754" y="816"/>
                </a:lnTo>
                <a:lnTo>
                  <a:pt x="1755" y="816"/>
                </a:lnTo>
                <a:lnTo>
                  <a:pt x="1755" y="816"/>
                </a:lnTo>
                <a:lnTo>
                  <a:pt x="1755" y="818"/>
                </a:lnTo>
                <a:lnTo>
                  <a:pt x="1754" y="816"/>
                </a:lnTo>
                <a:lnTo>
                  <a:pt x="1752" y="810"/>
                </a:lnTo>
                <a:lnTo>
                  <a:pt x="1749" y="804"/>
                </a:lnTo>
                <a:lnTo>
                  <a:pt x="1749" y="804"/>
                </a:lnTo>
                <a:lnTo>
                  <a:pt x="1747" y="807"/>
                </a:lnTo>
                <a:lnTo>
                  <a:pt x="1747" y="807"/>
                </a:lnTo>
                <a:lnTo>
                  <a:pt x="1752" y="836"/>
                </a:lnTo>
                <a:lnTo>
                  <a:pt x="1755" y="865"/>
                </a:lnTo>
                <a:lnTo>
                  <a:pt x="1757" y="894"/>
                </a:lnTo>
                <a:lnTo>
                  <a:pt x="1755" y="923"/>
                </a:lnTo>
                <a:lnTo>
                  <a:pt x="1752" y="952"/>
                </a:lnTo>
                <a:lnTo>
                  <a:pt x="1747" y="981"/>
                </a:lnTo>
                <a:lnTo>
                  <a:pt x="1741" y="1009"/>
                </a:lnTo>
                <a:lnTo>
                  <a:pt x="1734" y="1038"/>
                </a:lnTo>
                <a:lnTo>
                  <a:pt x="1734" y="1038"/>
                </a:lnTo>
                <a:lnTo>
                  <a:pt x="1728" y="1047"/>
                </a:lnTo>
                <a:lnTo>
                  <a:pt x="1723" y="1051"/>
                </a:lnTo>
                <a:lnTo>
                  <a:pt x="1723" y="1051"/>
                </a:lnTo>
                <a:lnTo>
                  <a:pt x="1718" y="1068"/>
                </a:lnTo>
                <a:lnTo>
                  <a:pt x="1714" y="1085"/>
                </a:lnTo>
                <a:lnTo>
                  <a:pt x="1714" y="1085"/>
                </a:lnTo>
                <a:lnTo>
                  <a:pt x="1714" y="1085"/>
                </a:lnTo>
                <a:lnTo>
                  <a:pt x="1712" y="1086"/>
                </a:lnTo>
                <a:lnTo>
                  <a:pt x="1708" y="1093"/>
                </a:lnTo>
                <a:lnTo>
                  <a:pt x="1708" y="1093"/>
                </a:lnTo>
                <a:lnTo>
                  <a:pt x="1705" y="1100"/>
                </a:lnTo>
                <a:lnTo>
                  <a:pt x="1703" y="1106"/>
                </a:lnTo>
                <a:lnTo>
                  <a:pt x="1702" y="1114"/>
                </a:lnTo>
                <a:lnTo>
                  <a:pt x="1697" y="1122"/>
                </a:lnTo>
                <a:lnTo>
                  <a:pt x="1697" y="1122"/>
                </a:lnTo>
                <a:lnTo>
                  <a:pt x="1699" y="1115"/>
                </a:lnTo>
                <a:lnTo>
                  <a:pt x="1699" y="1114"/>
                </a:lnTo>
                <a:lnTo>
                  <a:pt x="1697" y="1114"/>
                </a:lnTo>
                <a:lnTo>
                  <a:pt x="1697" y="1114"/>
                </a:lnTo>
                <a:lnTo>
                  <a:pt x="1694" y="1125"/>
                </a:lnTo>
                <a:lnTo>
                  <a:pt x="1689" y="1135"/>
                </a:lnTo>
                <a:lnTo>
                  <a:pt x="1679" y="1157"/>
                </a:lnTo>
                <a:lnTo>
                  <a:pt x="1679" y="1157"/>
                </a:lnTo>
                <a:lnTo>
                  <a:pt x="1679" y="1152"/>
                </a:lnTo>
                <a:lnTo>
                  <a:pt x="1679" y="1151"/>
                </a:lnTo>
                <a:lnTo>
                  <a:pt x="1679" y="1151"/>
                </a:lnTo>
                <a:lnTo>
                  <a:pt x="1679" y="1151"/>
                </a:lnTo>
                <a:lnTo>
                  <a:pt x="1674" y="1161"/>
                </a:lnTo>
                <a:lnTo>
                  <a:pt x="1667" y="1170"/>
                </a:lnTo>
                <a:lnTo>
                  <a:pt x="1660" y="1180"/>
                </a:lnTo>
                <a:lnTo>
                  <a:pt x="1654" y="1189"/>
                </a:lnTo>
                <a:lnTo>
                  <a:pt x="1656" y="1183"/>
                </a:lnTo>
                <a:lnTo>
                  <a:pt x="1656" y="1183"/>
                </a:lnTo>
                <a:lnTo>
                  <a:pt x="1648" y="1192"/>
                </a:lnTo>
                <a:lnTo>
                  <a:pt x="1648" y="1195"/>
                </a:lnTo>
                <a:lnTo>
                  <a:pt x="1648" y="1196"/>
                </a:lnTo>
                <a:lnTo>
                  <a:pt x="1648" y="1199"/>
                </a:lnTo>
                <a:lnTo>
                  <a:pt x="1642" y="1207"/>
                </a:lnTo>
                <a:lnTo>
                  <a:pt x="1642" y="1207"/>
                </a:lnTo>
                <a:lnTo>
                  <a:pt x="1644" y="1204"/>
                </a:lnTo>
                <a:lnTo>
                  <a:pt x="1642" y="1202"/>
                </a:lnTo>
                <a:lnTo>
                  <a:pt x="1642" y="1202"/>
                </a:lnTo>
                <a:lnTo>
                  <a:pt x="1639" y="1210"/>
                </a:lnTo>
                <a:lnTo>
                  <a:pt x="1635" y="1216"/>
                </a:lnTo>
                <a:lnTo>
                  <a:pt x="1622" y="1231"/>
                </a:lnTo>
                <a:lnTo>
                  <a:pt x="1599" y="1257"/>
                </a:lnTo>
                <a:lnTo>
                  <a:pt x="1599" y="1257"/>
                </a:lnTo>
                <a:lnTo>
                  <a:pt x="1599" y="1256"/>
                </a:lnTo>
                <a:lnTo>
                  <a:pt x="1599" y="1256"/>
                </a:lnTo>
                <a:lnTo>
                  <a:pt x="1599" y="1256"/>
                </a:lnTo>
                <a:lnTo>
                  <a:pt x="1575" y="1277"/>
                </a:lnTo>
                <a:lnTo>
                  <a:pt x="1549" y="1299"/>
                </a:lnTo>
                <a:lnTo>
                  <a:pt x="1549" y="1299"/>
                </a:lnTo>
                <a:lnTo>
                  <a:pt x="1544" y="1299"/>
                </a:lnTo>
                <a:lnTo>
                  <a:pt x="1543" y="1299"/>
                </a:lnTo>
                <a:lnTo>
                  <a:pt x="1538" y="1299"/>
                </a:lnTo>
                <a:lnTo>
                  <a:pt x="1529" y="1305"/>
                </a:lnTo>
                <a:lnTo>
                  <a:pt x="1529" y="1305"/>
                </a:lnTo>
                <a:lnTo>
                  <a:pt x="1529" y="1306"/>
                </a:lnTo>
                <a:lnTo>
                  <a:pt x="1526" y="1309"/>
                </a:lnTo>
                <a:lnTo>
                  <a:pt x="1517" y="1317"/>
                </a:lnTo>
                <a:lnTo>
                  <a:pt x="1509" y="1323"/>
                </a:lnTo>
                <a:lnTo>
                  <a:pt x="1509" y="1325"/>
                </a:lnTo>
                <a:lnTo>
                  <a:pt x="1512" y="1325"/>
                </a:lnTo>
                <a:lnTo>
                  <a:pt x="1512" y="1325"/>
                </a:lnTo>
                <a:lnTo>
                  <a:pt x="1483" y="1340"/>
                </a:lnTo>
                <a:lnTo>
                  <a:pt x="1458" y="1352"/>
                </a:lnTo>
                <a:lnTo>
                  <a:pt x="1458" y="1352"/>
                </a:lnTo>
                <a:lnTo>
                  <a:pt x="1459" y="1350"/>
                </a:lnTo>
                <a:lnTo>
                  <a:pt x="1459" y="1350"/>
                </a:lnTo>
                <a:lnTo>
                  <a:pt x="1456" y="1349"/>
                </a:lnTo>
                <a:lnTo>
                  <a:pt x="1454" y="1347"/>
                </a:lnTo>
                <a:lnTo>
                  <a:pt x="1454" y="1347"/>
                </a:lnTo>
                <a:lnTo>
                  <a:pt x="1461" y="1343"/>
                </a:lnTo>
                <a:lnTo>
                  <a:pt x="1448" y="1346"/>
                </a:lnTo>
                <a:lnTo>
                  <a:pt x="1448" y="1346"/>
                </a:lnTo>
                <a:lnTo>
                  <a:pt x="1450" y="1343"/>
                </a:lnTo>
                <a:lnTo>
                  <a:pt x="1453" y="1341"/>
                </a:lnTo>
                <a:lnTo>
                  <a:pt x="1456" y="1341"/>
                </a:lnTo>
                <a:lnTo>
                  <a:pt x="1454" y="1340"/>
                </a:lnTo>
                <a:lnTo>
                  <a:pt x="1454" y="1340"/>
                </a:lnTo>
                <a:lnTo>
                  <a:pt x="1438" y="1349"/>
                </a:lnTo>
                <a:lnTo>
                  <a:pt x="1429" y="1354"/>
                </a:lnTo>
                <a:lnTo>
                  <a:pt x="1421" y="1357"/>
                </a:lnTo>
                <a:lnTo>
                  <a:pt x="1421" y="1357"/>
                </a:lnTo>
                <a:lnTo>
                  <a:pt x="1403" y="1369"/>
                </a:lnTo>
                <a:lnTo>
                  <a:pt x="1390" y="1376"/>
                </a:lnTo>
                <a:lnTo>
                  <a:pt x="1375" y="1383"/>
                </a:lnTo>
                <a:lnTo>
                  <a:pt x="1375" y="1383"/>
                </a:lnTo>
                <a:lnTo>
                  <a:pt x="1378" y="1381"/>
                </a:lnTo>
                <a:lnTo>
                  <a:pt x="1378" y="1379"/>
                </a:lnTo>
                <a:lnTo>
                  <a:pt x="1377" y="1378"/>
                </a:lnTo>
                <a:lnTo>
                  <a:pt x="1374" y="1376"/>
                </a:lnTo>
                <a:lnTo>
                  <a:pt x="1374" y="1376"/>
                </a:lnTo>
                <a:lnTo>
                  <a:pt x="1375" y="1375"/>
                </a:lnTo>
                <a:lnTo>
                  <a:pt x="1375" y="1375"/>
                </a:lnTo>
                <a:lnTo>
                  <a:pt x="1346" y="1395"/>
                </a:lnTo>
                <a:lnTo>
                  <a:pt x="1346" y="1395"/>
                </a:lnTo>
                <a:lnTo>
                  <a:pt x="1342" y="1395"/>
                </a:lnTo>
                <a:lnTo>
                  <a:pt x="1340" y="1393"/>
                </a:lnTo>
                <a:lnTo>
                  <a:pt x="1338" y="1393"/>
                </a:lnTo>
                <a:lnTo>
                  <a:pt x="1332" y="1395"/>
                </a:lnTo>
                <a:lnTo>
                  <a:pt x="1332" y="1395"/>
                </a:lnTo>
                <a:lnTo>
                  <a:pt x="1332" y="1395"/>
                </a:lnTo>
                <a:lnTo>
                  <a:pt x="1331" y="1396"/>
                </a:lnTo>
                <a:lnTo>
                  <a:pt x="1325" y="1399"/>
                </a:lnTo>
                <a:lnTo>
                  <a:pt x="1325" y="1399"/>
                </a:lnTo>
                <a:lnTo>
                  <a:pt x="1308" y="1402"/>
                </a:lnTo>
                <a:lnTo>
                  <a:pt x="1296" y="1404"/>
                </a:lnTo>
                <a:lnTo>
                  <a:pt x="1291" y="1404"/>
                </a:lnTo>
                <a:lnTo>
                  <a:pt x="1290" y="1402"/>
                </a:lnTo>
                <a:lnTo>
                  <a:pt x="1290" y="1402"/>
                </a:lnTo>
                <a:lnTo>
                  <a:pt x="1288" y="1402"/>
                </a:lnTo>
                <a:lnTo>
                  <a:pt x="1290" y="1401"/>
                </a:lnTo>
                <a:lnTo>
                  <a:pt x="1293" y="1401"/>
                </a:lnTo>
                <a:lnTo>
                  <a:pt x="1296" y="1399"/>
                </a:lnTo>
                <a:lnTo>
                  <a:pt x="1293" y="1399"/>
                </a:lnTo>
                <a:lnTo>
                  <a:pt x="1293" y="1399"/>
                </a:lnTo>
                <a:lnTo>
                  <a:pt x="1277" y="1402"/>
                </a:lnTo>
                <a:lnTo>
                  <a:pt x="1264" y="1405"/>
                </a:lnTo>
                <a:lnTo>
                  <a:pt x="1264" y="1405"/>
                </a:lnTo>
                <a:lnTo>
                  <a:pt x="1264" y="1405"/>
                </a:lnTo>
                <a:lnTo>
                  <a:pt x="1255" y="1405"/>
                </a:lnTo>
                <a:lnTo>
                  <a:pt x="1247" y="1408"/>
                </a:lnTo>
                <a:lnTo>
                  <a:pt x="1242" y="1412"/>
                </a:lnTo>
                <a:lnTo>
                  <a:pt x="1244" y="1412"/>
                </a:lnTo>
                <a:lnTo>
                  <a:pt x="1245" y="1413"/>
                </a:lnTo>
                <a:lnTo>
                  <a:pt x="1245" y="1413"/>
                </a:lnTo>
                <a:lnTo>
                  <a:pt x="1248" y="1412"/>
                </a:lnTo>
                <a:lnTo>
                  <a:pt x="1248" y="1412"/>
                </a:lnTo>
                <a:lnTo>
                  <a:pt x="1248" y="1410"/>
                </a:lnTo>
                <a:lnTo>
                  <a:pt x="1253" y="1410"/>
                </a:lnTo>
                <a:lnTo>
                  <a:pt x="1253" y="1410"/>
                </a:lnTo>
                <a:lnTo>
                  <a:pt x="1247" y="1413"/>
                </a:lnTo>
                <a:lnTo>
                  <a:pt x="1238" y="1415"/>
                </a:lnTo>
                <a:lnTo>
                  <a:pt x="1215" y="1418"/>
                </a:lnTo>
                <a:lnTo>
                  <a:pt x="1215" y="1418"/>
                </a:lnTo>
                <a:lnTo>
                  <a:pt x="1219" y="1416"/>
                </a:lnTo>
                <a:lnTo>
                  <a:pt x="1221" y="1413"/>
                </a:lnTo>
                <a:lnTo>
                  <a:pt x="1221" y="1413"/>
                </a:lnTo>
                <a:lnTo>
                  <a:pt x="1207" y="1418"/>
                </a:lnTo>
                <a:lnTo>
                  <a:pt x="1192" y="1421"/>
                </a:lnTo>
                <a:lnTo>
                  <a:pt x="1160" y="1425"/>
                </a:lnTo>
                <a:lnTo>
                  <a:pt x="1160" y="1425"/>
                </a:lnTo>
                <a:lnTo>
                  <a:pt x="1160" y="1425"/>
                </a:lnTo>
                <a:lnTo>
                  <a:pt x="1161" y="1425"/>
                </a:lnTo>
                <a:lnTo>
                  <a:pt x="1165" y="1424"/>
                </a:lnTo>
                <a:lnTo>
                  <a:pt x="1168" y="1422"/>
                </a:lnTo>
                <a:lnTo>
                  <a:pt x="1171" y="1421"/>
                </a:lnTo>
                <a:lnTo>
                  <a:pt x="1171" y="1421"/>
                </a:lnTo>
                <a:lnTo>
                  <a:pt x="1149" y="1421"/>
                </a:lnTo>
                <a:lnTo>
                  <a:pt x="1128" y="1422"/>
                </a:lnTo>
                <a:lnTo>
                  <a:pt x="1108" y="1424"/>
                </a:lnTo>
                <a:lnTo>
                  <a:pt x="1099" y="1424"/>
                </a:lnTo>
                <a:lnTo>
                  <a:pt x="1090" y="1422"/>
                </a:lnTo>
                <a:lnTo>
                  <a:pt x="1090" y="1422"/>
                </a:lnTo>
                <a:lnTo>
                  <a:pt x="1091" y="1422"/>
                </a:lnTo>
                <a:lnTo>
                  <a:pt x="1091" y="1424"/>
                </a:lnTo>
                <a:lnTo>
                  <a:pt x="1091" y="1425"/>
                </a:lnTo>
                <a:lnTo>
                  <a:pt x="1091" y="1425"/>
                </a:lnTo>
                <a:lnTo>
                  <a:pt x="1084" y="1424"/>
                </a:lnTo>
                <a:lnTo>
                  <a:pt x="1079" y="1422"/>
                </a:lnTo>
                <a:lnTo>
                  <a:pt x="1075" y="1421"/>
                </a:lnTo>
                <a:lnTo>
                  <a:pt x="1070" y="1421"/>
                </a:lnTo>
                <a:lnTo>
                  <a:pt x="1070" y="1421"/>
                </a:lnTo>
                <a:lnTo>
                  <a:pt x="1067" y="1421"/>
                </a:lnTo>
                <a:lnTo>
                  <a:pt x="1062" y="1421"/>
                </a:lnTo>
                <a:lnTo>
                  <a:pt x="1049" y="1421"/>
                </a:lnTo>
                <a:lnTo>
                  <a:pt x="1049" y="1421"/>
                </a:lnTo>
                <a:lnTo>
                  <a:pt x="1047" y="1422"/>
                </a:lnTo>
                <a:lnTo>
                  <a:pt x="1047" y="1421"/>
                </a:lnTo>
                <a:lnTo>
                  <a:pt x="1055" y="1421"/>
                </a:lnTo>
                <a:lnTo>
                  <a:pt x="1055" y="1421"/>
                </a:lnTo>
                <a:lnTo>
                  <a:pt x="1039" y="1421"/>
                </a:lnTo>
                <a:lnTo>
                  <a:pt x="1015" y="1421"/>
                </a:lnTo>
                <a:lnTo>
                  <a:pt x="988" y="1418"/>
                </a:lnTo>
                <a:lnTo>
                  <a:pt x="963" y="1413"/>
                </a:lnTo>
                <a:lnTo>
                  <a:pt x="963" y="1413"/>
                </a:lnTo>
                <a:lnTo>
                  <a:pt x="960" y="1415"/>
                </a:lnTo>
                <a:lnTo>
                  <a:pt x="952" y="1415"/>
                </a:lnTo>
                <a:lnTo>
                  <a:pt x="937" y="1415"/>
                </a:lnTo>
                <a:lnTo>
                  <a:pt x="940" y="1412"/>
                </a:lnTo>
                <a:lnTo>
                  <a:pt x="940" y="1412"/>
                </a:lnTo>
                <a:lnTo>
                  <a:pt x="934" y="1410"/>
                </a:lnTo>
                <a:lnTo>
                  <a:pt x="927" y="1408"/>
                </a:lnTo>
                <a:lnTo>
                  <a:pt x="920" y="1408"/>
                </a:lnTo>
                <a:lnTo>
                  <a:pt x="917" y="1405"/>
                </a:lnTo>
                <a:lnTo>
                  <a:pt x="917" y="1405"/>
                </a:lnTo>
                <a:lnTo>
                  <a:pt x="916" y="1407"/>
                </a:lnTo>
                <a:lnTo>
                  <a:pt x="919" y="1407"/>
                </a:lnTo>
                <a:lnTo>
                  <a:pt x="937" y="1408"/>
                </a:lnTo>
                <a:lnTo>
                  <a:pt x="954" y="1410"/>
                </a:lnTo>
                <a:lnTo>
                  <a:pt x="957" y="1412"/>
                </a:lnTo>
                <a:lnTo>
                  <a:pt x="952" y="1412"/>
                </a:lnTo>
                <a:lnTo>
                  <a:pt x="952" y="1412"/>
                </a:lnTo>
                <a:lnTo>
                  <a:pt x="946" y="1410"/>
                </a:lnTo>
                <a:lnTo>
                  <a:pt x="939" y="1410"/>
                </a:lnTo>
                <a:lnTo>
                  <a:pt x="931" y="1410"/>
                </a:lnTo>
                <a:lnTo>
                  <a:pt x="930" y="1410"/>
                </a:lnTo>
                <a:lnTo>
                  <a:pt x="930" y="1408"/>
                </a:lnTo>
                <a:lnTo>
                  <a:pt x="930" y="1408"/>
                </a:lnTo>
                <a:lnTo>
                  <a:pt x="910" y="1407"/>
                </a:lnTo>
                <a:lnTo>
                  <a:pt x="901" y="1405"/>
                </a:lnTo>
                <a:lnTo>
                  <a:pt x="891" y="1402"/>
                </a:lnTo>
                <a:lnTo>
                  <a:pt x="891" y="1402"/>
                </a:lnTo>
                <a:lnTo>
                  <a:pt x="894" y="1402"/>
                </a:lnTo>
                <a:lnTo>
                  <a:pt x="898" y="1401"/>
                </a:lnTo>
                <a:lnTo>
                  <a:pt x="898" y="1401"/>
                </a:lnTo>
                <a:lnTo>
                  <a:pt x="898" y="1399"/>
                </a:lnTo>
                <a:lnTo>
                  <a:pt x="891" y="1398"/>
                </a:lnTo>
                <a:lnTo>
                  <a:pt x="891" y="1398"/>
                </a:lnTo>
                <a:lnTo>
                  <a:pt x="882" y="1398"/>
                </a:lnTo>
                <a:lnTo>
                  <a:pt x="881" y="1398"/>
                </a:lnTo>
                <a:lnTo>
                  <a:pt x="878" y="1398"/>
                </a:lnTo>
                <a:lnTo>
                  <a:pt x="872" y="1396"/>
                </a:lnTo>
                <a:lnTo>
                  <a:pt x="861" y="1396"/>
                </a:lnTo>
                <a:lnTo>
                  <a:pt x="861" y="1396"/>
                </a:lnTo>
                <a:lnTo>
                  <a:pt x="859" y="1396"/>
                </a:lnTo>
                <a:lnTo>
                  <a:pt x="858" y="1398"/>
                </a:lnTo>
                <a:lnTo>
                  <a:pt x="853" y="1396"/>
                </a:lnTo>
                <a:lnTo>
                  <a:pt x="849" y="1396"/>
                </a:lnTo>
                <a:lnTo>
                  <a:pt x="849" y="1396"/>
                </a:lnTo>
                <a:lnTo>
                  <a:pt x="850" y="1398"/>
                </a:lnTo>
                <a:lnTo>
                  <a:pt x="850" y="1398"/>
                </a:lnTo>
                <a:lnTo>
                  <a:pt x="846" y="1395"/>
                </a:lnTo>
                <a:lnTo>
                  <a:pt x="836" y="1393"/>
                </a:lnTo>
                <a:lnTo>
                  <a:pt x="829" y="1392"/>
                </a:lnTo>
                <a:lnTo>
                  <a:pt x="826" y="1390"/>
                </a:lnTo>
                <a:lnTo>
                  <a:pt x="826" y="1389"/>
                </a:lnTo>
                <a:lnTo>
                  <a:pt x="830" y="1384"/>
                </a:lnTo>
                <a:lnTo>
                  <a:pt x="830" y="1384"/>
                </a:lnTo>
                <a:lnTo>
                  <a:pt x="824" y="1384"/>
                </a:lnTo>
                <a:lnTo>
                  <a:pt x="818" y="1384"/>
                </a:lnTo>
                <a:lnTo>
                  <a:pt x="809" y="1386"/>
                </a:lnTo>
                <a:lnTo>
                  <a:pt x="809" y="1386"/>
                </a:lnTo>
                <a:lnTo>
                  <a:pt x="807" y="1384"/>
                </a:lnTo>
                <a:lnTo>
                  <a:pt x="806" y="1384"/>
                </a:lnTo>
                <a:lnTo>
                  <a:pt x="806" y="1384"/>
                </a:lnTo>
                <a:lnTo>
                  <a:pt x="804" y="1386"/>
                </a:lnTo>
                <a:lnTo>
                  <a:pt x="801" y="1386"/>
                </a:lnTo>
                <a:lnTo>
                  <a:pt x="794" y="1384"/>
                </a:lnTo>
                <a:lnTo>
                  <a:pt x="785" y="1381"/>
                </a:lnTo>
                <a:lnTo>
                  <a:pt x="780" y="1379"/>
                </a:lnTo>
                <a:lnTo>
                  <a:pt x="777" y="1381"/>
                </a:lnTo>
                <a:lnTo>
                  <a:pt x="777" y="1381"/>
                </a:lnTo>
                <a:lnTo>
                  <a:pt x="748" y="1370"/>
                </a:lnTo>
                <a:lnTo>
                  <a:pt x="736" y="1366"/>
                </a:lnTo>
                <a:lnTo>
                  <a:pt x="727" y="1361"/>
                </a:lnTo>
                <a:lnTo>
                  <a:pt x="727" y="1361"/>
                </a:lnTo>
                <a:lnTo>
                  <a:pt x="708" y="1358"/>
                </a:lnTo>
                <a:lnTo>
                  <a:pt x="698" y="1355"/>
                </a:lnTo>
                <a:lnTo>
                  <a:pt x="687" y="1352"/>
                </a:lnTo>
                <a:lnTo>
                  <a:pt x="687" y="1352"/>
                </a:lnTo>
                <a:lnTo>
                  <a:pt x="693" y="1352"/>
                </a:lnTo>
                <a:lnTo>
                  <a:pt x="696" y="1352"/>
                </a:lnTo>
                <a:lnTo>
                  <a:pt x="696" y="1352"/>
                </a:lnTo>
                <a:lnTo>
                  <a:pt x="690" y="1349"/>
                </a:lnTo>
                <a:lnTo>
                  <a:pt x="685" y="1349"/>
                </a:lnTo>
                <a:lnTo>
                  <a:pt x="676" y="1346"/>
                </a:lnTo>
                <a:lnTo>
                  <a:pt x="676" y="1346"/>
                </a:lnTo>
                <a:lnTo>
                  <a:pt x="675" y="1344"/>
                </a:lnTo>
                <a:lnTo>
                  <a:pt x="667" y="1340"/>
                </a:lnTo>
                <a:lnTo>
                  <a:pt x="650" y="1331"/>
                </a:lnTo>
                <a:lnTo>
                  <a:pt x="650" y="1331"/>
                </a:lnTo>
                <a:lnTo>
                  <a:pt x="643" y="1329"/>
                </a:lnTo>
                <a:lnTo>
                  <a:pt x="640" y="1331"/>
                </a:lnTo>
                <a:lnTo>
                  <a:pt x="638" y="1334"/>
                </a:lnTo>
                <a:lnTo>
                  <a:pt x="638" y="1334"/>
                </a:lnTo>
                <a:lnTo>
                  <a:pt x="634" y="1331"/>
                </a:lnTo>
                <a:lnTo>
                  <a:pt x="629" y="1328"/>
                </a:lnTo>
                <a:lnTo>
                  <a:pt x="615" y="1323"/>
                </a:lnTo>
                <a:lnTo>
                  <a:pt x="602" y="1318"/>
                </a:lnTo>
                <a:lnTo>
                  <a:pt x="595" y="1315"/>
                </a:lnTo>
                <a:lnTo>
                  <a:pt x="589" y="1312"/>
                </a:lnTo>
                <a:lnTo>
                  <a:pt x="589" y="1312"/>
                </a:lnTo>
                <a:lnTo>
                  <a:pt x="600" y="1314"/>
                </a:lnTo>
                <a:lnTo>
                  <a:pt x="603" y="1314"/>
                </a:lnTo>
                <a:lnTo>
                  <a:pt x="598" y="1311"/>
                </a:lnTo>
                <a:lnTo>
                  <a:pt x="598" y="1311"/>
                </a:lnTo>
                <a:lnTo>
                  <a:pt x="595" y="1308"/>
                </a:lnTo>
                <a:lnTo>
                  <a:pt x="591" y="1306"/>
                </a:lnTo>
                <a:lnTo>
                  <a:pt x="582" y="1303"/>
                </a:lnTo>
                <a:lnTo>
                  <a:pt x="571" y="1300"/>
                </a:lnTo>
                <a:lnTo>
                  <a:pt x="565" y="1299"/>
                </a:lnTo>
                <a:lnTo>
                  <a:pt x="559" y="1294"/>
                </a:lnTo>
                <a:lnTo>
                  <a:pt x="560" y="1302"/>
                </a:lnTo>
                <a:lnTo>
                  <a:pt x="560" y="1302"/>
                </a:lnTo>
                <a:lnTo>
                  <a:pt x="553" y="1297"/>
                </a:lnTo>
                <a:lnTo>
                  <a:pt x="545" y="1294"/>
                </a:lnTo>
                <a:lnTo>
                  <a:pt x="537" y="1291"/>
                </a:lnTo>
                <a:lnTo>
                  <a:pt x="536" y="1289"/>
                </a:lnTo>
                <a:lnTo>
                  <a:pt x="537" y="1288"/>
                </a:lnTo>
                <a:lnTo>
                  <a:pt x="537" y="1288"/>
                </a:lnTo>
                <a:lnTo>
                  <a:pt x="531" y="1285"/>
                </a:lnTo>
                <a:lnTo>
                  <a:pt x="525" y="1282"/>
                </a:lnTo>
                <a:lnTo>
                  <a:pt x="519" y="1280"/>
                </a:lnTo>
                <a:lnTo>
                  <a:pt x="518" y="1280"/>
                </a:lnTo>
                <a:lnTo>
                  <a:pt x="516" y="1282"/>
                </a:lnTo>
                <a:lnTo>
                  <a:pt x="516" y="1282"/>
                </a:lnTo>
                <a:lnTo>
                  <a:pt x="495" y="1268"/>
                </a:lnTo>
                <a:lnTo>
                  <a:pt x="470" y="1254"/>
                </a:lnTo>
                <a:lnTo>
                  <a:pt x="449" y="1242"/>
                </a:lnTo>
                <a:lnTo>
                  <a:pt x="440" y="1235"/>
                </a:lnTo>
                <a:lnTo>
                  <a:pt x="434" y="1228"/>
                </a:lnTo>
                <a:lnTo>
                  <a:pt x="434" y="1228"/>
                </a:lnTo>
                <a:lnTo>
                  <a:pt x="426" y="1224"/>
                </a:lnTo>
                <a:lnTo>
                  <a:pt x="423" y="1222"/>
                </a:lnTo>
                <a:lnTo>
                  <a:pt x="421" y="1222"/>
                </a:lnTo>
                <a:lnTo>
                  <a:pt x="421" y="1222"/>
                </a:lnTo>
                <a:lnTo>
                  <a:pt x="421" y="1222"/>
                </a:lnTo>
                <a:lnTo>
                  <a:pt x="425" y="1227"/>
                </a:lnTo>
                <a:lnTo>
                  <a:pt x="428" y="1228"/>
                </a:lnTo>
                <a:lnTo>
                  <a:pt x="431" y="1228"/>
                </a:lnTo>
                <a:lnTo>
                  <a:pt x="432" y="1230"/>
                </a:lnTo>
                <a:lnTo>
                  <a:pt x="432" y="1230"/>
                </a:lnTo>
                <a:lnTo>
                  <a:pt x="429" y="1228"/>
                </a:lnTo>
                <a:lnTo>
                  <a:pt x="428" y="1230"/>
                </a:lnTo>
                <a:lnTo>
                  <a:pt x="428" y="1230"/>
                </a:lnTo>
                <a:lnTo>
                  <a:pt x="418" y="1222"/>
                </a:lnTo>
                <a:lnTo>
                  <a:pt x="417" y="1221"/>
                </a:lnTo>
                <a:lnTo>
                  <a:pt x="418" y="1219"/>
                </a:lnTo>
                <a:lnTo>
                  <a:pt x="423" y="1219"/>
                </a:lnTo>
                <a:lnTo>
                  <a:pt x="423" y="1219"/>
                </a:lnTo>
                <a:lnTo>
                  <a:pt x="417" y="1215"/>
                </a:lnTo>
                <a:lnTo>
                  <a:pt x="411" y="1213"/>
                </a:lnTo>
                <a:lnTo>
                  <a:pt x="402" y="1210"/>
                </a:lnTo>
                <a:lnTo>
                  <a:pt x="391" y="1207"/>
                </a:lnTo>
                <a:lnTo>
                  <a:pt x="383" y="1202"/>
                </a:lnTo>
                <a:lnTo>
                  <a:pt x="376" y="1198"/>
                </a:lnTo>
                <a:lnTo>
                  <a:pt x="376" y="1198"/>
                </a:lnTo>
                <a:lnTo>
                  <a:pt x="377" y="1196"/>
                </a:lnTo>
                <a:lnTo>
                  <a:pt x="376" y="1195"/>
                </a:lnTo>
                <a:lnTo>
                  <a:pt x="370" y="1190"/>
                </a:lnTo>
                <a:lnTo>
                  <a:pt x="354" y="1184"/>
                </a:lnTo>
                <a:lnTo>
                  <a:pt x="354" y="1184"/>
                </a:lnTo>
                <a:lnTo>
                  <a:pt x="348" y="1178"/>
                </a:lnTo>
                <a:lnTo>
                  <a:pt x="347" y="1177"/>
                </a:lnTo>
                <a:lnTo>
                  <a:pt x="347" y="1175"/>
                </a:lnTo>
                <a:lnTo>
                  <a:pt x="348" y="1173"/>
                </a:lnTo>
                <a:lnTo>
                  <a:pt x="351" y="1170"/>
                </a:lnTo>
                <a:lnTo>
                  <a:pt x="351" y="1170"/>
                </a:lnTo>
                <a:lnTo>
                  <a:pt x="338" y="1163"/>
                </a:lnTo>
                <a:lnTo>
                  <a:pt x="333" y="1160"/>
                </a:lnTo>
                <a:lnTo>
                  <a:pt x="328" y="1158"/>
                </a:lnTo>
                <a:lnTo>
                  <a:pt x="321" y="1148"/>
                </a:lnTo>
                <a:lnTo>
                  <a:pt x="321" y="1148"/>
                </a:lnTo>
                <a:lnTo>
                  <a:pt x="322" y="1149"/>
                </a:lnTo>
                <a:lnTo>
                  <a:pt x="322" y="1151"/>
                </a:lnTo>
                <a:lnTo>
                  <a:pt x="319" y="1148"/>
                </a:lnTo>
                <a:lnTo>
                  <a:pt x="309" y="1141"/>
                </a:lnTo>
                <a:lnTo>
                  <a:pt x="313" y="1144"/>
                </a:lnTo>
                <a:lnTo>
                  <a:pt x="313" y="1144"/>
                </a:lnTo>
                <a:lnTo>
                  <a:pt x="312" y="1141"/>
                </a:lnTo>
                <a:lnTo>
                  <a:pt x="307" y="1138"/>
                </a:lnTo>
                <a:lnTo>
                  <a:pt x="299" y="1132"/>
                </a:lnTo>
                <a:lnTo>
                  <a:pt x="299" y="1132"/>
                </a:lnTo>
                <a:lnTo>
                  <a:pt x="299" y="1135"/>
                </a:lnTo>
                <a:lnTo>
                  <a:pt x="304" y="1138"/>
                </a:lnTo>
                <a:lnTo>
                  <a:pt x="312" y="1148"/>
                </a:lnTo>
                <a:lnTo>
                  <a:pt x="312" y="1148"/>
                </a:lnTo>
                <a:lnTo>
                  <a:pt x="304" y="1143"/>
                </a:lnTo>
                <a:lnTo>
                  <a:pt x="295" y="1137"/>
                </a:lnTo>
                <a:lnTo>
                  <a:pt x="295" y="1137"/>
                </a:lnTo>
                <a:lnTo>
                  <a:pt x="295" y="1137"/>
                </a:lnTo>
                <a:lnTo>
                  <a:pt x="293" y="1135"/>
                </a:lnTo>
                <a:lnTo>
                  <a:pt x="290" y="1131"/>
                </a:lnTo>
                <a:lnTo>
                  <a:pt x="278" y="1120"/>
                </a:lnTo>
                <a:lnTo>
                  <a:pt x="278" y="1120"/>
                </a:lnTo>
                <a:lnTo>
                  <a:pt x="273" y="1117"/>
                </a:lnTo>
                <a:lnTo>
                  <a:pt x="270" y="1115"/>
                </a:lnTo>
                <a:lnTo>
                  <a:pt x="266" y="1114"/>
                </a:lnTo>
                <a:lnTo>
                  <a:pt x="266" y="1114"/>
                </a:lnTo>
                <a:lnTo>
                  <a:pt x="264" y="1112"/>
                </a:lnTo>
                <a:lnTo>
                  <a:pt x="261" y="1109"/>
                </a:lnTo>
                <a:lnTo>
                  <a:pt x="260" y="1106"/>
                </a:lnTo>
                <a:lnTo>
                  <a:pt x="261" y="1108"/>
                </a:lnTo>
                <a:lnTo>
                  <a:pt x="261" y="1108"/>
                </a:lnTo>
                <a:lnTo>
                  <a:pt x="266" y="1111"/>
                </a:lnTo>
                <a:lnTo>
                  <a:pt x="267" y="1112"/>
                </a:lnTo>
                <a:lnTo>
                  <a:pt x="270" y="1115"/>
                </a:lnTo>
                <a:lnTo>
                  <a:pt x="270" y="1115"/>
                </a:lnTo>
                <a:lnTo>
                  <a:pt x="267" y="1109"/>
                </a:lnTo>
                <a:lnTo>
                  <a:pt x="266" y="1106"/>
                </a:lnTo>
                <a:lnTo>
                  <a:pt x="260" y="1102"/>
                </a:lnTo>
                <a:lnTo>
                  <a:pt x="260" y="1102"/>
                </a:lnTo>
                <a:lnTo>
                  <a:pt x="255" y="1100"/>
                </a:lnTo>
                <a:lnTo>
                  <a:pt x="254" y="1102"/>
                </a:lnTo>
                <a:lnTo>
                  <a:pt x="252" y="1102"/>
                </a:lnTo>
                <a:lnTo>
                  <a:pt x="251" y="1102"/>
                </a:lnTo>
                <a:lnTo>
                  <a:pt x="244" y="1096"/>
                </a:lnTo>
                <a:lnTo>
                  <a:pt x="244" y="1096"/>
                </a:lnTo>
                <a:lnTo>
                  <a:pt x="249" y="1097"/>
                </a:lnTo>
                <a:lnTo>
                  <a:pt x="254" y="1099"/>
                </a:lnTo>
                <a:lnTo>
                  <a:pt x="243" y="1086"/>
                </a:lnTo>
                <a:lnTo>
                  <a:pt x="240" y="1088"/>
                </a:lnTo>
                <a:lnTo>
                  <a:pt x="240" y="1088"/>
                </a:lnTo>
                <a:lnTo>
                  <a:pt x="240" y="1086"/>
                </a:lnTo>
                <a:lnTo>
                  <a:pt x="240" y="1086"/>
                </a:lnTo>
                <a:lnTo>
                  <a:pt x="240" y="1086"/>
                </a:lnTo>
                <a:lnTo>
                  <a:pt x="234" y="1083"/>
                </a:lnTo>
                <a:lnTo>
                  <a:pt x="228" y="1077"/>
                </a:lnTo>
                <a:lnTo>
                  <a:pt x="222" y="1073"/>
                </a:lnTo>
                <a:lnTo>
                  <a:pt x="215" y="1070"/>
                </a:lnTo>
                <a:lnTo>
                  <a:pt x="215" y="1070"/>
                </a:lnTo>
                <a:lnTo>
                  <a:pt x="208" y="1061"/>
                </a:lnTo>
                <a:lnTo>
                  <a:pt x="200" y="1050"/>
                </a:lnTo>
                <a:lnTo>
                  <a:pt x="200" y="1051"/>
                </a:lnTo>
                <a:lnTo>
                  <a:pt x="200" y="1051"/>
                </a:lnTo>
                <a:lnTo>
                  <a:pt x="196" y="1045"/>
                </a:lnTo>
                <a:lnTo>
                  <a:pt x="191" y="1039"/>
                </a:lnTo>
                <a:lnTo>
                  <a:pt x="179" y="1030"/>
                </a:lnTo>
                <a:lnTo>
                  <a:pt x="179" y="1030"/>
                </a:lnTo>
                <a:lnTo>
                  <a:pt x="179" y="1030"/>
                </a:lnTo>
                <a:lnTo>
                  <a:pt x="171" y="1021"/>
                </a:lnTo>
                <a:lnTo>
                  <a:pt x="162" y="1013"/>
                </a:lnTo>
                <a:lnTo>
                  <a:pt x="162" y="1013"/>
                </a:lnTo>
                <a:lnTo>
                  <a:pt x="159" y="1009"/>
                </a:lnTo>
                <a:lnTo>
                  <a:pt x="159" y="1006"/>
                </a:lnTo>
                <a:lnTo>
                  <a:pt x="161" y="1001"/>
                </a:lnTo>
                <a:lnTo>
                  <a:pt x="161" y="1000"/>
                </a:lnTo>
                <a:lnTo>
                  <a:pt x="161" y="998"/>
                </a:lnTo>
                <a:lnTo>
                  <a:pt x="159" y="995"/>
                </a:lnTo>
                <a:lnTo>
                  <a:pt x="154" y="993"/>
                </a:lnTo>
                <a:lnTo>
                  <a:pt x="154" y="993"/>
                </a:lnTo>
                <a:lnTo>
                  <a:pt x="148" y="987"/>
                </a:lnTo>
                <a:lnTo>
                  <a:pt x="144" y="983"/>
                </a:lnTo>
                <a:lnTo>
                  <a:pt x="139" y="983"/>
                </a:lnTo>
                <a:lnTo>
                  <a:pt x="139" y="984"/>
                </a:lnTo>
                <a:lnTo>
                  <a:pt x="139" y="986"/>
                </a:lnTo>
                <a:lnTo>
                  <a:pt x="139" y="986"/>
                </a:lnTo>
                <a:lnTo>
                  <a:pt x="127" y="971"/>
                </a:lnTo>
                <a:lnTo>
                  <a:pt x="115" y="955"/>
                </a:lnTo>
                <a:lnTo>
                  <a:pt x="104" y="940"/>
                </a:lnTo>
                <a:lnTo>
                  <a:pt x="99" y="932"/>
                </a:lnTo>
                <a:lnTo>
                  <a:pt x="96" y="923"/>
                </a:lnTo>
                <a:lnTo>
                  <a:pt x="96" y="923"/>
                </a:lnTo>
                <a:lnTo>
                  <a:pt x="93" y="922"/>
                </a:lnTo>
                <a:lnTo>
                  <a:pt x="89" y="919"/>
                </a:lnTo>
                <a:lnTo>
                  <a:pt x="89" y="919"/>
                </a:lnTo>
                <a:lnTo>
                  <a:pt x="75" y="894"/>
                </a:lnTo>
                <a:lnTo>
                  <a:pt x="61" y="870"/>
                </a:lnTo>
                <a:lnTo>
                  <a:pt x="49" y="847"/>
                </a:lnTo>
                <a:lnTo>
                  <a:pt x="45" y="835"/>
                </a:lnTo>
                <a:lnTo>
                  <a:pt x="42" y="824"/>
                </a:lnTo>
                <a:lnTo>
                  <a:pt x="42" y="824"/>
                </a:lnTo>
                <a:lnTo>
                  <a:pt x="45" y="827"/>
                </a:lnTo>
                <a:lnTo>
                  <a:pt x="46" y="827"/>
                </a:lnTo>
                <a:lnTo>
                  <a:pt x="46" y="827"/>
                </a:lnTo>
                <a:lnTo>
                  <a:pt x="46" y="824"/>
                </a:lnTo>
                <a:lnTo>
                  <a:pt x="48" y="822"/>
                </a:lnTo>
                <a:lnTo>
                  <a:pt x="48" y="822"/>
                </a:lnTo>
                <a:lnTo>
                  <a:pt x="45" y="818"/>
                </a:lnTo>
                <a:lnTo>
                  <a:pt x="43" y="813"/>
                </a:lnTo>
                <a:lnTo>
                  <a:pt x="43" y="812"/>
                </a:lnTo>
                <a:lnTo>
                  <a:pt x="40" y="810"/>
                </a:lnTo>
                <a:lnTo>
                  <a:pt x="40" y="810"/>
                </a:lnTo>
                <a:lnTo>
                  <a:pt x="38" y="812"/>
                </a:lnTo>
                <a:lnTo>
                  <a:pt x="38" y="813"/>
                </a:lnTo>
                <a:lnTo>
                  <a:pt x="37" y="816"/>
                </a:lnTo>
                <a:lnTo>
                  <a:pt x="38" y="822"/>
                </a:lnTo>
                <a:lnTo>
                  <a:pt x="38" y="822"/>
                </a:lnTo>
                <a:lnTo>
                  <a:pt x="31" y="806"/>
                </a:lnTo>
                <a:lnTo>
                  <a:pt x="25" y="787"/>
                </a:lnTo>
                <a:lnTo>
                  <a:pt x="20" y="771"/>
                </a:lnTo>
                <a:lnTo>
                  <a:pt x="19" y="758"/>
                </a:lnTo>
                <a:lnTo>
                  <a:pt x="19" y="758"/>
                </a:lnTo>
                <a:lnTo>
                  <a:pt x="19" y="761"/>
                </a:lnTo>
                <a:lnTo>
                  <a:pt x="17" y="761"/>
                </a:lnTo>
                <a:lnTo>
                  <a:pt x="14" y="755"/>
                </a:lnTo>
                <a:lnTo>
                  <a:pt x="14" y="755"/>
                </a:lnTo>
                <a:lnTo>
                  <a:pt x="16" y="755"/>
                </a:lnTo>
                <a:lnTo>
                  <a:pt x="17" y="754"/>
                </a:lnTo>
                <a:lnTo>
                  <a:pt x="17" y="746"/>
                </a:lnTo>
                <a:lnTo>
                  <a:pt x="16" y="737"/>
                </a:lnTo>
                <a:lnTo>
                  <a:pt x="13" y="728"/>
                </a:lnTo>
                <a:lnTo>
                  <a:pt x="9" y="728"/>
                </a:lnTo>
                <a:lnTo>
                  <a:pt x="9" y="728"/>
                </a:lnTo>
                <a:lnTo>
                  <a:pt x="11" y="719"/>
                </a:lnTo>
                <a:lnTo>
                  <a:pt x="11" y="719"/>
                </a:lnTo>
                <a:lnTo>
                  <a:pt x="9" y="716"/>
                </a:lnTo>
                <a:lnTo>
                  <a:pt x="6" y="714"/>
                </a:lnTo>
                <a:lnTo>
                  <a:pt x="5" y="710"/>
                </a:lnTo>
                <a:lnTo>
                  <a:pt x="5" y="702"/>
                </a:lnTo>
                <a:lnTo>
                  <a:pt x="5" y="702"/>
                </a:lnTo>
                <a:lnTo>
                  <a:pt x="6" y="700"/>
                </a:lnTo>
                <a:lnTo>
                  <a:pt x="8" y="699"/>
                </a:lnTo>
                <a:lnTo>
                  <a:pt x="8" y="699"/>
                </a:lnTo>
                <a:lnTo>
                  <a:pt x="3" y="688"/>
                </a:lnTo>
                <a:lnTo>
                  <a:pt x="2" y="678"/>
                </a:lnTo>
                <a:lnTo>
                  <a:pt x="0" y="665"/>
                </a:lnTo>
                <a:lnTo>
                  <a:pt x="0" y="655"/>
                </a:lnTo>
                <a:lnTo>
                  <a:pt x="0" y="655"/>
                </a:lnTo>
                <a:lnTo>
                  <a:pt x="3" y="644"/>
                </a:lnTo>
                <a:lnTo>
                  <a:pt x="3" y="644"/>
                </a:lnTo>
                <a:lnTo>
                  <a:pt x="2" y="635"/>
                </a:lnTo>
                <a:lnTo>
                  <a:pt x="0" y="633"/>
                </a:lnTo>
                <a:lnTo>
                  <a:pt x="0" y="638"/>
                </a:lnTo>
                <a:lnTo>
                  <a:pt x="0" y="638"/>
                </a:lnTo>
                <a:lnTo>
                  <a:pt x="3" y="609"/>
                </a:lnTo>
                <a:lnTo>
                  <a:pt x="6" y="600"/>
                </a:lnTo>
                <a:lnTo>
                  <a:pt x="9" y="592"/>
                </a:lnTo>
                <a:lnTo>
                  <a:pt x="9" y="592"/>
                </a:lnTo>
                <a:lnTo>
                  <a:pt x="8" y="577"/>
                </a:lnTo>
                <a:lnTo>
                  <a:pt x="9" y="559"/>
                </a:lnTo>
                <a:lnTo>
                  <a:pt x="11" y="540"/>
                </a:lnTo>
                <a:lnTo>
                  <a:pt x="16" y="522"/>
                </a:lnTo>
                <a:lnTo>
                  <a:pt x="20" y="504"/>
                </a:lnTo>
                <a:lnTo>
                  <a:pt x="26" y="484"/>
                </a:lnTo>
                <a:lnTo>
                  <a:pt x="34" y="467"/>
                </a:lnTo>
                <a:lnTo>
                  <a:pt x="42" y="450"/>
                </a:lnTo>
                <a:lnTo>
                  <a:pt x="43" y="453"/>
                </a:lnTo>
                <a:lnTo>
                  <a:pt x="43" y="453"/>
                </a:lnTo>
                <a:lnTo>
                  <a:pt x="46" y="447"/>
                </a:lnTo>
                <a:lnTo>
                  <a:pt x="46" y="444"/>
                </a:lnTo>
                <a:lnTo>
                  <a:pt x="46" y="441"/>
                </a:lnTo>
                <a:lnTo>
                  <a:pt x="48" y="438"/>
                </a:lnTo>
                <a:lnTo>
                  <a:pt x="48" y="438"/>
                </a:lnTo>
                <a:lnTo>
                  <a:pt x="48" y="439"/>
                </a:lnTo>
                <a:lnTo>
                  <a:pt x="49" y="439"/>
                </a:lnTo>
                <a:lnTo>
                  <a:pt x="52" y="438"/>
                </a:lnTo>
                <a:lnTo>
                  <a:pt x="54" y="436"/>
                </a:lnTo>
                <a:lnTo>
                  <a:pt x="54" y="441"/>
                </a:lnTo>
                <a:lnTo>
                  <a:pt x="54" y="441"/>
                </a:lnTo>
                <a:lnTo>
                  <a:pt x="60" y="432"/>
                </a:lnTo>
                <a:lnTo>
                  <a:pt x="61" y="423"/>
                </a:lnTo>
                <a:lnTo>
                  <a:pt x="63" y="415"/>
                </a:lnTo>
                <a:lnTo>
                  <a:pt x="66" y="409"/>
                </a:lnTo>
                <a:lnTo>
                  <a:pt x="66" y="409"/>
                </a:lnTo>
                <a:lnTo>
                  <a:pt x="66" y="407"/>
                </a:lnTo>
                <a:lnTo>
                  <a:pt x="64" y="409"/>
                </a:lnTo>
                <a:lnTo>
                  <a:pt x="64" y="410"/>
                </a:lnTo>
                <a:lnTo>
                  <a:pt x="63" y="414"/>
                </a:lnTo>
                <a:lnTo>
                  <a:pt x="61" y="414"/>
                </a:lnTo>
                <a:lnTo>
                  <a:pt x="61" y="414"/>
                </a:lnTo>
                <a:lnTo>
                  <a:pt x="61" y="414"/>
                </a:lnTo>
                <a:lnTo>
                  <a:pt x="67" y="401"/>
                </a:lnTo>
                <a:lnTo>
                  <a:pt x="72" y="394"/>
                </a:lnTo>
                <a:lnTo>
                  <a:pt x="74" y="391"/>
                </a:lnTo>
                <a:lnTo>
                  <a:pt x="74" y="389"/>
                </a:lnTo>
                <a:lnTo>
                  <a:pt x="74" y="389"/>
                </a:lnTo>
                <a:lnTo>
                  <a:pt x="75" y="388"/>
                </a:lnTo>
                <a:lnTo>
                  <a:pt x="77" y="389"/>
                </a:lnTo>
                <a:lnTo>
                  <a:pt x="78" y="394"/>
                </a:lnTo>
                <a:lnTo>
                  <a:pt x="83" y="383"/>
                </a:lnTo>
                <a:lnTo>
                  <a:pt x="83" y="383"/>
                </a:lnTo>
                <a:lnTo>
                  <a:pt x="86" y="381"/>
                </a:lnTo>
                <a:lnTo>
                  <a:pt x="86" y="385"/>
                </a:lnTo>
                <a:lnTo>
                  <a:pt x="84" y="394"/>
                </a:lnTo>
                <a:lnTo>
                  <a:pt x="83" y="404"/>
                </a:lnTo>
                <a:lnTo>
                  <a:pt x="83" y="406"/>
                </a:lnTo>
                <a:lnTo>
                  <a:pt x="86" y="404"/>
                </a:lnTo>
                <a:lnTo>
                  <a:pt x="90" y="397"/>
                </a:lnTo>
                <a:lnTo>
                  <a:pt x="90" y="397"/>
                </a:lnTo>
                <a:lnTo>
                  <a:pt x="93" y="395"/>
                </a:lnTo>
                <a:lnTo>
                  <a:pt x="93" y="397"/>
                </a:lnTo>
                <a:lnTo>
                  <a:pt x="92" y="404"/>
                </a:lnTo>
                <a:lnTo>
                  <a:pt x="90" y="407"/>
                </a:lnTo>
                <a:lnTo>
                  <a:pt x="96" y="401"/>
                </a:lnTo>
                <a:lnTo>
                  <a:pt x="96" y="401"/>
                </a:lnTo>
                <a:lnTo>
                  <a:pt x="98" y="394"/>
                </a:lnTo>
                <a:lnTo>
                  <a:pt x="98" y="388"/>
                </a:lnTo>
                <a:lnTo>
                  <a:pt x="98" y="386"/>
                </a:lnTo>
                <a:lnTo>
                  <a:pt x="96" y="385"/>
                </a:lnTo>
                <a:lnTo>
                  <a:pt x="95" y="385"/>
                </a:lnTo>
                <a:lnTo>
                  <a:pt x="93" y="386"/>
                </a:lnTo>
                <a:lnTo>
                  <a:pt x="93" y="386"/>
                </a:lnTo>
                <a:lnTo>
                  <a:pt x="96" y="380"/>
                </a:lnTo>
                <a:lnTo>
                  <a:pt x="98" y="375"/>
                </a:lnTo>
                <a:lnTo>
                  <a:pt x="98" y="369"/>
                </a:lnTo>
                <a:lnTo>
                  <a:pt x="98" y="363"/>
                </a:lnTo>
                <a:lnTo>
                  <a:pt x="101" y="359"/>
                </a:lnTo>
                <a:lnTo>
                  <a:pt x="106" y="352"/>
                </a:lnTo>
                <a:lnTo>
                  <a:pt x="106" y="352"/>
                </a:lnTo>
                <a:lnTo>
                  <a:pt x="106" y="352"/>
                </a:lnTo>
                <a:lnTo>
                  <a:pt x="106" y="354"/>
                </a:lnTo>
                <a:lnTo>
                  <a:pt x="103" y="359"/>
                </a:lnTo>
                <a:lnTo>
                  <a:pt x="99" y="365"/>
                </a:lnTo>
                <a:lnTo>
                  <a:pt x="98" y="366"/>
                </a:lnTo>
                <a:lnTo>
                  <a:pt x="99" y="368"/>
                </a:lnTo>
                <a:lnTo>
                  <a:pt x="99" y="368"/>
                </a:lnTo>
                <a:lnTo>
                  <a:pt x="106" y="360"/>
                </a:lnTo>
                <a:lnTo>
                  <a:pt x="110" y="354"/>
                </a:lnTo>
                <a:lnTo>
                  <a:pt x="113" y="346"/>
                </a:lnTo>
                <a:lnTo>
                  <a:pt x="119" y="340"/>
                </a:lnTo>
                <a:lnTo>
                  <a:pt x="119" y="340"/>
                </a:lnTo>
                <a:lnTo>
                  <a:pt x="115" y="343"/>
                </a:lnTo>
                <a:lnTo>
                  <a:pt x="113" y="342"/>
                </a:lnTo>
                <a:lnTo>
                  <a:pt x="113" y="340"/>
                </a:lnTo>
                <a:lnTo>
                  <a:pt x="115" y="337"/>
                </a:lnTo>
                <a:lnTo>
                  <a:pt x="118" y="331"/>
                </a:lnTo>
                <a:lnTo>
                  <a:pt x="118" y="331"/>
                </a:lnTo>
                <a:lnTo>
                  <a:pt x="121" y="330"/>
                </a:lnTo>
                <a:lnTo>
                  <a:pt x="121" y="331"/>
                </a:lnTo>
                <a:lnTo>
                  <a:pt x="121" y="333"/>
                </a:lnTo>
                <a:lnTo>
                  <a:pt x="122" y="333"/>
                </a:lnTo>
                <a:lnTo>
                  <a:pt x="127" y="327"/>
                </a:lnTo>
                <a:lnTo>
                  <a:pt x="127" y="327"/>
                </a:lnTo>
                <a:lnTo>
                  <a:pt x="128" y="324"/>
                </a:lnTo>
                <a:lnTo>
                  <a:pt x="130" y="317"/>
                </a:lnTo>
                <a:lnTo>
                  <a:pt x="130" y="316"/>
                </a:lnTo>
                <a:lnTo>
                  <a:pt x="125" y="319"/>
                </a:lnTo>
                <a:lnTo>
                  <a:pt x="125" y="319"/>
                </a:lnTo>
                <a:lnTo>
                  <a:pt x="125" y="316"/>
                </a:lnTo>
                <a:lnTo>
                  <a:pt x="127" y="313"/>
                </a:lnTo>
                <a:lnTo>
                  <a:pt x="132" y="308"/>
                </a:lnTo>
                <a:lnTo>
                  <a:pt x="138" y="302"/>
                </a:lnTo>
                <a:lnTo>
                  <a:pt x="142" y="296"/>
                </a:lnTo>
                <a:lnTo>
                  <a:pt x="142" y="296"/>
                </a:lnTo>
                <a:lnTo>
                  <a:pt x="144" y="296"/>
                </a:lnTo>
                <a:lnTo>
                  <a:pt x="144" y="298"/>
                </a:lnTo>
                <a:lnTo>
                  <a:pt x="144" y="304"/>
                </a:lnTo>
                <a:lnTo>
                  <a:pt x="144" y="305"/>
                </a:lnTo>
                <a:lnTo>
                  <a:pt x="144" y="307"/>
                </a:lnTo>
                <a:lnTo>
                  <a:pt x="147" y="305"/>
                </a:lnTo>
                <a:lnTo>
                  <a:pt x="150" y="302"/>
                </a:lnTo>
                <a:lnTo>
                  <a:pt x="150" y="302"/>
                </a:lnTo>
                <a:lnTo>
                  <a:pt x="150" y="302"/>
                </a:lnTo>
                <a:lnTo>
                  <a:pt x="150" y="299"/>
                </a:lnTo>
                <a:lnTo>
                  <a:pt x="153" y="293"/>
                </a:lnTo>
                <a:lnTo>
                  <a:pt x="156" y="287"/>
                </a:lnTo>
                <a:lnTo>
                  <a:pt x="154" y="285"/>
                </a:lnTo>
                <a:lnTo>
                  <a:pt x="151" y="285"/>
                </a:lnTo>
                <a:lnTo>
                  <a:pt x="151" y="285"/>
                </a:lnTo>
                <a:lnTo>
                  <a:pt x="156" y="282"/>
                </a:lnTo>
                <a:lnTo>
                  <a:pt x="157" y="282"/>
                </a:lnTo>
                <a:lnTo>
                  <a:pt x="159" y="284"/>
                </a:lnTo>
                <a:lnTo>
                  <a:pt x="159" y="287"/>
                </a:lnTo>
                <a:lnTo>
                  <a:pt x="159" y="287"/>
                </a:lnTo>
                <a:lnTo>
                  <a:pt x="165" y="281"/>
                </a:lnTo>
                <a:lnTo>
                  <a:pt x="170" y="273"/>
                </a:lnTo>
                <a:lnTo>
                  <a:pt x="174" y="269"/>
                </a:lnTo>
                <a:lnTo>
                  <a:pt x="177" y="267"/>
                </a:lnTo>
                <a:lnTo>
                  <a:pt x="180" y="267"/>
                </a:lnTo>
                <a:lnTo>
                  <a:pt x="180" y="261"/>
                </a:lnTo>
                <a:lnTo>
                  <a:pt x="180" y="261"/>
                </a:lnTo>
                <a:lnTo>
                  <a:pt x="193" y="255"/>
                </a:lnTo>
                <a:lnTo>
                  <a:pt x="193" y="255"/>
                </a:lnTo>
                <a:lnTo>
                  <a:pt x="205" y="241"/>
                </a:lnTo>
                <a:lnTo>
                  <a:pt x="211" y="235"/>
                </a:lnTo>
                <a:lnTo>
                  <a:pt x="214" y="235"/>
                </a:lnTo>
                <a:lnTo>
                  <a:pt x="215" y="235"/>
                </a:lnTo>
                <a:lnTo>
                  <a:pt x="215" y="235"/>
                </a:lnTo>
                <a:lnTo>
                  <a:pt x="225" y="227"/>
                </a:lnTo>
                <a:lnTo>
                  <a:pt x="228" y="223"/>
                </a:lnTo>
                <a:lnTo>
                  <a:pt x="228" y="221"/>
                </a:lnTo>
                <a:lnTo>
                  <a:pt x="225" y="221"/>
                </a:lnTo>
                <a:lnTo>
                  <a:pt x="225" y="221"/>
                </a:lnTo>
                <a:lnTo>
                  <a:pt x="219" y="226"/>
                </a:lnTo>
                <a:lnTo>
                  <a:pt x="214" y="230"/>
                </a:lnTo>
                <a:lnTo>
                  <a:pt x="211" y="233"/>
                </a:lnTo>
                <a:lnTo>
                  <a:pt x="206" y="235"/>
                </a:lnTo>
                <a:lnTo>
                  <a:pt x="206" y="235"/>
                </a:lnTo>
                <a:lnTo>
                  <a:pt x="212" y="232"/>
                </a:lnTo>
                <a:lnTo>
                  <a:pt x="217" y="226"/>
                </a:lnTo>
                <a:lnTo>
                  <a:pt x="225" y="215"/>
                </a:lnTo>
                <a:lnTo>
                  <a:pt x="228" y="217"/>
                </a:lnTo>
                <a:lnTo>
                  <a:pt x="228" y="217"/>
                </a:lnTo>
                <a:lnTo>
                  <a:pt x="234" y="209"/>
                </a:lnTo>
                <a:lnTo>
                  <a:pt x="238" y="206"/>
                </a:lnTo>
                <a:lnTo>
                  <a:pt x="240" y="203"/>
                </a:lnTo>
                <a:lnTo>
                  <a:pt x="240" y="203"/>
                </a:lnTo>
                <a:lnTo>
                  <a:pt x="240" y="204"/>
                </a:lnTo>
                <a:lnTo>
                  <a:pt x="240" y="204"/>
                </a:lnTo>
                <a:lnTo>
                  <a:pt x="243" y="204"/>
                </a:lnTo>
                <a:lnTo>
                  <a:pt x="244" y="198"/>
                </a:lnTo>
                <a:lnTo>
                  <a:pt x="244" y="198"/>
                </a:lnTo>
                <a:lnTo>
                  <a:pt x="252" y="192"/>
                </a:lnTo>
                <a:lnTo>
                  <a:pt x="255" y="192"/>
                </a:lnTo>
                <a:lnTo>
                  <a:pt x="260" y="192"/>
                </a:lnTo>
                <a:lnTo>
                  <a:pt x="266" y="188"/>
                </a:lnTo>
                <a:lnTo>
                  <a:pt x="257" y="198"/>
                </a:lnTo>
                <a:lnTo>
                  <a:pt x="257" y="198"/>
                </a:lnTo>
                <a:lnTo>
                  <a:pt x="263" y="195"/>
                </a:lnTo>
                <a:lnTo>
                  <a:pt x="267" y="192"/>
                </a:lnTo>
                <a:lnTo>
                  <a:pt x="272" y="189"/>
                </a:lnTo>
                <a:lnTo>
                  <a:pt x="272" y="189"/>
                </a:lnTo>
                <a:lnTo>
                  <a:pt x="275" y="182"/>
                </a:lnTo>
                <a:lnTo>
                  <a:pt x="276" y="174"/>
                </a:lnTo>
                <a:lnTo>
                  <a:pt x="276" y="174"/>
                </a:lnTo>
                <a:lnTo>
                  <a:pt x="281" y="171"/>
                </a:lnTo>
                <a:lnTo>
                  <a:pt x="284" y="171"/>
                </a:lnTo>
                <a:lnTo>
                  <a:pt x="286" y="169"/>
                </a:lnTo>
                <a:lnTo>
                  <a:pt x="289" y="166"/>
                </a:lnTo>
                <a:lnTo>
                  <a:pt x="281" y="177"/>
                </a:lnTo>
                <a:lnTo>
                  <a:pt x="281" y="177"/>
                </a:lnTo>
                <a:lnTo>
                  <a:pt x="281" y="177"/>
                </a:lnTo>
                <a:lnTo>
                  <a:pt x="287" y="175"/>
                </a:lnTo>
                <a:lnTo>
                  <a:pt x="293" y="172"/>
                </a:lnTo>
                <a:lnTo>
                  <a:pt x="302" y="168"/>
                </a:lnTo>
                <a:lnTo>
                  <a:pt x="302" y="168"/>
                </a:lnTo>
                <a:lnTo>
                  <a:pt x="307" y="162"/>
                </a:lnTo>
                <a:lnTo>
                  <a:pt x="310" y="157"/>
                </a:lnTo>
                <a:lnTo>
                  <a:pt x="312" y="156"/>
                </a:lnTo>
                <a:lnTo>
                  <a:pt x="310" y="154"/>
                </a:lnTo>
                <a:lnTo>
                  <a:pt x="305" y="157"/>
                </a:lnTo>
                <a:lnTo>
                  <a:pt x="305" y="157"/>
                </a:lnTo>
                <a:lnTo>
                  <a:pt x="315" y="151"/>
                </a:lnTo>
                <a:lnTo>
                  <a:pt x="316" y="151"/>
                </a:lnTo>
                <a:lnTo>
                  <a:pt x="316" y="154"/>
                </a:lnTo>
                <a:lnTo>
                  <a:pt x="316" y="154"/>
                </a:lnTo>
                <a:lnTo>
                  <a:pt x="321" y="150"/>
                </a:lnTo>
                <a:lnTo>
                  <a:pt x="321" y="148"/>
                </a:lnTo>
                <a:lnTo>
                  <a:pt x="321" y="148"/>
                </a:lnTo>
                <a:lnTo>
                  <a:pt x="319" y="146"/>
                </a:lnTo>
                <a:lnTo>
                  <a:pt x="322" y="143"/>
                </a:lnTo>
                <a:lnTo>
                  <a:pt x="322" y="143"/>
                </a:lnTo>
                <a:lnTo>
                  <a:pt x="338" y="137"/>
                </a:lnTo>
                <a:lnTo>
                  <a:pt x="356" y="131"/>
                </a:lnTo>
                <a:lnTo>
                  <a:pt x="347" y="143"/>
                </a:lnTo>
                <a:lnTo>
                  <a:pt x="354" y="139"/>
                </a:lnTo>
                <a:lnTo>
                  <a:pt x="354" y="139"/>
                </a:lnTo>
                <a:lnTo>
                  <a:pt x="351" y="143"/>
                </a:lnTo>
                <a:lnTo>
                  <a:pt x="354" y="143"/>
                </a:lnTo>
                <a:lnTo>
                  <a:pt x="357" y="143"/>
                </a:lnTo>
                <a:lnTo>
                  <a:pt x="357" y="143"/>
                </a:lnTo>
                <a:lnTo>
                  <a:pt x="357" y="146"/>
                </a:lnTo>
                <a:lnTo>
                  <a:pt x="357" y="146"/>
                </a:lnTo>
                <a:lnTo>
                  <a:pt x="367" y="140"/>
                </a:lnTo>
                <a:lnTo>
                  <a:pt x="374" y="134"/>
                </a:lnTo>
                <a:lnTo>
                  <a:pt x="374" y="134"/>
                </a:lnTo>
                <a:lnTo>
                  <a:pt x="368" y="134"/>
                </a:lnTo>
                <a:lnTo>
                  <a:pt x="368" y="133"/>
                </a:lnTo>
                <a:lnTo>
                  <a:pt x="367" y="133"/>
                </a:lnTo>
                <a:lnTo>
                  <a:pt x="368" y="130"/>
                </a:lnTo>
                <a:lnTo>
                  <a:pt x="371" y="125"/>
                </a:lnTo>
                <a:lnTo>
                  <a:pt x="379" y="117"/>
                </a:lnTo>
                <a:lnTo>
                  <a:pt x="380" y="114"/>
                </a:lnTo>
                <a:lnTo>
                  <a:pt x="380" y="113"/>
                </a:lnTo>
                <a:lnTo>
                  <a:pt x="379" y="111"/>
                </a:lnTo>
                <a:lnTo>
                  <a:pt x="379" y="111"/>
                </a:lnTo>
                <a:lnTo>
                  <a:pt x="386" y="108"/>
                </a:lnTo>
                <a:lnTo>
                  <a:pt x="391" y="107"/>
                </a:lnTo>
                <a:lnTo>
                  <a:pt x="400" y="107"/>
                </a:lnTo>
                <a:lnTo>
                  <a:pt x="403" y="107"/>
                </a:lnTo>
                <a:lnTo>
                  <a:pt x="408" y="105"/>
                </a:lnTo>
                <a:lnTo>
                  <a:pt x="412" y="102"/>
                </a:lnTo>
                <a:lnTo>
                  <a:pt x="418" y="96"/>
                </a:lnTo>
                <a:lnTo>
                  <a:pt x="418" y="96"/>
                </a:lnTo>
                <a:lnTo>
                  <a:pt x="417" y="96"/>
                </a:lnTo>
                <a:lnTo>
                  <a:pt x="417" y="95"/>
                </a:lnTo>
                <a:lnTo>
                  <a:pt x="417" y="93"/>
                </a:lnTo>
                <a:lnTo>
                  <a:pt x="417" y="92"/>
                </a:lnTo>
                <a:lnTo>
                  <a:pt x="415" y="92"/>
                </a:lnTo>
                <a:lnTo>
                  <a:pt x="409" y="96"/>
                </a:lnTo>
                <a:lnTo>
                  <a:pt x="409" y="96"/>
                </a:lnTo>
                <a:lnTo>
                  <a:pt x="417" y="92"/>
                </a:lnTo>
                <a:lnTo>
                  <a:pt x="420" y="87"/>
                </a:lnTo>
                <a:lnTo>
                  <a:pt x="425" y="82"/>
                </a:lnTo>
                <a:lnTo>
                  <a:pt x="434" y="79"/>
                </a:lnTo>
                <a:lnTo>
                  <a:pt x="434" y="79"/>
                </a:lnTo>
                <a:lnTo>
                  <a:pt x="432" y="81"/>
                </a:lnTo>
                <a:lnTo>
                  <a:pt x="432" y="82"/>
                </a:lnTo>
                <a:lnTo>
                  <a:pt x="437" y="82"/>
                </a:lnTo>
                <a:lnTo>
                  <a:pt x="438" y="84"/>
                </a:lnTo>
                <a:lnTo>
                  <a:pt x="440" y="84"/>
                </a:lnTo>
                <a:lnTo>
                  <a:pt x="438" y="87"/>
                </a:lnTo>
                <a:lnTo>
                  <a:pt x="434" y="90"/>
                </a:lnTo>
                <a:lnTo>
                  <a:pt x="434" y="90"/>
                </a:lnTo>
                <a:lnTo>
                  <a:pt x="434" y="90"/>
                </a:lnTo>
                <a:lnTo>
                  <a:pt x="432" y="90"/>
                </a:lnTo>
                <a:lnTo>
                  <a:pt x="429" y="92"/>
                </a:lnTo>
                <a:lnTo>
                  <a:pt x="421" y="96"/>
                </a:lnTo>
                <a:lnTo>
                  <a:pt x="421" y="96"/>
                </a:lnTo>
                <a:lnTo>
                  <a:pt x="425" y="96"/>
                </a:lnTo>
                <a:lnTo>
                  <a:pt x="426" y="98"/>
                </a:lnTo>
                <a:lnTo>
                  <a:pt x="429" y="98"/>
                </a:lnTo>
                <a:lnTo>
                  <a:pt x="437" y="95"/>
                </a:lnTo>
                <a:lnTo>
                  <a:pt x="437" y="95"/>
                </a:lnTo>
                <a:lnTo>
                  <a:pt x="450" y="87"/>
                </a:lnTo>
                <a:lnTo>
                  <a:pt x="455" y="84"/>
                </a:lnTo>
                <a:lnTo>
                  <a:pt x="455" y="82"/>
                </a:lnTo>
                <a:lnTo>
                  <a:pt x="455" y="82"/>
                </a:lnTo>
                <a:lnTo>
                  <a:pt x="455" y="82"/>
                </a:lnTo>
                <a:lnTo>
                  <a:pt x="453" y="81"/>
                </a:lnTo>
                <a:lnTo>
                  <a:pt x="452" y="81"/>
                </a:lnTo>
                <a:lnTo>
                  <a:pt x="447" y="84"/>
                </a:lnTo>
                <a:lnTo>
                  <a:pt x="444" y="84"/>
                </a:lnTo>
                <a:lnTo>
                  <a:pt x="446" y="82"/>
                </a:lnTo>
                <a:lnTo>
                  <a:pt x="446" y="82"/>
                </a:lnTo>
                <a:lnTo>
                  <a:pt x="457" y="78"/>
                </a:lnTo>
                <a:lnTo>
                  <a:pt x="464" y="75"/>
                </a:lnTo>
                <a:lnTo>
                  <a:pt x="469" y="72"/>
                </a:lnTo>
                <a:lnTo>
                  <a:pt x="473" y="67"/>
                </a:lnTo>
                <a:lnTo>
                  <a:pt x="473" y="67"/>
                </a:lnTo>
                <a:lnTo>
                  <a:pt x="466" y="70"/>
                </a:lnTo>
                <a:lnTo>
                  <a:pt x="461" y="70"/>
                </a:lnTo>
                <a:lnTo>
                  <a:pt x="458" y="70"/>
                </a:lnTo>
                <a:lnTo>
                  <a:pt x="457" y="69"/>
                </a:lnTo>
                <a:lnTo>
                  <a:pt x="469" y="61"/>
                </a:lnTo>
                <a:lnTo>
                  <a:pt x="467" y="64"/>
                </a:lnTo>
                <a:lnTo>
                  <a:pt x="467" y="64"/>
                </a:lnTo>
                <a:lnTo>
                  <a:pt x="478" y="60"/>
                </a:lnTo>
                <a:lnTo>
                  <a:pt x="481" y="56"/>
                </a:lnTo>
                <a:lnTo>
                  <a:pt x="482" y="53"/>
                </a:lnTo>
                <a:lnTo>
                  <a:pt x="493" y="49"/>
                </a:lnTo>
                <a:lnTo>
                  <a:pt x="505" y="49"/>
                </a:lnTo>
                <a:lnTo>
                  <a:pt x="505" y="49"/>
                </a:lnTo>
                <a:lnTo>
                  <a:pt x="502" y="52"/>
                </a:lnTo>
                <a:lnTo>
                  <a:pt x="499" y="53"/>
                </a:lnTo>
                <a:lnTo>
                  <a:pt x="489" y="58"/>
                </a:lnTo>
                <a:lnTo>
                  <a:pt x="481" y="61"/>
                </a:lnTo>
                <a:lnTo>
                  <a:pt x="479" y="63"/>
                </a:lnTo>
                <a:lnTo>
                  <a:pt x="479" y="66"/>
                </a:lnTo>
                <a:lnTo>
                  <a:pt x="479" y="66"/>
                </a:lnTo>
                <a:lnTo>
                  <a:pt x="489" y="61"/>
                </a:lnTo>
                <a:lnTo>
                  <a:pt x="495" y="56"/>
                </a:lnTo>
                <a:lnTo>
                  <a:pt x="502" y="53"/>
                </a:lnTo>
                <a:lnTo>
                  <a:pt x="510" y="50"/>
                </a:lnTo>
                <a:lnTo>
                  <a:pt x="510" y="50"/>
                </a:lnTo>
                <a:lnTo>
                  <a:pt x="501" y="56"/>
                </a:lnTo>
                <a:lnTo>
                  <a:pt x="501" y="56"/>
                </a:lnTo>
                <a:lnTo>
                  <a:pt x="505" y="55"/>
                </a:lnTo>
                <a:lnTo>
                  <a:pt x="511" y="56"/>
                </a:lnTo>
                <a:lnTo>
                  <a:pt x="521" y="53"/>
                </a:lnTo>
                <a:lnTo>
                  <a:pt x="525" y="52"/>
                </a:lnTo>
                <a:lnTo>
                  <a:pt x="531" y="47"/>
                </a:lnTo>
                <a:lnTo>
                  <a:pt x="531" y="47"/>
                </a:lnTo>
                <a:lnTo>
                  <a:pt x="536" y="44"/>
                </a:lnTo>
                <a:lnTo>
                  <a:pt x="536" y="44"/>
                </a:lnTo>
                <a:lnTo>
                  <a:pt x="534" y="43"/>
                </a:lnTo>
                <a:lnTo>
                  <a:pt x="533" y="43"/>
                </a:lnTo>
                <a:lnTo>
                  <a:pt x="533" y="43"/>
                </a:lnTo>
                <a:lnTo>
                  <a:pt x="557" y="31"/>
                </a:lnTo>
                <a:lnTo>
                  <a:pt x="576" y="23"/>
                </a:lnTo>
                <a:lnTo>
                  <a:pt x="576" y="23"/>
                </a:lnTo>
                <a:lnTo>
                  <a:pt x="576" y="24"/>
                </a:lnTo>
                <a:lnTo>
                  <a:pt x="579" y="24"/>
                </a:lnTo>
                <a:lnTo>
                  <a:pt x="586" y="23"/>
                </a:lnTo>
                <a:lnTo>
                  <a:pt x="591" y="21"/>
                </a:lnTo>
                <a:lnTo>
                  <a:pt x="586" y="26"/>
                </a:lnTo>
                <a:lnTo>
                  <a:pt x="586" y="26"/>
                </a:lnTo>
                <a:lnTo>
                  <a:pt x="577" y="27"/>
                </a:lnTo>
                <a:lnTo>
                  <a:pt x="562" y="32"/>
                </a:lnTo>
                <a:lnTo>
                  <a:pt x="548" y="38"/>
                </a:lnTo>
                <a:lnTo>
                  <a:pt x="544" y="41"/>
                </a:lnTo>
                <a:lnTo>
                  <a:pt x="540" y="44"/>
                </a:lnTo>
                <a:lnTo>
                  <a:pt x="540" y="44"/>
                </a:lnTo>
                <a:lnTo>
                  <a:pt x="542" y="44"/>
                </a:lnTo>
                <a:lnTo>
                  <a:pt x="542" y="46"/>
                </a:lnTo>
                <a:lnTo>
                  <a:pt x="534" y="49"/>
                </a:lnTo>
                <a:lnTo>
                  <a:pt x="525" y="52"/>
                </a:lnTo>
                <a:lnTo>
                  <a:pt x="522" y="55"/>
                </a:lnTo>
                <a:lnTo>
                  <a:pt x="519" y="56"/>
                </a:lnTo>
                <a:lnTo>
                  <a:pt x="519" y="56"/>
                </a:lnTo>
                <a:lnTo>
                  <a:pt x="530" y="53"/>
                </a:lnTo>
                <a:lnTo>
                  <a:pt x="536" y="55"/>
                </a:lnTo>
                <a:lnTo>
                  <a:pt x="540" y="56"/>
                </a:lnTo>
                <a:lnTo>
                  <a:pt x="542" y="58"/>
                </a:lnTo>
                <a:lnTo>
                  <a:pt x="542" y="58"/>
                </a:lnTo>
                <a:lnTo>
                  <a:pt x="550" y="55"/>
                </a:lnTo>
                <a:lnTo>
                  <a:pt x="554" y="52"/>
                </a:lnTo>
                <a:lnTo>
                  <a:pt x="554" y="52"/>
                </a:lnTo>
                <a:lnTo>
                  <a:pt x="554" y="50"/>
                </a:lnTo>
                <a:lnTo>
                  <a:pt x="551" y="49"/>
                </a:lnTo>
                <a:lnTo>
                  <a:pt x="550" y="49"/>
                </a:lnTo>
                <a:lnTo>
                  <a:pt x="547" y="47"/>
                </a:lnTo>
                <a:lnTo>
                  <a:pt x="547" y="47"/>
                </a:lnTo>
                <a:lnTo>
                  <a:pt x="576" y="37"/>
                </a:lnTo>
                <a:lnTo>
                  <a:pt x="588" y="32"/>
                </a:lnTo>
                <a:lnTo>
                  <a:pt x="597" y="26"/>
                </a:lnTo>
                <a:lnTo>
                  <a:pt x="597" y="26"/>
                </a:lnTo>
                <a:lnTo>
                  <a:pt x="600" y="27"/>
                </a:lnTo>
                <a:lnTo>
                  <a:pt x="602" y="29"/>
                </a:lnTo>
                <a:lnTo>
                  <a:pt x="598" y="31"/>
                </a:lnTo>
                <a:lnTo>
                  <a:pt x="594" y="32"/>
                </a:lnTo>
                <a:lnTo>
                  <a:pt x="594" y="32"/>
                </a:lnTo>
                <a:lnTo>
                  <a:pt x="612" y="27"/>
                </a:lnTo>
                <a:lnTo>
                  <a:pt x="630" y="21"/>
                </a:lnTo>
                <a:lnTo>
                  <a:pt x="667" y="15"/>
                </a:lnTo>
                <a:lnTo>
                  <a:pt x="667" y="15"/>
                </a:lnTo>
                <a:lnTo>
                  <a:pt x="664" y="14"/>
                </a:lnTo>
                <a:lnTo>
                  <a:pt x="664" y="12"/>
                </a:lnTo>
                <a:lnTo>
                  <a:pt x="673" y="11"/>
                </a:lnTo>
                <a:lnTo>
                  <a:pt x="682" y="8"/>
                </a:lnTo>
                <a:lnTo>
                  <a:pt x="684" y="8"/>
                </a:lnTo>
                <a:lnTo>
                  <a:pt x="682" y="6"/>
                </a:lnTo>
                <a:lnTo>
                  <a:pt x="682" y="6"/>
                </a:lnTo>
                <a:lnTo>
                  <a:pt x="673" y="6"/>
                </a:lnTo>
                <a:lnTo>
                  <a:pt x="666" y="5"/>
                </a:lnTo>
                <a:lnTo>
                  <a:pt x="663" y="3"/>
                </a:lnTo>
                <a:lnTo>
                  <a:pt x="663" y="3"/>
                </a:lnTo>
                <a:lnTo>
                  <a:pt x="664" y="2"/>
                </a:lnTo>
                <a:lnTo>
                  <a:pt x="664" y="2"/>
                </a:lnTo>
                <a:lnTo>
                  <a:pt x="667" y="2"/>
                </a:lnTo>
                <a:lnTo>
                  <a:pt x="669" y="2"/>
                </a:lnTo>
                <a:lnTo>
                  <a:pt x="667" y="3"/>
                </a:lnTo>
                <a:lnTo>
                  <a:pt x="669" y="5"/>
                </a:lnTo>
                <a:lnTo>
                  <a:pt x="669" y="5"/>
                </a:lnTo>
                <a:lnTo>
                  <a:pt x="675" y="3"/>
                </a:lnTo>
                <a:lnTo>
                  <a:pt x="681" y="3"/>
                </a:lnTo>
                <a:lnTo>
                  <a:pt x="687" y="3"/>
                </a:lnTo>
                <a:lnTo>
                  <a:pt x="690" y="2"/>
                </a:lnTo>
                <a:lnTo>
                  <a:pt x="695" y="0"/>
                </a:lnTo>
                <a:lnTo>
                  <a:pt x="695" y="0"/>
                </a:lnTo>
                <a:lnTo>
                  <a:pt x="684" y="3"/>
                </a:lnTo>
                <a:lnTo>
                  <a:pt x="682" y="5"/>
                </a:lnTo>
                <a:lnTo>
                  <a:pt x="684" y="6"/>
                </a:lnTo>
                <a:lnTo>
                  <a:pt x="687" y="9"/>
                </a:lnTo>
                <a:lnTo>
                  <a:pt x="687" y="11"/>
                </a:lnTo>
                <a:lnTo>
                  <a:pt x="687" y="12"/>
                </a:lnTo>
                <a:lnTo>
                  <a:pt x="687" y="12"/>
                </a:lnTo>
                <a:lnTo>
                  <a:pt x="695" y="11"/>
                </a:lnTo>
                <a:lnTo>
                  <a:pt x="695" y="12"/>
                </a:lnTo>
                <a:lnTo>
                  <a:pt x="695" y="12"/>
                </a:lnTo>
                <a:lnTo>
                  <a:pt x="695" y="14"/>
                </a:lnTo>
                <a:lnTo>
                  <a:pt x="696" y="14"/>
                </a:lnTo>
                <a:lnTo>
                  <a:pt x="702" y="14"/>
                </a:lnTo>
                <a:lnTo>
                  <a:pt x="702" y="14"/>
                </a:lnTo>
                <a:lnTo>
                  <a:pt x="730" y="8"/>
                </a:lnTo>
                <a:lnTo>
                  <a:pt x="757" y="3"/>
                </a:lnTo>
                <a:lnTo>
                  <a:pt x="757" y="3"/>
                </a:lnTo>
                <a:lnTo>
                  <a:pt x="775" y="5"/>
                </a:lnTo>
                <a:lnTo>
                  <a:pt x="797" y="5"/>
                </a:lnTo>
                <a:lnTo>
                  <a:pt x="818" y="5"/>
                </a:lnTo>
                <a:lnTo>
                  <a:pt x="836" y="5"/>
                </a:lnTo>
                <a:lnTo>
                  <a:pt x="836" y="5"/>
                </a:lnTo>
                <a:lnTo>
                  <a:pt x="841" y="8"/>
                </a:lnTo>
                <a:lnTo>
                  <a:pt x="843" y="11"/>
                </a:lnTo>
                <a:lnTo>
                  <a:pt x="844" y="14"/>
                </a:lnTo>
                <a:lnTo>
                  <a:pt x="850" y="15"/>
                </a:lnTo>
                <a:lnTo>
                  <a:pt x="850" y="15"/>
                </a:lnTo>
                <a:lnTo>
                  <a:pt x="853" y="15"/>
                </a:lnTo>
                <a:lnTo>
                  <a:pt x="855" y="15"/>
                </a:lnTo>
                <a:lnTo>
                  <a:pt x="853" y="14"/>
                </a:lnTo>
                <a:lnTo>
                  <a:pt x="852" y="12"/>
                </a:lnTo>
                <a:lnTo>
                  <a:pt x="852" y="12"/>
                </a:lnTo>
                <a:lnTo>
                  <a:pt x="861" y="14"/>
                </a:lnTo>
                <a:lnTo>
                  <a:pt x="858" y="14"/>
                </a:lnTo>
                <a:lnTo>
                  <a:pt x="858" y="14"/>
                </a:lnTo>
                <a:lnTo>
                  <a:pt x="867" y="15"/>
                </a:lnTo>
                <a:lnTo>
                  <a:pt x="879" y="18"/>
                </a:lnTo>
                <a:lnTo>
                  <a:pt x="893" y="21"/>
                </a:lnTo>
                <a:lnTo>
                  <a:pt x="898" y="21"/>
                </a:lnTo>
                <a:lnTo>
                  <a:pt x="901" y="20"/>
                </a:lnTo>
                <a:lnTo>
                  <a:pt x="894" y="23"/>
                </a:lnTo>
                <a:lnTo>
                  <a:pt x="894" y="23"/>
                </a:lnTo>
                <a:lnTo>
                  <a:pt x="899" y="24"/>
                </a:lnTo>
                <a:lnTo>
                  <a:pt x="904" y="24"/>
                </a:lnTo>
                <a:lnTo>
                  <a:pt x="904" y="24"/>
                </a:lnTo>
                <a:lnTo>
                  <a:pt x="905" y="27"/>
                </a:lnTo>
                <a:lnTo>
                  <a:pt x="904" y="29"/>
                </a:lnTo>
                <a:lnTo>
                  <a:pt x="902" y="29"/>
                </a:lnTo>
                <a:lnTo>
                  <a:pt x="902" y="29"/>
                </a:lnTo>
                <a:lnTo>
                  <a:pt x="910" y="34"/>
                </a:lnTo>
                <a:lnTo>
                  <a:pt x="919" y="35"/>
                </a:lnTo>
                <a:lnTo>
                  <a:pt x="930" y="38"/>
                </a:lnTo>
                <a:lnTo>
                  <a:pt x="939" y="41"/>
                </a:lnTo>
                <a:lnTo>
                  <a:pt x="933" y="35"/>
                </a:lnTo>
                <a:lnTo>
                  <a:pt x="933" y="35"/>
                </a:lnTo>
                <a:lnTo>
                  <a:pt x="948" y="40"/>
                </a:lnTo>
                <a:lnTo>
                  <a:pt x="960" y="46"/>
                </a:lnTo>
                <a:lnTo>
                  <a:pt x="988" y="61"/>
                </a:lnTo>
                <a:lnTo>
                  <a:pt x="984" y="63"/>
                </a:lnTo>
                <a:lnTo>
                  <a:pt x="998" y="69"/>
                </a:lnTo>
                <a:lnTo>
                  <a:pt x="998" y="69"/>
                </a:lnTo>
                <a:lnTo>
                  <a:pt x="997" y="69"/>
                </a:lnTo>
                <a:lnTo>
                  <a:pt x="997" y="70"/>
                </a:lnTo>
                <a:lnTo>
                  <a:pt x="1000" y="73"/>
                </a:lnTo>
                <a:lnTo>
                  <a:pt x="1004" y="76"/>
                </a:lnTo>
                <a:lnTo>
                  <a:pt x="1009" y="79"/>
                </a:lnTo>
                <a:lnTo>
                  <a:pt x="1009" y="79"/>
                </a:lnTo>
                <a:lnTo>
                  <a:pt x="992" y="73"/>
                </a:lnTo>
                <a:lnTo>
                  <a:pt x="977" y="67"/>
                </a:lnTo>
                <a:lnTo>
                  <a:pt x="977" y="67"/>
                </a:lnTo>
                <a:lnTo>
                  <a:pt x="975" y="66"/>
                </a:lnTo>
                <a:lnTo>
                  <a:pt x="975" y="66"/>
                </a:lnTo>
                <a:lnTo>
                  <a:pt x="978" y="66"/>
                </a:lnTo>
                <a:lnTo>
                  <a:pt x="983" y="66"/>
                </a:lnTo>
                <a:lnTo>
                  <a:pt x="984" y="66"/>
                </a:lnTo>
                <a:lnTo>
                  <a:pt x="983" y="64"/>
                </a:lnTo>
                <a:lnTo>
                  <a:pt x="983" y="64"/>
                </a:lnTo>
                <a:lnTo>
                  <a:pt x="978" y="60"/>
                </a:lnTo>
                <a:lnTo>
                  <a:pt x="971" y="55"/>
                </a:lnTo>
                <a:lnTo>
                  <a:pt x="963" y="52"/>
                </a:lnTo>
                <a:lnTo>
                  <a:pt x="957" y="52"/>
                </a:lnTo>
                <a:lnTo>
                  <a:pt x="957" y="52"/>
                </a:lnTo>
                <a:lnTo>
                  <a:pt x="965" y="55"/>
                </a:lnTo>
                <a:lnTo>
                  <a:pt x="971" y="56"/>
                </a:lnTo>
                <a:lnTo>
                  <a:pt x="971" y="56"/>
                </a:lnTo>
                <a:lnTo>
                  <a:pt x="971" y="58"/>
                </a:lnTo>
                <a:lnTo>
                  <a:pt x="969" y="58"/>
                </a:lnTo>
                <a:lnTo>
                  <a:pt x="965" y="58"/>
                </a:lnTo>
                <a:lnTo>
                  <a:pt x="960" y="56"/>
                </a:lnTo>
                <a:lnTo>
                  <a:pt x="954" y="56"/>
                </a:lnTo>
                <a:lnTo>
                  <a:pt x="954" y="56"/>
                </a:lnTo>
                <a:lnTo>
                  <a:pt x="960" y="60"/>
                </a:lnTo>
                <a:lnTo>
                  <a:pt x="962" y="61"/>
                </a:lnTo>
                <a:lnTo>
                  <a:pt x="965" y="61"/>
                </a:lnTo>
                <a:lnTo>
                  <a:pt x="965" y="61"/>
                </a:lnTo>
                <a:lnTo>
                  <a:pt x="951" y="56"/>
                </a:lnTo>
                <a:lnTo>
                  <a:pt x="937" y="50"/>
                </a:lnTo>
                <a:lnTo>
                  <a:pt x="937" y="50"/>
                </a:lnTo>
                <a:lnTo>
                  <a:pt x="940" y="50"/>
                </a:lnTo>
                <a:lnTo>
                  <a:pt x="939" y="49"/>
                </a:lnTo>
                <a:lnTo>
                  <a:pt x="936" y="47"/>
                </a:lnTo>
                <a:lnTo>
                  <a:pt x="936" y="47"/>
                </a:lnTo>
                <a:lnTo>
                  <a:pt x="937" y="47"/>
                </a:lnTo>
                <a:lnTo>
                  <a:pt x="937" y="47"/>
                </a:lnTo>
                <a:lnTo>
                  <a:pt x="933" y="47"/>
                </a:lnTo>
                <a:lnTo>
                  <a:pt x="927" y="47"/>
                </a:lnTo>
                <a:lnTo>
                  <a:pt x="907" y="41"/>
                </a:lnTo>
                <a:lnTo>
                  <a:pt x="907" y="41"/>
                </a:lnTo>
                <a:lnTo>
                  <a:pt x="904" y="38"/>
                </a:lnTo>
                <a:lnTo>
                  <a:pt x="898" y="37"/>
                </a:lnTo>
                <a:lnTo>
                  <a:pt x="885" y="35"/>
                </a:lnTo>
                <a:lnTo>
                  <a:pt x="873" y="34"/>
                </a:lnTo>
                <a:lnTo>
                  <a:pt x="859" y="31"/>
                </a:lnTo>
                <a:lnTo>
                  <a:pt x="859" y="31"/>
                </a:lnTo>
                <a:lnTo>
                  <a:pt x="873" y="27"/>
                </a:lnTo>
                <a:lnTo>
                  <a:pt x="890" y="27"/>
                </a:lnTo>
                <a:lnTo>
                  <a:pt x="890" y="27"/>
                </a:lnTo>
                <a:lnTo>
                  <a:pt x="882" y="26"/>
                </a:lnTo>
                <a:lnTo>
                  <a:pt x="878" y="24"/>
                </a:lnTo>
                <a:lnTo>
                  <a:pt x="864" y="21"/>
                </a:lnTo>
                <a:lnTo>
                  <a:pt x="864" y="21"/>
                </a:lnTo>
                <a:lnTo>
                  <a:pt x="855" y="24"/>
                </a:lnTo>
                <a:lnTo>
                  <a:pt x="847" y="26"/>
                </a:lnTo>
                <a:lnTo>
                  <a:pt x="838" y="26"/>
                </a:lnTo>
                <a:lnTo>
                  <a:pt x="838" y="23"/>
                </a:lnTo>
                <a:lnTo>
                  <a:pt x="838" y="23"/>
                </a:lnTo>
                <a:lnTo>
                  <a:pt x="829" y="24"/>
                </a:lnTo>
                <a:lnTo>
                  <a:pt x="823" y="26"/>
                </a:lnTo>
                <a:lnTo>
                  <a:pt x="817" y="26"/>
                </a:lnTo>
                <a:lnTo>
                  <a:pt x="806" y="26"/>
                </a:lnTo>
                <a:lnTo>
                  <a:pt x="806" y="26"/>
                </a:lnTo>
                <a:lnTo>
                  <a:pt x="783" y="24"/>
                </a:lnTo>
                <a:lnTo>
                  <a:pt x="760" y="24"/>
                </a:lnTo>
                <a:lnTo>
                  <a:pt x="739" y="26"/>
                </a:lnTo>
                <a:lnTo>
                  <a:pt x="721" y="27"/>
                </a:lnTo>
                <a:lnTo>
                  <a:pt x="719" y="24"/>
                </a:lnTo>
                <a:lnTo>
                  <a:pt x="719" y="24"/>
                </a:lnTo>
                <a:lnTo>
                  <a:pt x="714" y="27"/>
                </a:lnTo>
                <a:lnTo>
                  <a:pt x="707" y="29"/>
                </a:lnTo>
                <a:lnTo>
                  <a:pt x="692" y="32"/>
                </a:lnTo>
                <a:lnTo>
                  <a:pt x="675" y="35"/>
                </a:lnTo>
                <a:lnTo>
                  <a:pt x="659" y="40"/>
                </a:lnTo>
                <a:lnTo>
                  <a:pt x="659" y="40"/>
                </a:lnTo>
                <a:lnTo>
                  <a:pt x="649" y="41"/>
                </a:lnTo>
                <a:lnTo>
                  <a:pt x="638" y="44"/>
                </a:lnTo>
                <a:lnTo>
                  <a:pt x="615" y="50"/>
                </a:lnTo>
                <a:lnTo>
                  <a:pt x="597" y="56"/>
                </a:lnTo>
                <a:lnTo>
                  <a:pt x="589" y="58"/>
                </a:lnTo>
                <a:lnTo>
                  <a:pt x="582" y="58"/>
                </a:lnTo>
                <a:lnTo>
                  <a:pt x="582" y="58"/>
                </a:lnTo>
                <a:lnTo>
                  <a:pt x="547" y="73"/>
                </a:lnTo>
                <a:lnTo>
                  <a:pt x="511" y="87"/>
                </a:lnTo>
                <a:lnTo>
                  <a:pt x="443" y="121"/>
                </a:lnTo>
                <a:lnTo>
                  <a:pt x="449" y="113"/>
                </a:lnTo>
                <a:lnTo>
                  <a:pt x="449" y="113"/>
                </a:lnTo>
                <a:lnTo>
                  <a:pt x="444" y="116"/>
                </a:lnTo>
                <a:lnTo>
                  <a:pt x="441" y="116"/>
                </a:lnTo>
                <a:lnTo>
                  <a:pt x="438" y="116"/>
                </a:lnTo>
                <a:lnTo>
                  <a:pt x="434" y="119"/>
                </a:lnTo>
                <a:lnTo>
                  <a:pt x="434" y="119"/>
                </a:lnTo>
                <a:lnTo>
                  <a:pt x="437" y="119"/>
                </a:lnTo>
                <a:lnTo>
                  <a:pt x="437" y="119"/>
                </a:lnTo>
                <a:lnTo>
                  <a:pt x="432" y="124"/>
                </a:lnTo>
                <a:lnTo>
                  <a:pt x="425" y="130"/>
                </a:lnTo>
                <a:lnTo>
                  <a:pt x="418" y="134"/>
                </a:lnTo>
                <a:lnTo>
                  <a:pt x="418" y="134"/>
                </a:lnTo>
                <a:lnTo>
                  <a:pt x="402" y="142"/>
                </a:lnTo>
                <a:lnTo>
                  <a:pt x="385" y="154"/>
                </a:lnTo>
                <a:lnTo>
                  <a:pt x="368" y="165"/>
                </a:lnTo>
                <a:lnTo>
                  <a:pt x="354" y="177"/>
                </a:lnTo>
                <a:lnTo>
                  <a:pt x="353" y="174"/>
                </a:lnTo>
                <a:lnTo>
                  <a:pt x="353" y="174"/>
                </a:lnTo>
                <a:lnTo>
                  <a:pt x="339" y="186"/>
                </a:lnTo>
                <a:lnTo>
                  <a:pt x="324" y="197"/>
                </a:lnTo>
                <a:lnTo>
                  <a:pt x="307" y="206"/>
                </a:lnTo>
                <a:lnTo>
                  <a:pt x="290" y="217"/>
                </a:lnTo>
                <a:lnTo>
                  <a:pt x="290" y="217"/>
                </a:lnTo>
                <a:lnTo>
                  <a:pt x="284" y="220"/>
                </a:lnTo>
                <a:lnTo>
                  <a:pt x="280" y="221"/>
                </a:lnTo>
                <a:lnTo>
                  <a:pt x="275" y="224"/>
                </a:lnTo>
                <a:lnTo>
                  <a:pt x="275" y="224"/>
                </a:lnTo>
                <a:lnTo>
                  <a:pt x="263" y="240"/>
                </a:lnTo>
                <a:lnTo>
                  <a:pt x="246" y="258"/>
                </a:lnTo>
                <a:lnTo>
                  <a:pt x="246" y="258"/>
                </a:lnTo>
                <a:lnTo>
                  <a:pt x="202" y="295"/>
                </a:lnTo>
                <a:lnTo>
                  <a:pt x="202" y="295"/>
                </a:lnTo>
                <a:lnTo>
                  <a:pt x="174" y="328"/>
                </a:lnTo>
                <a:lnTo>
                  <a:pt x="147" y="363"/>
                </a:lnTo>
                <a:lnTo>
                  <a:pt x="133" y="380"/>
                </a:lnTo>
                <a:lnTo>
                  <a:pt x="121" y="400"/>
                </a:lnTo>
                <a:lnTo>
                  <a:pt x="109" y="418"/>
                </a:lnTo>
                <a:lnTo>
                  <a:pt x="98" y="438"/>
                </a:lnTo>
                <a:lnTo>
                  <a:pt x="93" y="441"/>
                </a:lnTo>
                <a:lnTo>
                  <a:pt x="93" y="441"/>
                </a:lnTo>
                <a:lnTo>
                  <a:pt x="77" y="482"/>
                </a:lnTo>
                <a:lnTo>
                  <a:pt x="60" y="526"/>
                </a:lnTo>
                <a:lnTo>
                  <a:pt x="54" y="549"/>
                </a:lnTo>
                <a:lnTo>
                  <a:pt x="49" y="571"/>
                </a:lnTo>
                <a:lnTo>
                  <a:pt x="46" y="592"/>
                </a:lnTo>
                <a:lnTo>
                  <a:pt x="45" y="610"/>
                </a:lnTo>
                <a:lnTo>
                  <a:pt x="40" y="606"/>
                </a:lnTo>
                <a:lnTo>
                  <a:pt x="40" y="606"/>
                </a:lnTo>
                <a:lnTo>
                  <a:pt x="37" y="618"/>
                </a:lnTo>
                <a:lnTo>
                  <a:pt x="38" y="629"/>
                </a:lnTo>
                <a:lnTo>
                  <a:pt x="40" y="636"/>
                </a:lnTo>
                <a:lnTo>
                  <a:pt x="42" y="638"/>
                </a:lnTo>
                <a:lnTo>
                  <a:pt x="43" y="636"/>
                </a:lnTo>
                <a:lnTo>
                  <a:pt x="43" y="636"/>
                </a:lnTo>
                <a:lnTo>
                  <a:pt x="43" y="650"/>
                </a:lnTo>
                <a:lnTo>
                  <a:pt x="45" y="664"/>
                </a:lnTo>
                <a:lnTo>
                  <a:pt x="45" y="676"/>
                </a:lnTo>
                <a:lnTo>
                  <a:pt x="45" y="681"/>
                </a:lnTo>
                <a:lnTo>
                  <a:pt x="43" y="685"/>
                </a:lnTo>
                <a:lnTo>
                  <a:pt x="43" y="685"/>
                </a:lnTo>
                <a:lnTo>
                  <a:pt x="45" y="696"/>
                </a:lnTo>
                <a:lnTo>
                  <a:pt x="48" y="702"/>
                </a:lnTo>
                <a:lnTo>
                  <a:pt x="49" y="708"/>
                </a:lnTo>
                <a:lnTo>
                  <a:pt x="52" y="717"/>
                </a:lnTo>
                <a:lnTo>
                  <a:pt x="52" y="717"/>
                </a:lnTo>
                <a:lnTo>
                  <a:pt x="55" y="737"/>
                </a:lnTo>
                <a:lnTo>
                  <a:pt x="58" y="754"/>
                </a:lnTo>
                <a:lnTo>
                  <a:pt x="64" y="769"/>
                </a:lnTo>
                <a:lnTo>
                  <a:pt x="71" y="787"/>
                </a:lnTo>
                <a:lnTo>
                  <a:pt x="69" y="780"/>
                </a:lnTo>
                <a:lnTo>
                  <a:pt x="69" y="780"/>
                </a:lnTo>
                <a:lnTo>
                  <a:pt x="67" y="778"/>
                </a:lnTo>
                <a:lnTo>
                  <a:pt x="66" y="780"/>
                </a:lnTo>
                <a:lnTo>
                  <a:pt x="64" y="781"/>
                </a:lnTo>
                <a:lnTo>
                  <a:pt x="66" y="786"/>
                </a:lnTo>
                <a:lnTo>
                  <a:pt x="66" y="786"/>
                </a:lnTo>
                <a:lnTo>
                  <a:pt x="71" y="795"/>
                </a:lnTo>
                <a:lnTo>
                  <a:pt x="75" y="807"/>
                </a:lnTo>
                <a:lnTo>
                  <a:pt x="80" y="815"/>
                </a:lnTo>
                <a:lnTo>
                  <a:pt x="81" y="815"/>
                </a:lnTo>
                <a:lnTo>
                  <a:pt x="83" y="812"/>
                </a:lnTo>
                <a:lnTo>
                  <a:pt x="83" y="812"/>
                </a:lnTo>
                <a:lnTo>
                  <a:pt x="86" y="822"/>
                </a:lnTo>
                <a:lnTo>
                  <a:pt x="92" y="835"/>
                </a:lnTo>
                <a:lnTo>
                  <a:pt x="106" y="859"/>
                </a:lnTo>
                <a:lnTo>
                  <a:pt x="119" y="884"/>
                </a:lnTo>
                <a:lnTo>
                  <a:pt x="132" y="905"/>
                </a:lnTo>
                <a:lnTo>
                  <a:pt x="132" y="905"/>
                </a:lnTo>
                <a:lnTo>
                  <a:pt x="132" y="905"/>
                </a:lnTo>
                <a:lnTo>
                  <a:pt x="133" y="906"/>
                </a:lnTo>
                <a:lnTo>
                  <a:pt x="139" y="911"/>
                </a:lnTo>
                <a:lnTo>
                  <a:pt x="139" y="911"/>
                </a:lnTo>
                <a:lnTo>
                  <a:pt x="162" y="946"/>
                </a:lnTo>
                <a:lnTo>
                  <a:pt x="174" y="961"/>
                </a:lnTo>
                <a:lnTo>
                  <a:pt x="188" y="975"/>
                </a:lnTo>
                <a:lnTo>
                  <a:pt x="188" y="975"/>
                </a:lnTo>
                <a:lnTo>
                  <a:pt x="188" y="977"/>
                </a:lnTo>
                <a:lnTo>
                  <a:pt x="186" y="977"/>
                </a:lnTo>
                <a:lnTo>
                  <a:pt x="185" y="977"/>
                </a:lnTo>
                <a:lnTo>
                  <a:pt x="185" y="977"/>
                </a:lnTo>
                <a:lnTo>
                  <a:pt x="185" y="977"/>
                </a:lnTo>
                <a:lnTo>
                  <a:pt x="188" y="981"/>
                </a:lnTo>
                <a:lnTo>
                  <a:pt x="188" y="981"/>
                </a:lnTo>
                <a:lnTo>
                  <a:pt x="190" y="983"/>
                </a:lnTo>
                <a:lnTo>
                  <a:pt x="191" y="983"/>
                </a:lnTo>
                <a:lnTo>
                  <a:pt x="193" y="983"/>
                </a:lnTo>
                <a:lnTo>
                  <a:pt x="196" y="984"/>
                </a:lnTo>
                <a:lnTo>
                  <a:pt x="196" y="984"/>
                </a:lnTo>
                <a:lnTo>
                  <a:pt x="220" y="1010"/>
                </a:lnTo>
                <a:lnTo>
                  <a:pt x="243" y="1036"/>
                </a:lnTo>
                <a:lnTo>
                  <a:pt x="267" y="1061"/>
                </a:lnTo>
                <a:lnTo>
                  <a:pt x="290" y="1082"/>
                </a:lnTo>
                <a:lnTo>
                  <a:pt x="290" y="1082"/>
                </a:lnTo>
                <a:lnTo>
                  <a:pt x="336" y="1117"/>
                </a:lnTo>
                <a:lnTo>
                  <a:pt x="382" y="1151"/>
                </a:lnTo>
                <a:lnTo>
                  <a:pt x="429" y="1183"/>
                </a:lnTo>
                <a:lnTo>
                  <a:pt x="476" y="1210"/>
                </a:lnTo>
                <a:lnTo>
                  <a:pt x="475" y="1212"/>
                </a:lnTo>
                <a:lnTo>
                  <a:pt x="475" y="1212"/>
                </a:lnTo>
                <a:lnTo>
                  <a:pt x="484" y="1215"/>
                </a:lnTo>
                <a:lnTo>
                  <a:pt x="493" y="1219"/>
                </a:lnTo>
                <a:lnTo>
                  <a:pt x="510" y="1230"/>
                </a:lnTo>
                <a:lnTo>
                  <a:pt x="527" y="1241"/>
                </a:lnTo>
                <a:lnTo>
                  <a:pt x="536" y="1244"/>
                </a:lnTo>
                <a:lnTo>
                  <a:pt x="544" y="1245"/>
                </a:lnTo>
                <a:lnTo>
                  <a:pt x="544" y="1245"/>
                </a:lnTo>
                <a:lnTo>
                  <a:pt x="554" y="1251"/>
                </a:lnTo>
                <a:lnTo>
                  <a:pt x="559" y="1254"/>
                </a:lnTo>
                <a:lnTo>
                  <a:pt x="559" y="1256"/>
                </a:lnTo>
                <a:lnTo>
                  <a:pt x="557" y="1256"/>
                </a:lnTo>
                <a:lnTo>
                  <a:pt x="557" y="1256"/>
                </a:lnTo>
                <a:lnTo>
                  <a:pt x="574" y="1262"/>
                </a:lnTo>
                <a:lnTo>
                  <a:pt x="592" y="1271"/>
                </a:lnTo>
                <a:lnTo>
                  <a:pt x="612" y="1282"/>
                </a:lnTo>
                <a:lnTo>
                  <a:pt x="623" y="1285"/>
                </a:lnTo>
                <a:lnTo>
                  <a:pt x="634" y="1288"/>
                </a:lnTo>
                <a:lnTo>
                  <a:pt x="634" y="1288"/>
                </a:lnTo>
                <a:lnTo>
                  <a:pt x="626" y="1286"/>
                </a:lnTo>
                <a:lnTo>
                  <a:pt x="626" y="1286"/>
                </a:lnTo>
                <a:lnTo>
                  <a:pt x="644" y="1296"/>
                </a:lnTo>
                <a:lnTo>
                  <a:pt x="664" y="1302"/>
                </a:lnTo>
                <a:lnTo>
                  <a:pt x="684" y="1309"/>
                </a:lnTo>
                <a:lnTo>
                  <a:pt x="704" y="1317"/>
                </a:lnTo>
                <a:lnTo>
                  <a:pt x="704" y="1317"/>
                </a:lnTo>
                <a:lnTo>
                  <a:pt x="698" y="1315"/>
                </a:lnTo>
                <a:lnTo>
                  <a:pt x="693" y="1315"/>
                </a:lnTo>
                <a:lnTo>
                  <a:pt x="693" y="1315"/>
                </a:lnTo>
                <a:lnTo>
                  <a:pt x="702" y="1320"/>
                </a:lnTo>
                <a:lnTo>
                  <a:pt x="711" y="1321"/>
                </a:lnTo>
                <a:lnTo>
                  <a:pt x="721" y="1323"/>
                </a:lnTo>
                <a:lnTo>
                  <a:pt x="724" y="1325"/>
                </a:lnTo>
                <a:lnTo>
                  <a:pt x="725" y="1328"/>
                </a:lnTo>
                <a:lnTo>
                  <a:pt x="725" y="1328"/>
                </a:lnTo>
                <a:lnTo>
                  <a:pt x="728" y="1328"/>
                </a:lnTo>
                <a:lnTo>
                  <a:pt x="730" y="1328"/>
                </a:lnTo>
                <a:lnTo>
                  <a:pt x="730" y="1326"/>
                </a:lnTo>
                <a:lnTo>
                  <a:pt x="727" y="1325"/>
                </a:lnTo>
                <a:lnTo>
                  <a:pt x="727" y="1325"/>
                </a:lnTo>
                <a:lnTo>
                  <a:pt x="750" y="1332"/>
                </a:lnTo>
                <a:lnTo>
                  <a:pt x="774" y="1340"/>
                </a:lnTo>
                <a:lnTo>
                  <a:pt x="823" y="1352"/>
                </a:lnTo>
                <a:lnTo>
                  <a:pt x="873" y="1361"/>
                </a:lnTo>
                <a:lnTo>
                  <a:pt x="923" y="1369"/>
                </a:lnTo>
                <a:lnTo>
                  <a:pt x="923" y="1369"/>
                </a:lnTo>
                <a:lnTo>
                  <a:pt x="937" y="1372"/>
                </a:lnTo>
                <a:lnTo>
                  <a:pt x="945" y="1375"/>
                </a:lnTo>
                <a:lnTo>
                  <a:pt x="948" y="1378"/>
                </a:lnTo>
                <a:lnTo>
                  <a:pt x="948" y="1379"/>
                </a:lnTo>
                <a:lnTo>
                  <a:pt x="946" y="1379"/>
                </a:lnTo>
                <a:lnTo>
                  <a:pt x="948" y="1381"/>
                </a:lnTo>
                <a:lnTo>
                  <a:pt x="965" y="1381"/>
                </a:lnTo>
                <a:lnTo>
                  <a:pt x="965" y="1381"/>
                </a:lnTo>
                <a:lnTo>
                  <a:pt x="966" y="1381"/>
                </a:lnTo>
                <a:lnTo>
                  <a:pt x="966" y="1381"/>
                </a:lnTo>
                <a:lnTo>
                  <a:pt x="966" y="1379"/>
                </a:lnTo>
                <a:lnTo>
                  <a:pt x="968" y="1381"/>
                </a:lnTo>
                <a:lnTo>
                  <a:pt x="968" y="1381"/>
                </a:lnTo>
                <a:lnTo>
                  <a:pt x="977" y="1383"/>
                </a:lnTo>
                <a:lnTo>
                  <a:pt x="984" y="1386"/>
                </a:lnTo>
                <a:lnTo>
                  <a:pt x="992" y="1389"/>
                </a:lnTo>
                <a:lnTo>
                  <a:pt x="995" y="1389"/>
                </a:lnTo>
                <a:lnTo>
                  <a:pt x="1000" y="1389"/>
                </a:lnTo>
                <a:lnTo>
                  <a:pt x="1000" y="1389"/>
                </a:lnTo>
                <a:lnTo>
                  <a:pt x="998" y="1387"/>
                </a:lnTo>
                <a:lnTo>
                  <a:pt x="1000" y="1386"/>
                </a:lnTo>
                <a:lnTo>
                  <a:pt x="1001" y="1386"/>
                </a:lnTo>
                <a:lnTo>
                  <a:pt x="1006" y="1386"/>
                </a:lnTo>
                <a:lnTo>
                  <a:pt x="1007" y="1384"/>
                </a:lnTo>
                <a:lnTo>
                  <a:pt x="1007" y="1384"/>
                </a:lnTo>
                <a:lnTo>
                  <a:pt x="1039" y="1390"/>
                </a:lnTo>
                <a:lnTo>
                  <a:pt x="1052" y="1392"/>
                </a:lnTo>
                <a:lnTo>
                  <a:pt x="1065" y="1392"/>
                </a:lnTo>
                <a:lnTo>
                  <a:pt x="1064" y="1395"/>
                </a:lnTo>
                <a:lnTo>
                  <a:pt x="1064" y="1395"/>
                </a:lnTo>
                <a:lnTo>
                  <a:pt x="1085" y="1392"/>
                </a:lnTo>
                <a:lnTo>
                  <a:pt x="1107" y="1390"/>
                </a:lnTo>
                <a:lnTo>
                  <a:pt x="1128" y="1389"/>
                </a:lnTo>
                <a:lnTo>
                  <a:pt x="1137" y="1387"/>
                </a:lnTo>
                <a:lnTo>
                  <a:pt x="1146" y="1386"/>
                </a:lnTo>
                <a:lnTo>
                  <a:pt x="1146" y="1386"/>
                </a:lnTo>
                <a:lnTo>
                  <a:pt x="1203" y="1383"/>
                </a:lnTo>
                <a:lnTo>
                  <a:pt x="1258" y="1375"/>
                </a:lnTo>
                <a:lnTo>
                  <a:pt x="1285" y="1370"/>
                </a:lnTo>
                <a:lnTo>
                  <a:pt x="1311" y="1364"/>
                </a:lnTo>
                <a:lnTo>
                  <a:pt x="1338" y="1358"/>
                </a:lnTo>
                <a:lnTo>
                  <a:pt x="1364" y="1350"/>
                </a:lnTo>
                <a:lnTo>
                  <a:pt x="1389" y="1341"/>
                </a:lnTo>
                <a:lnTo>
                  <a:pt x="1415" y="1332"/>
                </a:lnTo>
                <a:lnTo>
                  <a:pt x="1439" y="1321"/>
                </a:lnTo>
                <a:lnTo>
                  <a:pt x="1462" y="1309"/>
                </a:lnTo>
                <a:lnTo>
                  <a:pt x="1485" y="1297"/>
                </a:lnTo>
                <a:lnTo>
                  <a:pt x="1508" y="1283"/>
                </a:lnTo>
                <a:lnTo>
                  <a:pt x="1529" y="1268"/>
                </a:lnTo>
                <a:lnTo>
                  <a:pt x="1551" y="1251"/>
                </a:lnTo>
                <a:lnTo>
                  <a:pt x="1551" y="1251"/>
                </a:lnTo>
                <a:lnTo>
                  <a:pt x="1570" y="1235"/>
                </a:lnTo>
                <a:lnTo>
                  <a:pt x="1589" y="1218"/>
                </a:lnTo>
                <a:lnTo>
                  <a:pt x="1607" y="1198"/>
                </a:lnTo>
                <a:lnTo>
                  <a:pt x="1622" y="1178"/>
                </a:lnTo>
                <a:lnTo>
                  <a:pt x="1638" y="1157"/>
                </a:lnTo>
                <a:lnTo>
                  <a:pt x="1651" y="1135"/>
                </a:lnTo>
                <a:lnTo>
                  <a:pt x="1665" y="1112"/>
                </a:lnTo>
                <a:lnTo>
                  <a:pt x="1676" y="1090"/>
                </a:lnTo>
                <a:lnTo>
                  <a:pt x="1686" y="1065"/>
                </a:lnTo>
                <a:lnTo>
                  <a:pt x="1696" y="1041"/>
                </a:lnTo>
                <a:lnTo>
                  <a:pt x="1703" y="1016"/>
                </a:lnTo>
                <a:lnTo>
                  <a:pt x="1711" y="990"/>
                </a:lnTo>
                <a:lnTo>
                  <a:pt x="1715" y="964"/>
                </a:lnTo>
                <a:lnTo>
                  <a:pt x="1720" y="938"/>
                </a:lnTo>
                <a:lnTo>
                  <a:pt x="1723" y="913"/>
                </a:lnTo>
                <a:lnTo>
                  <a:pt x="1725" y="887"/>
                </a:lnTo>
                <a:lnTo>
                  <a:pt x="1725" y="887"/>
                </a:lnTo>
                <a:lnTo>
                  <a:pt x="1728" y="865"/>
                </a:lnTo>
                <a:lnTo>
                  <a:pt x="1728" y="851"/>
                </a:lnTo>
                <a:lnTo>
                  <a:pt x="1726" y="835"/>
                </a:lnTo>
                <a:lnTo>
                  <a:pt x="1723" y="813"/>
                </a:lnTo>
                <a:lnTo>
                  <a:pt x="1723" y="813"/>
                </a:lnTo>
                <a:lnTo>
                  <a:pt x="1725" y="815"/>
                </a:lnTo>
                <a:lnTo>
                  <a:pt x="1725" y="815"/>
                </a:lnTo>
                <a:lnTo>
                  <a:pt x="1725" y="815"/>
                </a:lnTo>
                <a:lnTo>
                  <a:pt x="1725" y="815"/>
                </a:lnTo>
                <a:lnTo>
                  <a:pt x="1723" y="813"/>
                </a:lnTo>
                <a:lnTo>
                  <a:pt x="1721" y="810"/>
                </a:lnTo>
                <a:lnTo>
                  <a:pt x="1720" y="801"/>
                </a:lnTo>
                <a:lnTo>
                  <a:pt x="1718" y="790"/>
                </a:lnTo>
                <a:lnTo>
                  <a:pt x="1717" y="787"/>
                </a:lnTo>
                <a:lnTo>
                  <a:pt x="1715" y="786"/>
                </a:lnTo>
                <a:lnTo>
                  <a:pt x="1715" y="786"/>
                </a:lnTo>
                <a:lnTo>
                  <a:pt x="1706" y="748"/>
                </a:lnTo>
                <a:lnTo>
                  <a:pt x="1696" y="710"/>
                </a:lnTo>
                <a:lnTo>
                  <a:pt x="1683" y="673"/>
                </a:lnTo>
                <a:lnTo>
                  <a:pt x="1668" y="635"/>
                </a:lnTo>
                <a:lnTo>
                  <a:pt x="1668" y="635"/>
                </a:lnTo>
                <a:lnTo>
                  <a:pt x="1671" y="639"/>
                </a:lnTo>
                <a:lnTo>
                  <a:pt x="1673" y="642"/>
                </a:lnTo>
                <a:lnTo>
                  <a:pt x="1674" y="642"/>
                </a:lnTo>
                <a:lnTo>
                  <a:pt x="1674" y="641"/>
                </a:lnTo>
                <a:lnTo>
                  <a:pt x="1673" y="636"/>
                </a:lnTo>
                <a:lnTo>
                  <a:pt x="1665" y="627"/>
                </a:lnTo>
                <a:lnTo>
                  <a:pt x="1667" y="626"/>
                </a:lnTo>
                <a:lnTo>
                  <a:pt x="1667" y="626"/>
                </a:lnTo>
                <a:lnTo>
                  <a:pt x="1660" y="618"/>
                </a:lnTo>
                <a:lnTo>
                  <a:pt x="1659" y="616"/>
                </a:lnTo>
                <a:lnTo>
                  <a:pt x="1659" y="620"/>
                </a:lnTo>
                <a:lnTo>
                  <a:pt x="1659" y="620"/>
                </a:lnTo>
                <a:lnTo>
                  <a:pt x="1635" y="574"/>
                </a:lnTo>
                <a:lnTo>
                  <a:pt x="1610" y="528"/>
                </a:lnTo>
                <a:lnTo>
                  <a:pt x="1584" y="482"/>
                </a:lnTo>
                <a:lnTo>
                  <a:pt x="1557" y="439"/>
                </a:lnTo>
                <a:lnTo>
                  <a:pt x="1541" y="418"/>
                </a:lnTo>
                <a:lnTo>
                  <a:pt x="1526" y="398"/>
                </a:lnTo>
                <a:lnTo>
                  <a:pt x="1509" y="380"/>
                </a:lnTo>
                <a:lnTo>
                  <a:pt x="1493" y="362"/>
                </a:lnTo>
                <a:lnTo>
                  <a:pt x="1474" y="343"/>
                </a:lnTo>
                <a:lnTo>
                  <a:pt x="1454" y="327"/>
                </a:lnTo>
                <a:lnTo>
                  <a:pt x="1435" y="311"/>
                </a:lnTo>
                <a:lnTo>
                  <a:pt x="1413" y="298"/>
                </a:lnTo>
                <a:lnTo>
                  <a:pt x="1413" y="298"/>
                </a:lnTo>
                <a:lnTo>
                  <a:pt x="1392" y="282"/>
                </a:lnTo>
                <a:lnTo>
                  <a:pt x="1366" y="269"/>
                </a:lnTo>
                <a:lnTo>
                  <a:pt x="1340" y="255"/>
                </a:lnTo>
                <a:lnTo>
                  <a:pt x="1314" y="243"/>
                </a:lnTo>
                <a:lnTo>
                  <a:pt x="1314" y="243"/>
                </a:lnTo>
                <a:lnTo>
                  <a:pt x="1244" y="208"/>
                </a:lnTo>
                <a:lnTo>
                  <a:pt x="1174" y="174"/>
                </a:lnTo>
                <a:lnTo>
                  <a:pt x="1104" y="140"/>
                </a:lnTo>
                <a:lnTo>
                  <a:pt x="1030" y="105"/>
                </a:lnTo>
                <a:lnTo>
                  <a:pt x="1030" y="105"/>
                </a:lnTo>
                <a:lnTo>
                  <a:pt x="1033" y="105"/>
                </a:lnTo>
                <a:lnTo>
                  <a:pt x="1044" y="105"/>
                </a:lnTo>
                <a:lnTo>
                  <a:pt x="1062" y="110"/>
                </a:lnTo>
                <a:lnTo>
                  <a:pt x="1076" y="114"/>
                </a:lnTo>
                <a:lnTo>
                  <a:pt x="1090" y="119"/>
                </a:lnTo>
                <a:lnTo>
                  <a:pt x="1090" y="119"/>
                </a:lnTo>
                <a:close/>
              </a:path>
            </a:pathLst>
          </a:custGeom>
          <a:solidFill>
            <a:schemeClr val="tx1">
              <a:lumMod val="95000"/>
              <a:lumOff val="5000"/>
              <a:alpha val="9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p:cNvSpPr>
          <p:nvPr/>
        </p:nvSpPr>
        <p:spPr bwMode="auto">
          <a:xfrm>
            <a:off x="2949576" y="138113"/>
            <a:ext cx="11113" cy="14288"/>
          </a:xfrm>
          <a:custGeom>
            <a:avLst/>
            <a:gdLst/>
            <a:ahLst/>
            <a:cxnLst>
              <a:cxn ang="0">
                <a:pos x="5" y="9"/>
              </a:cxn>
              <a:cxn ang="0">
                <a:pos x="5" y="9"/>
              </a:cxn>
              <a:cxn ang="0">
                <a:pos x="0" y="2"/>
              </a:cxn>
              <a:cxn ang="0">
                <a:pos x="0" y="0"/>
              </a:cxn>
              <a:cxn ang="0">
                <a:pos x="5" y="0"/>
              </a:cxn>
              <a:cxn ang="0">
                <a:pos x="5" y="0"/>
              </a:cxn>
              <a:cxn ang="0">
                <a:pos x="5" y="5"/>
              </a:cxn>
              <a:cxn ang="0">
                <a:pos x="7" y="8"/>
              </a:cxn>
              <a:cxn ang="0">
                <a:pos x="5" y="9"/>
              </a:cxn>
              <a:cxn ang="0">
                <a:pos x="5" y="9"/>
              </a:cxn>
            </a:cxnLst>
            <a:rect l="0" t="0" r="r" b="b"/>
            <a:pathLst>
              <a:path w="7" h="9">
                <a:moveTo>
                  <a:pt x="5" y="9"/>
                </a:moveTo>
                <a:lnTo>
                  <a:pt x="5" y="9"/>
                </a:lnTo>
                <a:lnTo>
                  <a:pt x="0" y="2"/>
                </a:lnTo>
                <a:lnTo>
                  <a:pt x="0" y="0"/>
                </a:lnTo>
                <a:lnTo>
                  <a:pt x="5" y="0"/>
                </a:lnTo>
                <a:lnTo>
                  <a:pt x="5" y="0"/>
                </a:lnTo>
                <a:lnTo>
                  <a:pt x="5" y="5"/>
                </a:lnTo>
                <a:lnTo>
                  <a:pt x="7" y="8"/>
                </a:lnTo>
                <a:lnTo>
                  <a:pt x="5" y="9"/>
                </a:lnTo>
                <a:lnTo>
                  <a:pt x="5"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6" name="Freeform 8"/>
          <p:cNvSpPr>
            <a:spLocks/>
          </p:cNvSpPr>
          <p:nvPr/>
        </p:nvSpPr>
        <p:spPr bwMode="auto">
          <a:xfrm>
            <a:off x="2446338" y="3175"/>
            <a:ext cx="19050" cy="4763"/>
          </a:xfrm>
          <a:custGeom>
            <a:avLst/>
            <a:gdLst/>
            <a:ahLst/>
            <a:cxnLst>
              <a:cxn ang="0">
                <a:pos x="6" y="3"/>
              </a:cxn>
              <a:cxn ang="0">
                <a:pos x="6" y="3"/>
              </a:cxn>
              <a:cxn ang="0">
                <a:pos x="3" y="3"/>
              </a:cxn>
              <a:cxn ang="0">
                <a:pos x="0" y="3"/>
              </a:cxn>
              <a:cxn ang="0">
                <a:pos x="0" y="3"/>
              </a:cxn>
              <a:cxn ang="0">
                <a:pos x="6" y="0"/>
              </a:cxn>
              <a:cxn ang="0">
                <a:pos x="9" y="0"/>
              </a:cxn>
              <a:cxn ang="0">
                <a:pos x="12" y="0"/>
              </a:cxn>
              <a:cxn ang="0">
                <a:pos x="12" y="0"/>
              </a:cxn>
              <a:cxn ang="0">
                <a:pos x="8" y="1"/>
              </a:cxn>
              <a:cxn ang="0">
                <a:pos x="6" y="3"/>
              </a:cxn>
              <a:cxn ang="0">
                <a:pos x="6" y="3"/>
              </a:cxn>
            </a:cxnLst>
            <a:rect l="0" t="0" r="r" b="b"/>
            <a:pathLst>
              <a:path w="12" h="3">
                <a:moveTo>
                  <a:pt x="6" y="3"/>
                </a:moveTo>
                <a:lnTo>
                  <a:pt x="6" y="3"/>
                </a:lnTo>
                <a:lnTo>
                  <a:pt x="3" y="3"/>
                </a:lnTo>
                <a:lnTo>
                  <a:pt x="0" y="3"/>
                </a:lnTo>
                <a:lnTo>
                  <a:pt x="0" y="3"/>
                </a:lnTo>
                <a:lnTo>
                  <a:pt x="6" y="0"/>
                </a:lnTo>
                <a:lnTo>
                  <a:pt x="9" y="0"/>
                </a:lnTo>
                <a:lnTo>
                  <a:pt x="12" y="0"/>
                </a:lnTo>
                <a:lnTo>
                  <a:pt x="12" y="0"/>
                </a:lnTo>
                <a:lnTo>
                  <a:pt x="8" y="1"/>
                </a:lnTo>
                <a:lnTo>
                  <a:pt x="6" y="3"/>
                </a:lnTo>
                <a:lnTo>
                  <a:pt x="6"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7" name="Freeform 9"/>
          <p:cNvSpPr>
            <a:spLocks/>
          </p:cNvSpPr>
          <p:nvPr/>
        </p:nvSpPr>
        <p:spPr bwMode="auto">
          <a:xfrm>
            <a:off x="2320926" y="14288"/>
            <a:ext cx="46038" cy="19050"/>
          </a:xfrm>
          <a:custGeom>
            <a:avLst/>
            <a:gdLst/>
            <a:ahLst/>
            <a:cxnLst>
              <a:cxn ang="0">
                <a:pos x="0" y="12"/>
              </a:cxn>
              <a:cxn ang="0">
                <a:pos x="0" y="12"/>
              </a:cxn>
              <a:cxn ang="0">
                <a:pos x="3" y="9"/>
              </a:cxn>
              <a:cxn ang="0">
                <a:pos x="10" y="6"/>
              </a:cxn>
              <a:cxn ang="0">
                <a:pos x="29" y="0"/>
              </a:cxn>
              <a:cxn ang="0">
                <a:pos x="29" y="0"/>
              </a:cxn>
              <a:cxn ang="0">
                <a:pos x="0" y="12"/>
              </a:cxn>
              <a:cxn ang="0">
                <a:pos x="0" y="12"/>
              </a:cxn>
            </a:cxnLst>
            <a:rect l="0" t="0" r="r" b="b"/>
            <a:pathLst>
              <a:path w="29" h="12">
                <a:moveTo>
                  <a:pt x="0" y="12"/>
                </a:moveTo>
                <a:lnTo>
                  <a:pt x="0" y="12"/>
                </a:lnTo>
                <a:lnTo>
                  <a:pt x="3" y="9"/>
                </a:lnTo>
                <a:lnTo>
                  <a:pt x="10" y="6"/>
                </a:lnTo>
                <a:lnTo>
                  <a:pt x="29" y="0"/>
                </a:lnTo>
                <a:lnTo>
                  <a:pt x="29" y="0"/>
                </a:lnTo>
                <a:lnTo>
                  <a:pt x="0" y="12"/>
                </a:lnTo>
                <a:lnTo>
                  <a:pt x="0"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p:cNvSpPr>
          <p:nvPr/>
        </p:nvSpPr>
        <p:spPr bwMode="auto">
          <a:xfrm>
            <a:off x="2184401" y="53975"/>
            <a:ext cx="12700" cy="6350"/>
          </a:xfrm>
          <a:custGeom>
            <a:avLst/>
            <a:gdLst/>
            <a:ahLst/>
            <a:cxnLst>
              <a:cxn ang="0">
                <a:pos x="5" y="4"/>
              </a:cxn>
              <a:cxn ang="0">
                <a:pos x="5" y="4"/>
              </a:cxn>
              <a:cxn ang="0">
                <a:pos x="0" y="4"/>
              </a:cxn>
              <a:cxn ang="0">
                <a:pos x="0" y="4"/>
              </a:cxn>
              <a:cxn ang="0">
                <a:pos x="8" y="0"/>
              </a:cxn>
              <a:cxn ang="0">
                <a:pos x="8" y="0"/>
              </a:cxn>
              <a:cxn ang="0">
                <a:pos x="8" y="1"/>
              </a:cxn>
              <a:cxn ang="0">
                <a:pos x="8" y="1"/>
              </a:cxn>
              <a:cxn ang="0">
                <a:pos x="5" y="4"/>
              </a:cxn>
              <a:cxn ang="0">
                <a:pos x="5" y="4"/>
              </a:cxn>
            </a:cxnLst>
            <a:rect l="0" t="0" r="r" b="b"/>
            <a:pathLst>
              <a:path w="8" h="4">
                <a:moveTo>
                  <a:pt x="5" y="4"/>
                </a:moveTo>
                <a:lnTo>
                  <a:pt x="5" y="4"/>
                </a:lnTo>
                <a:lnTo>
                  <a:pt x="0" y="4"/>
                </a:lnTo>
                <a:lnTo>
                  <a:pt x="0" y="4"/>
                </a:lnTo>
                <a:lnTo>
                  <a:pt x="8" y="0"/>
                </a:lnTo>
                <a:lnTo>
                  <a:pt x="8" y="0"/>
                </a:lnTo>
                <a:lnTo>
                  <a:pt x="8" y="1"/>
                </a:lnTo>
                <a:lnTo>
                  <a:pt x="8" y="1"/>
                </a:lnTo>
                <a:lnTo>
                  <a:pt x="5" y="4"/>
                </a:lnTo>
                <a:lnTo>
                  <a:pt x="5"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9" name="Freeform 11"/>
          <p:cNvSpPr>
            <a:spLocks/>
          </p:cNvSpPr>
          <p:nvPr/>
        </p:nvSpPr>
        <p:spPr bwMode="auto">
          <a:xfrm>
            <a:off x="2165351" y="68263"/>
            <a:ext cx="22225" cy="6350"/>
          </a:xfrm>
          <a:custGeom>
            <a:avLst/>
            <a:gdLst/>
            <a:ahLst/>
            <a:cxnLst>
              <a:cxn ang="0">
                <a:pos x="14" y="1"/>
              </a:cxn>
              <a:cxn ang="0">
                <a:pos x="14" y="1"/>
              </a:cxn>
              <a:cxn ang="0">
                <a:pos x="5" y="4"/>
              </a:cxn>
              <a:cxn ang="0">
                <a:pos x="0" y="4"/>
              </a:cxn>
              <a:cxn ang="0">
                <a:pos x="0" y="4"/>
              </a:cxn>
              <a:cxn ang="0">
                <a:pos x="2" y="4"/>
              </a:cxn>
              <a:cxn ang="0">
                <a:pos x="8" y="1"/>
              </a:cxn>
              <a:cxn ang="0">
                <a:pos x="11" y="0"/>
              </a:cxn>
              <a:cxn ang="0">
                <a:pos x="12" y="1"/>
              </a:cxn>
              <a:cxn ang="0">
                <a:pos x="14" y="1"/>
              </a:cxn>
              <a:cxn ang="0">
                <a:pos x="14" y="1"/>
              </a:cxn>
            </a:cxnLst>
            <a:rect l="0" t="0" r="r" b="b"/>
            <a:pathLst>
              <a:path w="14" h="4">
                <a:moveTo>
                  <a:pt x="14" y="1"/>
                </a:moveTo>
                <a:lnTo>
                  <a:pt x="14" y="1"/>
                </a:lnTo>
                <a:lnTo>
                  <a:pt x="5" y="4"/>
                </a:lnTo>
                <a:lnTo>
                  <a:pt x="0" y="4"/>
                </a:lnTo>
                <a:lnTo>
                  <a:pt x="0" y="4"/>
                </a:lnTo>
                <a:lnTo>
                  <a:pt x="2" y="4"/>
                </a:lnTo>
                <a:lnTo>
                  <a:pt x="8" y="1"/>
                </a:lnTo>
                <a:lnTo>
                  <a:pt x="11" y="0"/>
                </a:lnTo>
                <a:lnTo>
                  <a:pt x="12" y="1"/>
                </a:lnTo>
                <a:lnTo>
                  <a:pt x="14" y="1"/>
                </a:lnTo>
                <a:lnTo>
                  <a:pt x="14"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0" name="Freeform 12"/>
          <p:cNvSpPr>
            <a:spLocks/>
          </p:cNvSpPr>
          <p:nvPr/>
        </p:nvSpPr>
        <p:spPr bwMode="auto">
          <a:xfrm>
            <a:off x="1903413" y="184150"/>
            <a:ext cx="25400" cy="14288"/>
          </a:xfrm>
          <a:custGeom>
            <a:avLst/>
            <a:gdLst/>
            <a:ahLst/>
            <a:cxnLst>
              <a:cxn ang="0">
                <a:pos x="16" y="0"/>
              </a:cxn>
              <a:cxn ang="0">
                <a:pos x="16" y="0"/>
              </a:cxn>
              <a:cxn ang="0">
                <a:pos x="9" y="6"/>
              </a:cxn>
              <a:cxn ang="0">
                <a:pos x="5" y="8"/>
              </a:cxn>
              <a:cxn ang="0">
                <a:pos x="0" y="9"/>
              </a:cxn>
              <a:cxn ang="0">
                <a:pos x="0" y="9"/>
              </a:cxn>
              <a:cxn ang="0">
                <a:pos x="5" y="6"/>
              </a:cxn>
              <a:cxn ang="0">
                <a:pos x="11" y="3"/>
              </a:cxn>
              <a:cxn ang="0">
                <a:pos x="14" y="0"/>
              </a:cxn>
              <a:cxn ang="0">
                <a:pos x="16" y="0"/>
              </a:cxn>
              <a:cxn ang="0">
                <a:pos x="16" y="0"/>
              </a:cxn>
              <a:cxn ang="0">
                <a:pos x="16" y="0"/>
              </a:cxn>
            </a:cxnLst>
            <a:rect l="0" t="0" r="r" b="b"/>
            <a:pathLst>
              <a:path w="16" h="9">
                <a:moveTo>
                  <a:pt x="16" y="0"/>
                </a:moveTo>
                <a:lnTo>
                  <a:pt x="16" y="0"/>
                </a:lnTo>
                <a:lnTo>
                  <a:pt x="9" y="6"/>
                </a:lnTo>
                <a:lnTo>
                  <a:pt x="5" y="8"/>
                </a:lnTo>
                <a:lnTo>
                  <a:pt x="0" y="9"/>
                </a:lnTo>
                <a:lnTo>
                  <a:pt x="0" y="9"/>
                </a:lnTo>
                <a:lnTo>
                  <a:pt x="5" y="6"/>
                </a:lnTo>
                <a:lnTo>
                  <a:pt x="11" y="3"/>
                </a:lnTo>
                <a:lnTo>
                  <a:pt x="14" y="0"/>
                </a:lnTo>
                <a:lnTo>
                  <a:pt x="16" y="0"/>
                </a:lnTo>
                <a:lnTo>
                  <a:pt x="16" y="0"/>
                </a:lnTo>
                <a:lnTo>
                  <a:pt x="1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1" name="Freeform 13"/>
          <p:cNvSpPr>
            <a:spLocks/>
          </p:cNvSpPr>
          <p:nvPr/>
        </p:nvSpPr>
        <p:spPr bwMode="auto">
          <a:xfrm>
            <a:off x="1809751" y="258763"/>
            <a:ext cx="11113" cy="7938"/>
          </a:xfrm>
          <a:custGeom>
            <a:avLst/>
            <a:gdLst/>
            <a:ahLst/>
            <a:cxnLst>
              <a:cxn ang="0">
                <a:pos x="7" y="0"/>
              </a:cxn>
              <a:cxn ang="0">
                <a:pos x="7" y="0"/>
              </a:cxn>
              <a:cxn ang="0">
                <a:pos x="1" y="5"/>
              </a:cxn>
              <a:cxn ang="0">
                <a:pos x="1" y="5"/>
              </a:cxn>
              <a:cxn ang="0">
                <a:pos x="0" y="5"/>
              </a:cxn>
              <a:cxn ang="0">
                <a:pos x="0" y="5"/>
              </a:cxn>
              <a:cxn ang="0">
                <a:pos x="4" y="0"/>
              </a:cxn>
              <a:cxn ang="0">
                <a:pos x="7" y="0"/>
              </a:cxn>
            </a:cxnLst>
            <a:rect l="0" t="0" r="r" b="b"/>
            <a:pathLst>
              <a:path w="7" h="5">
                <a:moveTo>
                  <a:pt x="7" y="0"/>
                </a:moveTo>
                <a:lnTo>
                  <a:pt x="7" y="0"/>
                </a:lnTo>
                <a:lnTo>
                  <a:pt x="1" y="5"/>
                </a:lnTo>
                <a:lnTo>
                  <a:pt x="1" y="5"/>
                </a:lnTo>
                <a:lnTo>
                  <a:pt x="0" y="5"/>
                </a:lnTo>
                <a:lnTo>
                  <a:pt x="0" y="5"/>
                </a:lnTo>
                <a:lnTo>
                  <a:pt x="4" y="0"/>
                </a:lnTo>
                <a:lnTo>
                  <a:pt x="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2" name="Freeform 14"/>
          <p:cNvSpPr>
            <a:spLocks/>
          </p:cNvSpPr>
          <p:nvPr/>
        </p:nvSpPr>
        <p:spPr bwMode="auto">
          <a:xfrm>
            <a:off x="2244726" y="2066925"/>
            <a:ext cx="12700" cy="6350"/>
          </a:xfrm>
          <a:custGeom>
            <a:avLst/>
            <a:gdLst/>
            <a:ahLst/>
            <a:cxnLst>
              <a:cxn ang="0">
                <a:pos x="8" y="4"/>
              </a:cxn>
              <a:cxn ang="0">
                <a:pos x="0" y="1"/>
              </a:cxn>
              <a:cxn ang="0">
                <a:pos x="2" y="0"/>
              </a:cxn>
              <a:cxn ang="0">
                <a:pos x="8" y="4"/>
              </a:cxn>
            </a:cxnLst>
            <a:rect l="0" t="0" r="r" b="b"/>
            <a:pathLst>
              <a:path w="8" h="4">
                <a:moveTo>
                  <a:pt x="8" y="4"/>
                </a:moveTo>
                <a:lnTo>
                  <a:pt x="0" y="1"/>
                </a:lnTo>
                <a:lnTo>
                  <a:pt x="2" y="0"/>
                </a:lnTo>
                <a:lnTo>
                  <a:pt x="8"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3" name="Freeform 15"/>
          <p:cNvSpPr>
            <a:spLocks/>
          </p:cNvSpPr>
          <p:nvPr/>
        </p:nvSpPr>
        <p:spPr bwMode="auto">
          <a:xfrm>
            <a:off x="3262313" y="2257425"/>
            <a:ext cx="12700" cy="4763"/>
          </a:xfrm>
          <a:custGeom>
            <a:avLst/>
            <a:gdLst/>
            <a:ahLst/>
            <a:cxnLst>
              <a:cxn ang="0">
                <a:pos x="0" y="2"/>
              </a:cxn>
              <a:cxn ang="0">
                <a:pos x="0" y="2"/>
              </a:cxn>
              <a:cxn ang="0">
                <a:pos x="5" y="0"/>
              </a:cxn>
              <a:cxn ang="0">
                <a:pos x="6" y="2"/>
              </a:cxn>
              <a:cxn ang="0">
                <a:pos x="8" y="3"/>
              </a:cxn>
              <a:cxn ang="0">
                <a:pos x="8" y="3"/>
              </a:cxn>
              <a:cxn ang="0">
                <a:pos x="5" y="3"/>
              </a:cxn>
              <a:cxn ang="0">
                <a:pos x="5" y="2"/>
              </a:cxn>
              <a:cxn ang="0">
                <a:pos x="5" y="0"/>
              </a:cxn>
              <a:cxn ang="0">
                <a:pos x="0" y="2"/>
              </a:cxn>
              <a:cxn ang="0">
                <a:pos x="0" y="2"/>
              </a:cxn>
            </a:cxnLst>
            <a:rect l="0" t="0" r="r" b="b"/>
            <a:pathLst>
              <a:path w="8" h="3">
                <a:moveTo>
                  <a:pt x="0" y="2"/>
                </a:moveTo>
                <a:lnTo>
                  <a:pt x="0" y="2"/>
                </a:lnTo>
                <a:lnTo>
                  <a:pt x="5" y="0"/>
                </a:lnTo>
                <a:lnTo>
                  <a:pt x="6" y="2"/>
                </a:lnTo>
                <a:lnTo>
                  <a:pt x="8" y="3"/>
                </a:lnTo>
                <a:lnTo>
                  <a:pt x="8" y="3"/>
                </a:lnTo>
                <a:lnTo>
                  <a:pt x="5" y="3"/>
                </a:lnTo>
                <a:lnTo>
                  <a:pt x="5" y="2"/>
                </a:lnTo>
                <a:lnTo>
                  <a:pt x="5" y="0"/>
                </a:lnTo>
                <a:lnTo>
                  <a:pt x="0" y="2"/>
                </a:lnTo>
                <a:lnTo>
                  <a:pt x="0"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4" name="Freeform 16"/>
          <p:cNvSpPr>
            <a:spLocks/>
          </p:cNvSpPr>
          <p:nvPr/>
        </p:nvSpPr>
        <p:spPr bwMode="auto">
          <a:xfrm>
            <a:off x="3778251" y="2071688"/>
            <a:ext cx="4763" cy="6350"/>
          </a:xfrm>
          <a:custGeom>
            <a:avLst/>
            <a:gdLst/>
            <a:ahLst/>
            <a:cxnLst>
              <a:cxn ang="0">
                <a:pos x="3" y="3"/>
              </a:cxn>
              <a:cxn ang="0">
                <a:pos x="2" y="4"/>
              </a:cxn>
              <a:cxn ang="0">
                <a:pos x="0" y="0"/>
              </a:cxn>
              <a:cxn ang="0">
                <a:pos x="3" y="3"/>
              </a:cxn>
            </a:cxnLst>
            <a:rect l="0" t="0" r="r" b="b"/>
            <a:pathLst>
              <a:path w="3" h="4">
                <a:moveTo>
                  <a:pt x="3" y="3"/>
                </a:moveTo>
                <a:lnTo>
                  <a:pt x="2" y="4"/>
                </a:lnTo>
                <a:lnTo>
                  <a:pt x="0" y="0"/>
                </a:lnTo>
                <a:lnTo>
                  <a:pt x="3" y="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5" name="Freeform 17"/>
          <p:cNvSpPr>
            <a:spLocks/>
          </p:cNvSpPr>
          <p:nvPr/>
        </p:nvSpPr>
        <p:spPr bwMode="auto">
          <a:xfrm>
            <a:off x="1581151" y="3100388"/>
            <a:ext cx="9525" cy="19050"/>
          </a:xfrm>
          <a:custGeom>
            <a:avLst/>
            <a:gdLst/>
            <a:ahLst/>
            <a:cxnLst>
              <a:cxn ang="0">
                <a:pos x="0" y="12"/>
              </a:cxn>
              <a:cxn ang="0">
                <a:pos x="0" y="12"/>
              </a:cxn>
              <a:cxn ang="0">
                <a:pos x="3" y="6"/>
              </a:cxn>
              <a:cxn ang="0">
                <a:pos x="2" y="6"/>
              </a:cxn>
              <a:cxn ang="0">
                <a:pos x="6" y="0"/>
              </a:cxn>
              <a:cxn ang="0">
                <a:pos x="6" y="0"/>
              </a:cxn>
              <a:cxn ang="0">
                <a:pos x="5" y="6"/>
              </a:cxn>
              <a:cxn ang="0">
                <a:pos x="0" y="12"/>
              </a:cxn>
              <a:cxn ang="0">
                <a:pos x="0" y="12"/>
              </a:cxn>
            </a:cxnLst>
            <a:rect l="0" t="0" r="r" b="b"/>
            <a:pathLst>
              <a:path w="6" h="12">
                <a:moveTo>
                  <a:pt x="0" y="12"/>
                </a:moveTo>
                <a:lnTo>
                  <a:pt x="0" y="12"/>
                </a:lnTo>
                <a:lnTo>
                  <a:pt x="3" y="6"/>
                </a:lnTo>
                <a:lnTo>
                  <a:pt x="2" y="6"/>
                </a:lnTo>
                <a:lnTo>
                  <a:pt x="6" y="0"/>
                </a:lnTo>
                <a:lnTo>
                  <a:pt x="6" y="0"/>
                </a:lnTo>
                <a:lnTo>
                  <a:pt x="5" y="6"/>
                </a:lnTo>
                <a:lnTo>
                  <a:pt x="0" y="12"/>
                </a:lnTo>
                <a:lnTo>
                  <a:pt x="0"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6" name="Freeform 18"/>
          <p:cNvSpPr>
            <a:spLocks/>
          </p:cNvSpPr>
          <p:nvPr/>
        </p:nvSpPr>
        <p:spPr bwMode="auto">
          <a:xfrm rot="940932" flipH="1">
            <a:off x="4517485" y="3626184"/>
            <a:ext cx="2186605" cy="2249717"/>
          </a:xfrm>
          <a:custGeom>
            <a:avLst/>
            <a:gdLst/>
            <a:ahLst/>
            <a:cxnLst>
              <a:cxn ang="0">
                <a:pos x="313" y="107"/>
              </a:cxn>
              <a:cxn ang="0">
                <a:pos x="493" y="12"/>
              </a:cxn>
              <a:cxn ang="0">
                <a:pos x="827" y="3"/>
              </a:cxn>
              <a:cxn ang="0">
                <a:pos x="998" y="9"/>
              </a:cxn>
              <a:cxn ang="0">
                <a:pos x="1224" y="58"/>
              </a:cxn>
              <a:cxn ang="0">
                <a:pos x="1399" y="151"/>
              </a:cxn>
              <a:cxn ang="0">
                <a:pos x="1505" y="244"/>
              </a:cxn>
              <a:cxn ang="0">
                <a:pos x="1662" y="450"/>
              </a:cxn>
              <a:cxn ang="0">
                <a:pos x="1694" y="543"/>
              </a:cxn>
              <a:cxn ang="0">
                <a:pos x="1717" y="641"/>
              </a:cxn>
              <a:cxn ang="0">
                <a:pos x="1736" y="741"/>
              </a:cxn>
              <a:cxn ang="0">
                <a:pos x="1738" y="902"/>
              </a:cxn>
              <a:cxn ang="0">
                <a:pos x="1710" y="1074"/>
              </a:cxn>
              <a:cxn ang="0">
                <a:pos x="1697" y="1106"/>
              </a:cxn>
              <a:cxn ang="0">
                <a:pos x="1669" y="1201"/>
              </a:cxn>
              <a:cxn ang="0">
                <a:pos x="1596" y="1327"/>
              </a:cxn>
              <a:cxn ang="0">
                <a:pos x="1511" y="1420"/>
              </a:cxn>
              <a:cxn ang="0">
                <a:pos x="1356" y="1555"/>
              </a:cxn>
              <a:cxn ang="0">
                <a:pos x="1312" y="1581"/>
              </a:cxn>
              <a:cxn ang="0">
                <a:pos x="1184" y="1603"/>
              </a:cxn>
              <a:cxn ang="0">
                <a:pos x="1117" y="1608"/>
              </a:cxn>
              <a:cxn ang="0">
                <a:pos x="1082" y="1603"/>
              </a:cxn>
              <a:cxn ang="0">
                <a:pos x="946" y="1582"/>
              </a:cxn>
              <a:cxn ang="0">
                <a:pos x="705" y="1552"/>
              </a:cxn>
              <a:cxn ang="0">
                <a:pos x="623" y="1541"/>
              </a:cxn>
              <a:cxn ang="0">
                <a:pos x="488" y="1504"/>
              </a:cxn>
              <a:cxn ang="0">
                <a:pos x="276" y="1422"/>
              </a:cxn>
              <a:cxn ang="0">
                <a:pos x="220" y="1387"/>
              </a:cxn>
              <a:cxn ang="0">
                <a:pos x="217" y="1370"/>
              </a:cxn>
              <a:cxn ang="0">
                <a:pos x="156" y="1335"/>
              </a:cxn>
              <a:cxn ang="0">
                <a:pos x="130" y="1301"/>
              </a:cxn>
              <a:cxn ang="0">
                <a:pos x="79" y="1233"/>
              </a:cxn>
              <a:cxn ang="0">
                <a:pos x="38" y="1159"/>
              </a:cxn>
              <a:cxn ang="0">
                <a:pos x="23" y="1095"/>
              </a:cxn>
              <a:cxn ang="0">
                <a:pos x="15" y="1048"/>
              </a:cxn>
              <a:cxn ang="0">
                <a:pos x="9" y="970"/>
              </a:cxn>
              <a:cxn ang="0">
                <a:pos x="2" y="891"/>
              </a:cxn>
              <a:cxn ang="0">
                <a:pos x="12" y="873"/>
              </a:cxn>
              <a:cxn ang="0">
                <a:pos x="14" y="801"/>
              </a:cxn>
              <a:cxn ang="0">
                <a:pos x="24" y="769"/>
              </a:cxn>
              <a:cxn ang="0">
                <a:pos x="32" y="779"/>
              </a:cxn>
              <a:cxn ang="0">
                <a:pos x="76" y="641"/>
              </a:cxn>
              <a:cxn ang="0">
                <a:pos x="89" y="592"/>
              </a:cxn>
              <a:cxn ang="0">
                <a:pos x="182" y="445"/>
              </a:cxn>
              <a:cxn ang="0">
                <a:pos x="230" y="387"/>
              </a:cxn>
              <a:cxn ang="0">
                <a:pos x="291" y="311"/>
              </a:cxn>
              <a:cxn ang="0">
                <a:pos x="266" y="357"/>
              </a:cxn>
              <a:cxn ang="0">
                <a:pos x="206" y="427"/>
              </a:cxn>
              <a:cxn ang="0">
                <a:pos x="81" y="692"/>
              </a:cxn>
              <a:cxn ang="0">
                <a:pos x="44" y="982"/>
              </a:cxn>
              <a:cxn ang="0">
                <a:pos x="172" y="1292"/>
              </a:cxn>
              <a:cxn ang="0">
                <a:pos x="549" y="1478"/>
              </a:cxn>
              <a:cxn ang="0">
                <a:pos x="731" y="1513"/>
              </a:cxn>
              <a:cxn ang="0">
                <a:pos x="958" y="1550"/>
              </a:cxn>
              <a:cxn ang="0">
                <a:pos x="1381" y="1494"/>
              </a:cxn>
              <a:cxn ang="0">
                <a:pos x="1569" y="1304"/>
              </a:cxn>
              <a:cxn ang="0">
                <a:pos x="1682" y="1043"/>
              </a:cxn>
              <a:cxn ang="0">
                <a:pos x="1706" y="937"/>
              </a:cxn>
              <a:cxn ang="0">
                <a:pos x="1585" y="390"/>
              </a:cxn>
              <a:cxn ang="0">
                <a:pos x="1060" y="47"/>
              </a:cxn>
              <a:cxn ang="0">
                <a:pos x="813" y="32"/>
              </a:cxn>
              <a:cxn ang="0">
                <a:pos x="325" y="142"/>
              </a:cxn>
            </a:cxnLst>
            <a:rect l="0" t="0" r="r" b="b"/>
            <a:pathLst>
              <a:path w="1744" h="1610">
                <a:moveTo>
                  <a:pt x="200" y="483"/>
                </a:moveTo>
                <a:lnTo>
                  <a:pt x="200" y="483"/>
                </a:lnTo>
                <a:lnTo>
                  <a:pt x="203" y="457"/>
                </a:lnTo>
                <a:lnTo>
                  <a:pt x="209" y="430"/>
                </a:lnTo>
                <a:lnTo>
                  <a:pt x="217" y="403"/>
                </a:lnTo>
                <a:lnTo>
                  <a:pt x="226" y="374"/>
                </a:lnTo>
                <a:lnTo>
                  <a:pt x="244" y="317"/>
                </a:lnTo>
                <a:lnTo>
                  <a:pt x="252" y="290"/>
                </a:lnTo>
                <a:lnTo>
                  <a:pt x="258" y="261"/>
                </a:lnTo>
                <a:lnTo>
                  <a:pt x="258" y="261"/>
                </a:lnTo>
                <a:lnTo>
                  <a:pt x="259" y="258"/>
                </a:lnTo>
                <a:lnTo>
                  <a:pt x="262" y="258"/>
                </a:lnTo>
                <a:lnTo>
                  <a:pt x="262" y="258"/>
                </a:lnTo>
                <a:lnTo>
                  <a:pt x="264" y="255"/>
                </a:lnTo>
                <a:lnTo>
                  <a:pt x="267" y="245"/>
                </a:lnTo>
                <a:lnTo>
                  <a:pt x="267" y="245"/>
                </a:lnTo>
                <a:lnTo>
                  <a:pt x="272" y="218"/>
                </a:lnTo>
                <a:lnTo>
                  <a:pt x="279" y="186"/>
                </a:lnTo>
                <a:lnTo>
                  <a:pt x="284" y="171"/>
                </a:lnTo>
                <a:lnTo>
                  <a:pt x="290" y="154"/>
                </a:lnTo>
                <a:lnTo>
                  <a:pt x="296" y="139"/>
                </a:lnTo>
                <a:lnTo>
                  <a:pt x="304" y="122"/>
                </a:lnTo>
                <a:lnTo>
                  <a:pt x="304" y="122"/>
                </a:lnTo>
                <a:lnTo>
                  <a:pt x="313" y="107"/>
                </a:lnTo>
                <a:lnTo>
                  <a:pt x="323" y="91"/>
                </a:lnTo>
                <a:lnTo>
                  <a:pt x="336" y="78"/>
                </a:lnTo>
                <a:lnTo>
                  <a:pt x="348" y="65"/>
                </a:lnTo>
                <a:lnTo>
                  <a:pt x="362" y="55"/>
                </a:lnTo>
                <a:lnTo>
                  <a:pt x="377" y="45"/>
                </a:lnTo>
                <a:lnTo>
                  <a:pt x="392" y="38"/>
                </a:lnTo>
                <a:lnTo>
                  <a:pt x="407" y="32"/>
                </a:lnTo>
                <a:lnTo>
                  <a:pt x="403" y="36"/>
                </a:lnTo>
                <a:lnTo>
                  <a:pt x="403" y="36"/>
                </a:lnTo>
                <a:lnTo>
                  <a:pt x="426" y="26"/>
                </a:lnTo>
                <a:lnTo>
                  <a:pt x="439" y="20"/>
                </a:lnTo>
                <a:lnTo>
                  <a:pt x="452" y="16"/>
                </a:lnTo>
                <a:lnTo>
                  <a:pt x="452" y="16"/>
                </a:lnTo>
                <a:lnTo>
                  <a:pt x="450" y="18"/>
                </a:lnTo>
                <a:lnTo>
                  <a:pt x="450" y="20"/>
                </a:lnTo>
                <a:lnTo>
                  <a:pt x="452" y="21"/>
                </a:lnTo>
                <a:lnTo>
                  <a:pt x="452" y="21"/>
                </a:lnTo>
                <a:lnTo>
                  <a:pt x="453" y="18"/>
                </a:lnTo>
                <a:lnTo>
                  <a:pt x="458" y="18"/>
                </a:lnTo>
                <a:lnTo>
                  <a:pt x="468" y="15"/>
                </a:lnTo>
                <a:lnTo>
                  <a:pt x="481" y="13"/>
                </a:lnTo>
                <a:lnTo>
                  <a:pt x="488" y="10"/>
                </a:lnTo>
                <a:lnTo>
                  <a:pt x="488" y="10"/>
                </a:lnTo>
                <a:lnTo>
                  <a:pt x="493" y="12"/>
                </a:lnTo>
                <a:lnTo>
                  <a:pt x="496" y="13"/>
                </a:lnTo>
                <a:lnTo>
                  <a:pt x="499" y="15"/>
                </a:lnTo>
                <a:lnTo>
                  <a:pt x="504" y="15"/>
                </a:lnTo>
                <a:lnTo>
                  <a:pt x="514" y="10"/>
                </a:lnTo>
                <a:lnTo>
                  <a:pt x="514" y="10"/>
                </a:lnTo>
                <a:lnTo>
                  <a:pt x="525" y="7"/>
                </a:lnTo>
                <a:lnTo>
                  <a:pt x="537" y="6"/>
                </a:lnTo>
                <a:lnTo>
                  <a:pt x="563" y="6"/>
                </a:lnTo>
                <a:lnTo>
                  <a:pt x="591" y="7"/>
                </a:lnTo>
                <a:lnTo>
                  <a:pt x="606" y="7"/>
                </a:lnTo>
                <a:lnTo>
                  <a:pt x="620" y="6"/>
                </a:lnTo>
                <a:lnTo>
                  <a:pt x="620" y="6"/>
                </a:lnTo>
                <a:lnTo>
                  <a:pt x="616" y="7"/>
                </a:lnTo>
                <a:lnTo>
                  <a:pt x="616" y="7"/>
                </a:lnTo>
                <a:lnTo>
                  <a:pt x="616" y="9"/>
                </a:lnTo>
                <a:lnTo>
                  <a:pt x="616" y="9"/>
                </a:lnTo>
                <a:lnTo>
                  <a:pt x="717" y="4"/>
                </a:lnTo>
                <a:lnTo>
                  <a:pt x="822" y="0"/>
                </a:lnTo>
                <a:lnTo>
                  <a:pt x="822" y="0"/>
                </a:lnTo>
                <a:lnTo>
                  <a:pt x="819" y="3"/>
                </a:lnTo>
                <a:lnTo>
                  <a:pt x="819" y="4"/>
                </a:lnTo>
                <a:lnTo>
                  <a:pt x="822" y="6"/>
                </a:lnTo>
                <a:lnTo>
                  <a:pt x="822" y="6"/>
                </a:lnTo>
                <a:lnTo>
                  <a:pt x="827" y="3"/>
                </a:lnTo>
                <a:lnTo>
                  <a:pt x="838" y="1"/>
                </a:lnTo>
                <a:lnTo>
                  <a:pt x="865" y="0"/>
                </a:lnTo>
                <a:lnTo>
                  <a:pt x="865" y="0"/>
                </a:lnTo>
                <a:lnTo>
                  <a:pt x="868" y="1"/>
                </a:lnTo>
                <a:lnTo>
                  <a:pt x="873" y="1"/>
                </a:lnTo>
                <a:lnTo>
                  <a:pt x="887" y="1"/>
                </a:lnTo>
                <a:lnTo>
                  <a:pt x="902" y="0"/>
                </a:lnTo>
                <a:lnTo>
                  <a:pt x="919" y="1"/>
                </a:lnTo>
                <a:lnTo>
                  <a:pt x="916" y="1"/>
                </a:lnTo>
                <a:lnTo>
                  <a:pt x="916" y="1"/>
                </a:lnTo>
                <a:lnTo>
                  <a:pt x="926" y="1"/>
                </a:lnTo>
                <a:lnTo>
                  <a:pt x="935" y="3"/>
                </a:lnTo>
                <a:lnTo>
                  <a:pt x="943" y="3"/>
                </a:lnTo>
                <a:lnTo>
                  <a:pt x="952" y="1"/>
                </a:lnTo>
                <a:lnTo>
                  <a:pt x="963" y="6"/>
                </a:lnTo>
                <a:lnTo>
                  <a:pt x="963" y="6"/>
                </a:lnTo>
                <a:lnTo>
                  <a:pt x="966" y="4"/>
                </a:lnTo>
                <a:lnTo>
                  <a:pt x="969" y="4"/>
                </a:lnTo>
                <a:lnTo>
                  <a:pt x="978" y="6"/>
                </a:lnTo>
                <a:lnTo>
                  <a:pt x="989" y="9"/>
                </a:lnTo>
                <a:lnTo>
                  <a:pt x="993" y="10"/>
                </a:lnTo>
                <a:lnTo>
                  <a:pt x="998" y="10"/>
                </a:lnTo>
                <a:lnTo>
                  <a:pt x="998" y="9"/>
                </a:lnTo>
                <a:lnTo>
                  <a:pt x="998" y="9"/>
                </a:lnTo>
                <a:lnTo>
                  <a:pt x="1007" y="9"/>
                </a:lnTo>
                <a:lnTo>
                  <a:pt x="1013" y="10"/>
                </a:lnTo>
                <a:lnTo>
                  <a:pt x="1021" y="12"/>
                </a:lnTo>
                <a:lnTo>
                  <a:pt x="1028" y="12"/>
                </a:lnTo>
                <a:lnTo>
                  <a:pt x="1030" y="13"/>
                </a:lnTo>
                <a:lnTo>
                  <a:pt x="1030" y="13"/>
                </a:lnTo>
                <a:lnTo>
                  <a:pt x="1047" y="15"/>
                </a:lnTo>
                <a:lnTo>
                  <a:pt x="1060" y="18"/>
                </a:lnTo>
                <a:lnTo>
                  <a:pt x="1068" y="18"/>
                </a:lnTo>
                <a:lnTo>
                  <a:pt x="1071" y="18"/>
                </a:lnTo>
                <a:lnTo>
                  <a:pt x="1071" y="16"/>
                </a:lnTo>
                <a:lnTo>
                  <a:pt x="1071" y="16"/>
                </a:lnTo>
                <a:lnTo>
                  <a:pt x="1073" y="18"/>
                </a:lnTo>
                <a:lnTo>
                  <a:pt x="1071" y="18"/>
                </a:lnTo>
                <a:lnTo>
                  <a:pt x="1064" y="18"/>
                </a:lnTo>
                <a:lnTo>
                  <a:pt x="1056" y="18"/>
                </a:lnTo>
                <a:lnTo>
                  <a:pt x="1056" y="20"/>
                </a:lnTo>
                <a:lnTo>
                  <a:pt x="1059" y="23"/>
                </a:lnTo>
                <a:lnTo>
                  <a:pt x="1059" y="23"/>
                </a:lnTo>
                <a:lnTo>
                  <a:pt x="1093" y="26"/>
                </a:lnTo>
                <a:lnTo>
                  <a:pt x="1125" y="32"/>
                </a:lnTo>
                <a:lnTo>
                  <a:pt x="1158" y="39"/>
                </a:lnTo>
                <a:lnTo>
                  <a:pt x="1192" y="47"/>
                </a:lnTo>
                <a:lnTo>
                  <a:pt x="1224" y="58"/>
                </a:lnTo>
                <a:lnTo>
                  <a:pt x="1256" y="68"/>
                </a:lnTo>
                <a:lnTo>
                  <a:pt x="1286" y="82"/>
                </a:lnTo>
                <a:lnTo>
                  <a:pt x="1317" y="96"/>
                </a:lnTo>
                <a:lnTo>
                  <a:pt x="1317" y="96"/>
                </a:lnTo>
                <a:lnTo>
                  <a:pt x="1328" y="103"/>
                </a:lnTo>
                <a:lnTo>
                  <a:pt x="1332" y="108"/>
                </a:lnTo>
                <a:lnTo>
                  <a:pt x="1332" y="108"/>
                </a:lnTo>
                <a:lnTo>
                  <a:pt x="1350" y="117"/>
                </a:lnTo>
                <a:lnTo>
                  <a:pt x="1361" y="122"/>
                </a:lnTo>
                <a:lnTo>
                  <a:pt x="1370" y="126"/>
                </a:lnTo>
                <a:lnTo>
                  <a:pt x="1370" y="126"/>
                </a:lnTo>
                <a:lnTo>
                  <a:pt x="1369" y="126"/>
                </a:lnTo>
                <a:lnTo>
                  <a:pt x="1372" y="128"/>
                </a:lnTo>
                <a:lnTo>
                  <a:pt x="1378" y="134"/>
                </a:lnTo>
                <a:lnTo>
                  <a:pt x="1378" y="134"/>
                </a:lnTo>
                <a:lnTo>
                  <a:pt x="1385" y="139"/>
                </a:lnTo>
                <a:lnTo>
                  <a:pt x="1392" y="142"/>
                </a:lnTo>
                <a:lnTo>
                  <a:pt x="1399" y="145"/>
                </a:lnTo>
                <a:lnTo>
                  <a:pt x="1408" y="151"/>
                </a:lnTo>
                <a:lnTo>
                  <a:pt x="1408" y="151"/>
                </a:lnTo>
                <a:lnTo>
                  <a:pt x="1401" y="149"/>
                </a:lnTo>
                <a:lnTo>
                  <a:pt x="1399" y="149"/>
                </a:lnTo>
                <a:lnTo>
                  <a:pt x="1399" y="151"/>
                </a:lnTo>
                <a:lnTo>
                  <a:pt x="1399" y="151"/>
                </a:lnTo>
                <a:lnTo>
                  <a:pt x="1411" y="157"/>
                </a:lnTo>
                <a:lnTo>
                  <a:pt x="1422" y="165"/>
                </a:lnTo>
                <a:lnTo>
                  <a:pt x="1443" y="181"/>
                </a:lnTo>
                <a:lnTo>
                  <a:pt x="1443" y="181"/>
                </a:lnTo>
                <a:lnTo>
                  <a:pt x="1440" y="178"/>
                </a:lnTo>
                <a:lnTo>
                  <a:pt x="1439" y="178"/>
                </a:lnTo>
                <a:lnTo>
                  <a:pt x="1437" y="178"/>
                </a:lnTo>
                <a:lnTo>
                  <a:pt x="1437" y="178"/>
                </a:lnTo>
                <a:lnTo>
                  <a:pt x="1450" y="187"/>
                </a:lnTo>
                <a:lnTo>
                  <a:pt x="1459" y="197"/>
                </a:lnTo>
                <a:lnTo>
                  <a:pt x="1466" y="206"/>
                </a:lnTo>
                <a:lnTo>
                  <a:pt x="1477" y="215"/>
                </a:lnTo>
                <a:lnTo>
                  <a:pt x="1469" y="212"/>
                </a:lnTo>
                <a:lnTo>
                  <a:pt x="1469" y="212"/>
                </a:lnTo>
                <a:lnTo>
                  <a:pt x="1479" y="222"/>
                </a:lnTo>
                <a:lnTo>
                  <a:pt x="1482" y="224"/>
                </a:lnTo>
                <a:lnTo>
                  <a:pt x="1483" y="224"/>
                </a:lnTo>
                <a:lnTo>
                  <a:pt x="1486" y="224"/>
                </a:lnTo>
                <a:lnTo>
                  <a:pt x="1495" y="233"/>
                </a:lnTo>
                <a:lnTo>
                  <a:pt x="1495" y="233"/>
                </a:lnTo>
                <a:lnTo>
                  <a:pt x="1491" y="230"/>
                </a:lnTo>
                <a:lnTo>
                  <a:pt x="1489" y="232"/>
                </a:lnTo>
                <a:lnTo>
                  <a:pt x="1489" y="232"/>
                </a:lnTo>
                <a:lnTo>
                  <a:pt x="1505" y="244"/>
                </a:lnTo>
                <a:lnTo>
                  <a:pt x="1520" y="258"/>
                </a:lnTo>
                <a:lnTo>
                  <a:pt x="1547" y="288"/>
                </a:lnTo>
                <a:lnTo>
                  <a:pt x="1547" y="288"/>
                </a:lnTo>
                <a:lnTo>
                  <a:pt x="1547" y="287"/>
                </a:lnTo>
                <a:lnTo>
                  <a:pt x="1546" y="288"/>
                </a:lnTo>
                <a:lnTo>
                  <a:pt x="1546" y="288"/>
                </a:lnTo>
                <a:lnTo>
                  <a:pt x="1570" y="316"/>
                </a:lnTo>
                <a:lnTo>
                  <a:pt x="1596" y="346"/>
                </a:lnTo>
                <a:lnTo>
                  <a:pt x="1596" y="346"/>
                </a:lnTo>
                <a:lnTo>
                  <a:pt x="1598" y="351"/>
                </a:lnTo>
                <a:lnTo>
                  <a:pt x="1596" y="352"/>
                </a:lnTo>
                <a:lnTo>
                  <a:pt x="1598" y="357"/>
                </a:lnTo>
                <a:lnTo>
                  <a:pt x="1604" y="367"/>
                </a:lnTo>
                <a:lnTo>
                  <a:pt x="1604" y="367"/>
                </a:lnTo>
                <a:lnTo>
                  <a:pt x="1607" y="367"/>
                </a:lnTo>
                <a:lnTo>
                  <a:pt x="1610" y="371"/>
                </a:lnTo>
                <a:lnTo>
                  <a:pt x="1619" y="381"/>
                </a:lnTo>
                <a:lnTo>
                  <a:pt x="1625" y="390"/>
                </a:lnTo>
                <a:lnTo>
                  <a:pt x="1628" y="390"/>
                </a:lnTo>
                <a:lnTo>
                  <a:pt x="1628" y="387"/>
                </a:lnTo>
                <a:lnTo>
                  <a:pt x="1628" y="387"/>
                </a:lnTo>
                <a:lnTo>
                  <a:pt x="1646" y="421"/>
                </a:lnTo>
                <a:lnTo>
                  <a:pt x="1662" y="450"/>
                </a:lnTo>
                <a:lnTo>
                  <a:pt x="1662" y="450"/>
                </a:lnTo>
                <a:lnTo>
                  <a:pt x="1660" y="448"/>
                </a:lnTo>
                <a:lnTo>
                  <a:pt x="1659" y="448"/>
                </a:lnTo>
                <a:lnTo>
                  <a:pt x="1657" y="451"/>
                </a:lnTo>
                <a:lnTo>
                  <a:pt x="1657" y="453"/>
                </a:lnTo>
                <a:lnTo>
                  <a:pt x="1657" y="453"/>
                </a:lnTo>
                <a:lnTo>
                  <a:pt x="1653" y="447"/>
                </a:lnTo>
                <a:lnTo>
                  <a:pt x="1656" y="461"/>
                </a:lnTo>
                <a:lnTo>
                  <a:pt x="1656" y="461"/>
                </a:lnTo>
                <a:lnTo>
                  <a:pt x="1653" y="457"/>
                </a:lnTo>
                <a:lnTo>
                  <a:pt x="1651" y="454"/>
                </a:lnTo>
                <a:lnTo>
                  <a:pt x="1649" y="451"/>
                </a:lnTo>
                <a:lnTo>
                  <a:pt x="1649" y="451"/>
                </a:lnTo>
                <a:lnTo>
                  <a:pt x="1649" y="453"/>
                </a:lnTo>
                <a:lnTo>
                  <a:pt x="1649" y="453"/>
                </a:lnTo>
                <a:lnTo>
                  <a:pt x="1660" y="471"/>
                </a:lnTo>
                <a:lnTo>
                  <a:pt x="1668" y="491"/>
                </a:lnTo>
                <a:lnTo>
                  <a:pt x="1668" y="491"/>
                </a:lnTo>
                <a:lnTo>
                  <a:pt x="1683" y="514"/>
                </a:lnTo>
                <a:lnTo>
                  <a:pt x="1691" y="528"/>
                </a:lnTo>
                <a:lnTo>
                  <a:pt x="1698" y="544"/>
                </a:lnTo>
                <a:lnTo>
                  <a:pt x="1698" y="544"/>
                </a:lnTo>
                <a:lnTo>
                  <a:pt x="1697" y="541"/>
                </a:lnTo>
                <a:lnTo>
                  <a:pt x="1695" y="541"/>
                </a:lnTo>
                <a:lnTo>
                  <a:pt x="1694" y="543"/>
                </a:lnTo>
                <a:lnTo>
                  <a:pt x="1692" y="546"/>
                </a:lnTo>
                <a:lnTo>
                  <a:pt x="1692" y="548"/>
                </a:lnTo>
                <a:lnTo>
                  <a:pt x="1691" y="544"/>
                </a:lnTo>
                <a:lnTo>
                  <a:pt x="1712" y="580"/>
                </a:lnTo>
                <a:lnTo>
                  <a:pt x="1712" y="580"/>
                </a:lnTo>
                <a:lnTo>
                  <a:pt x="1712" y="584"/>
                </a:lnTo>
                <a:lnTo>
                  <a:pt x="1710" y="586"/>
                </a:lnTo>
                <a:lnTo>
                  <a:pt x="1710" y="589"/>
                </a:lnTo>
                <a:lnTo>
                  <a:pt x="1712" y="595"/>
                </a:lnTo>
                <a:lnTo>
                  <a:pt x="1712" y="595"/>
                </a:lnTo>
                <a:lnTo>
                  <a:pt x="1712" y="595"/>
                </a:lnTo>
                <a:lnTo>
                  <a:pt x="1714" y="598"/>
                </a:lnTo>
                <a:lnTo>
                  <a:pt x="1717" y="604"/>
                </a:lnTo>
                <a:lnTo>
                  <a:pt x="1717" y="604"/>
                </a:lnTo>
                <a:lnTo>
                  <a:pt x="1721" y="624"/>
                </a:lnTo>
                <a:lnTo>
                  <a:pt x="1723" y="638"/>
                </a:lnTo>
                <a:lnTo>
                  <a:pt x="1723" y="642"/>
                </a:lnTo>
                <a:lnTo>
                  <a:pt x="1721" y="645"/>
                </a:lnTo>
                <a:lnTo>
                  <a:pt x="1721" y="645"/>
                </a:lnTo>
                <a:lnTo>
                  <a:pt x="1720" y="647"/>
                </a:lnTo>
                <a:lnTo>
                  <a:pt x="1720" y="645"/>
                </a:lnTo>
                <a:lnTo>
                  <a:pt x="1718" y="641"/>
                </a:lnTo>
                <a:lnTo>
                  <a:pt x="1718" y="638"/>
                </a:lnTo>
                <a:lnTo>
                  <a:pt x="1717" y="641"/>
                </a:lnTo>
                <a:lnTo>
                  <a:pt x="1717" y="641"/>
                </a:lnTo>
                <a:lnTo>
                  <a:pt x="1721" y="659"/>
                </a:lnTo>
                <a:lnTo>
                  <a:pt x="1724" y="676"/>
                </a:lnTo>
                <a:lnTo>
                  <a:pt x="1723" y="676"/>
                </a:lnTo>
                <a:lnTo>
                  <a:pt x="1723" y="676"/>
                </a:lnTo>
                <a:lnTo>
                  <a:pt x="1724" y="685"/>
                </a:lnTo>
                <a:lnTo>
                  <a:pt x="1726" y="694"/>
                </a:lnTo>
                <a:lnTo>
                  <a:pt x="1729" y="700"/>
                </a:lnTo>
                <a:lnTo>
                  <a:pt x="1730" y="699"/>
                </a:lnTo>
                <a:lnTo>
                  <a:pt x="1730" y="696"/>
                </a:lnTo>
                <a:lnTo>
                  <a:pt x="1730" y="696"/>
                </a:lnTo>
                <a:lnTo>
                  <a:pt x="1730" y="692"/>
                </a:lnTo>
                <a:lnTo>
                  <a:pt x="1729" y="692"/>
                </a:lnTo>
                <a:lnTo>
                  <a:pt x="1729" y="692"/>
                </a:lnTo>
                <a:lnTo>
                  <a:pt x="1729" y="688"/>
                </a:lnTo>
                <a:lnTo>
                  <a:pt x="1729" y="688"/>
                </a:lnTo>
                <a:lnTo>
                  <a:pt x="1730" y="696"/>
                </a:lnTo>
                <a:lnTo>
                  <a:pt x="1733" y="706"/>
                </a:lnTo>
                <a:lnTo>
                  <a:pt x="1736" y="732"/>
                </a:lnTo>
                <a:lnTo>
                  <a:pt x="1736" y="732"/>
                </a:lnTo>
                <a:lnTo>
                  <a:pt x="1735" y="726"/>
                </a:lnTo>
                <a:lnTo>
                  <a:pt x="1732" y="725"/>
                </a:lnTo>
                <a:lnTo>
                  <a:pt x="1732" y="725"/>
                </a:lnTo>
                <a:lnTo>
                  <a:pt x="1736" y="741"/>
                </a:lnTo>
                <a:lnTo>
                  <a:pt x="1739" y="760"/>
                </a:lnTo>
                <a:lnTo>
                  <a:pt x="1743" y="796"/>
                </a:lnTo>
                <a:lnTo>
                  <a:pt x="1743" y="796"/>
                </a:lnTo>
                <a:lnTo>
                  <a:pt x="1744" y="796"/>
                </a:lnTo>
                <a:lnTo>
                  <a:pt x="1744" y="795"/>
                </a:lnTo>
                <a:lnTo>
                  <a:pt x="1743" y="792"/>
                </a:lnTo>
                <a:lnTo>
                  <a:pt x="1739" y="787"/>
                </a:lnTo>
                <a:lnTo>
                  <a:pt x="1739" y="783"/>
                </a:lnTo>
                <a:lnTo>
                  <a:pt x="1739" y="783"/>
                </a:lnTo>
                <a:lnTo>
                  <a:pt x="1739" y="796"/>
                </a:lnTo>
                <a:lnTo>
                  <a:pt x="1739" y="808"/>
                </a:lnTo>
                <a:lnTo>
                  <a:pt x="1741" y="833"/>
                </a:lnTo>
                <a:lnTo>
                  <a:pt x="1743" y="856"/>
                </a:lnTo>
                <a:lnTo>
                  <a:pt x="1741" y="868"/>
                </a:lnTo>
                <a:lnTo>
                  <a:pt x="1739" y="879"/>
                </a:lnTo>
                <a:lnTo>
                  <a:pt x="1739" y="879"/>
                </a:lnTo>
                <a:lnTo>
                  <a:pt x="1739" y="876"/>
                </a:lnTo>
                <a:lnTo>
                  <a:pt x="1741" y="876"/>
                </a:lnTo>
                <a:lnTo>
                  <a:pt x="1743" y="876"/>
                </a:lnTo>
                <a:lnTo>
                  <a:pt x="1743" y="876"/>
                </a:lnTo>
                <a:lnTo>
                  <a:pt x="1741" y="885"/>
                </a:lnTo>
                <a:lnTo>
                  <a:pt x="1739" y="891"/>
                </a:lnTo>
                <a:lnTo>
                  <a:pt x="1738" y="895"/>
                </a:lnTo>
                <a:lnTo>
                  <a:pt x="1738" y="902"/>
                </a:lnTo>
                <a:lnTo>
                  <a:pt x="1738" y="902"/>
                </a:lnTo>
                <a:lnTo>
                  <a:pt x="1736" y="905"/>
                </a:lnTo>
                <a:lnTo>
                  <a:pt x="1736" y="909"/>
                </a:lnTo>
                <a:lnTo>
                  <a:pt x="1736" y="924"/>
                </a:lnTo>
                <a:lnTo>
                  <a:pt x="1736" y="924"/>
                </a:lnTo>
                <a:lnTo>
                  <a:pt x="1738" y="927"/>
                </a:lnTo>
                <a:lnTo>
                  <a:pt x="1736" y="927"/>
                </a:lnTo>
                <a:lnTo>
                  <a:pt x="1736" y="918"/>
                </a:lnTo>
                <a:lnTo>
                  <a:pt x="1736" y="918"/>
                </a:lnTo>
                <a:lnTo>
                  <a:pt x="1736" y="937"/>
                </a:lnTo>
                <a:lnTo>
                  <a:pt x="1733" y="966"/>
                </a:lnTo>
                <a:lnTo>
                  <a:pt x="1729" y="998"/>
                </a:lnTo>
                <a:lnTo>
                  <a:pt x="1724" y="1011"/>
                </a:lnTo>
                <a:lnTo>
                  <a:pt x="1721" y="1025"/>
                </a:lnTo>
                <a:lnTo>
                  <a:pt x="1721" y="1025"/>
                </a:lnTo>
                <a:lnTo>
                  <a:pt x="1721" y="1028"/>
                </a:lnTo>
                <a:lnTo>
                  <a:pt x="1721" y="1037"/>
                </a:lnTo>
                <a:lnTo>
                  <a:pt x="1721" y="1047"/>
                </a:lnTo>
                <a:lnTo>
                  <a:pt x="1720" y="1054"/>
                </a:lnTo>
                <a:lnTo>
                  <a:pt x="1717" y="1051"/>
                </a:lnTo>
                <a:lnTo>
                  <a:pt x="1717" y="1051"/>
                </a:lnTo>
                <a:lnTo>
                  <a:pt x="1715" y="1057"/>
                </a:lnTo>
                <a:lnTo>
                  <a:pt x="1712" y="1066"/>
                </a:lnTo>
                <a:lnTo>
                  <a:pt x="1710" y="1074"/>
                </a:lnTo>
                <a:lnTo>
                  <a:pt x="1707" y="1077"/>
                </a:lnTo>
                <a:lnTo>
                  <a:pt x="1707" y="1077"/>
                </a:lnTo>
                <a:lnTo>
                  <a:pt x="1709" y="1080"/>
                </a:lnTo>
                <a:lnTo>
                  <a:pt x="1710" y="1076"/>
                </a:lnTo>
                <a:lnTo>
                  <a:pt x="1714" y="1054"/>
                </a:lnTo>
                <a:lnTo>
                  <a:pt x="1717" y="1036"/>
                </a:lnTo>
                <a:lnTo>
                  <a:pt x="1718" y="1033"/>
                </a:lnTo>
                <a:lnTo>
                  <a:pt x="1718" y="1036"/>
                </a:lnTo>
                <a:lnTo>
                  <a:pt x="1718" y="1036"/>
                </a:lnTo>
                <a:lnTo>
                  <a:pt x="1715" y="1043"/>
                </a:lnTo>
                <a:lnTo>
                  <a:pt x="1715" y="1054"/>
                </a:lnTo>
                <a:lnTo>
                  <a:pt x="1714" y="1062"/>
                </a:lnTo>
                <a:lnTo>
                  <a:pt x="1714" y="1063"/>
                </a:lnTo>
                <a:lnTo>
                  <a:pt x="1712" y="1063"/>
                </a:lnTo>
                <a:lnTo>
                  <a:pt x="1712" y="1063"/>
                </a:lnTo>
                <a:lnTo>
                  <a:pt x="1707" y="1086"/>
                </a:lnTo>
                <a:lnTo>
                  <a:pt x="1704" y="1097"/>
                </a:lnTo>
                <a:lnTo>
                  <a:pt x="1701" y="1108"/>
                </a:lnTo>
                <a:lnTo>
                  <a:pt x="1701" y="1108"/>
                </a:lnTo>
                <a:lnTo>
                  <a:pt x="1701" y="1103"/>
                </a:lnTo>
                <a:lnTo>
                  <a:pt x="1701" y="1100"/>
                </a:lnTo>
                <a:lnTo>
                  <a:pt x="1700" y="1100"/>
                </a:lnTo>
                <a:lnTo>
                  <a:pt x="1698" y="1100"/>
                </a:lnTo>
                <a:lnTo>
                  <a:pt x="1697" y="1106"/>
                </a:lnTo>
                <a:lnTo>
                  <a:pt x="1697" y="1106"/>
                </a:lnTo>
                <a:lnTo>
                  <a:pt x="1694" y="1117"/>
                </a:lnTo>
                <a:lnTo>
                  <a:pt x="1694" y="1120"/>
                </a:lnTo>
                <a:lnTo>
                  <a:pt x="1694" y="1121"/>
                </a:lnTo>
                <a:lnTo>
                  <a:pt x="1692" y="1130"/>
                </a:lnTo>
                <a:lnTo>
                  <a:pt x="1689" y="1141"/>
                </a:lnTo>
                <a:lnTo>
                  <a:pt x="1689" y="1141"/>
                </a:lnTo>
                <a:lnTo>
                  <a:pt x="1691" y="1143"/>
                </a:lnTo>
                <a:lnTo>
                  <a:pt x="1691" y="1146"/>
                </a:lnTo>
                <a:lnTo>
                  <a:pt x="1688" y="1150"/>
                </a:lnTo>
                <a:lnTo>
                  <a:pt x="1688" y="1155"/>
                </a:lnTo>
                <a:lnTo>
                  <a:pt x="1688" y="1155"/>
                </a:lnTo>
                <a:lnTo>
                  <a:pt x="1689" y="1153"/>
                </a:lnTo>
                <a:lnTo>
                  <a:pt x="1689" y="1153"/>
                </a:lnTo>
                <a:lnTo>
                  <a:pt x="1686" y="1159"/>
                </a:lnTo>
                <a:lnTo>
                  <a:pt x="1683" y="1170"/>
                </a:lnTo>
                <a:lnTo>
                  <a:pt x="1678" y="1179"/>
                </a:lnTo>
                <a:lnTo>
                  <a:pt x="1677" y="1181"/>
                </a:lnTo>
                <a:lnTo>
                  <a:pt x="1675" y="1181"/>
                </a:lnTo>
                <a:lnTo>
                  <a:pt x="1672" y="1176"/>
                </a:lnTo>
                <a:lnTo>
                  <a:pt x="1672" y="1176"/>
                </a:lnTo>
                <a:lnTo>
                  <a:pt x="1671" y="1182"/>
                </a:lnTo>
                <a:lnTo>
                  <a:pt x="1669" y="1188"/>
                </a:lnTo>
                <a:lnTo>
                  <a:pt x="1669" y="1201"/>
                </a:lnTo>
                <a:lnTo>
                  <a:pt x="1669" y="1201"/>
                </a:lnTo>
                <a:lnTo>
                  <a:pt x="1668" y="1202"/>
                </a:lnTo>
                <a:lnTo>
                  <a:pt x="1666" y="1204"/>
                </a:lnTo>
                <a:lnTo>
                  <a:pt x="1666" y="1204"/>
                </a:lnTo>
                <a:lnTo>
                  <a:pt x="1668" y="1205"/>
                </a:lnTo>
                <a:lnTo>
                  <a:pt x="1666" y="1208"/>
                </a:lnTo>
                <a:lnTo>
                  <a:pt x="1663" y="1217"/>
                </a:lnTo>
                <a:lnTo>
                  <a:pt x="1659" y="1227"/>
                </a:lnTo>
                <a:lnTo>
                  <a:pt x="1657" y="1231"/>
                </a:lnTo>
                <a:lnTo>
                  <a:pt x="1656" y="1237"/>
                </a:lnTo>
                <a:lnTo>
                  <a:pt x="1656" y="1237"/>
                </a:lnTo>
                <a:lnTo>
                  <a:pt x="1639" y="1268"/>
                </a:lnTo>
                <a:lnTo>
                  <a:pt x="1630" y="1282"/>
                </a:lnTo>
                <a:lnTo>
                  <a:pt x="1627" y="1286"/>
                </a:lnTo>
                <a:lnTo>
                  <a:pt x="1622" y="1289"/>
                </a:lnTo>
                <a:lnTo>
                  <a:pt x="1622" y="1289"/>
                </a:lnTo>
                <a:lnTo>
                  <a:pt x="1611" y="1311"/>
                </a:lnTo>
                <a:lnTo>
                  <a:pt x="1605" y="1321"/>
                </a:lnTo>
                <a:lnTo>
                  <a:pt x="1598" y="1330"/>
                </a:lnTo>
                <a:lnTo>
                  <a:pt x="1598" y="1330"/>
                </a:lnTo>
                <a:lnTo>
                  <a:pt x="1601" y="1326"/>
                </a:lnTo>
                <a:lnTo>
                  <a:pt x="1601" y="1321"/>
                </a:lnTo>
                <a:lnTo>
                  <a:pt x="1601" y="1321"/>
                </a:lnTo>
                <a:lnTo>
                  <a:pt x="1596" y="1327"/>
                </a:lnTo>
                <a:lnTo>
                  <a:pt x="1593" y="1332"/>
                </a:lnTo>
                <a:lnTo>
                  <a:pt x="1587" y="1343"/>
                </a:lnTo>
                <a:lnTo>
                  <a:pt x="1587" y="1343"/>
                </a:lnTo>
                <a:lnTo>
                  <a:pt x="1584" y="1344"/>
                </a:lnTo>
                <a:lnTo>
                  <a:pt x="1578" y="1350"/>
                </a:lnTo>
                <a:lnTo>
                  <a:pt x="1559" y="1364"/>
                </a:lnTo>
                <a:lnTo>
                  <a:pt x="1559" y="1364"/>
                </a:lnTo>
                <a:lnTo>
                  <a:pt x="1556" y="1372"/>
                </a:lnTo>
                <a:lnTo>
                  <a:pt x="1556" y="1376"/>
                </a:lnTo>
                <a:lnTo>
                  <a:pt x="1558" y="1379"/>
                </a:lnTo>
                <a:lnTo>
                  <a:pt x="1558" y="1379"/>
                </a:lnTo>
                <a:lnTo>
                  <a:pt x="1553" y="1382"/>
                </a:lnTo>
                <a:lnTo>
                  <a:pt x="1549" y="1387"/>
                </a:lnTo>
                <a:lnTo>
                  <a:pt x="1538" y="1401"/>
                </a:lnTo>
                <a:lnTo>
                  <a:pt x="1529" y="1414"/>
                </a:lnTo>
                <a:lnTo>
                  <a:pt x="1523" y="1419"/>
                </a:lnTo>
                <a:lnTo>
                  <a:pt x="1517" y="1423"/>
                </a:lnTo>
                <a:lnTo>
                  <a:pt x="1517" y="1423"/>
                </a:lnTo>
                <a:lnTo>
                  <a:pt x="1523" y="1413"/>
                </a:lnTo>
                <a:lnTo>
                  <a:pt x="1524" y="1411"/>
                </a:lnTo>
                <a:lnTo>
                  <a:pt x="1520" y="1413"/>
                </a:lnTo>
                <a:lnTo>
                  <a:pt x="1520" y="1413"/>
                </a:lnTo>
                <a:lnTo>
                  <a:pt x="1515" y="1416"/>
                </a:lnTo>
                <a:lnTo>
                  <a:pt x="1511" y="1420"/>
                </a:lnTo>
                <a:lnTo>
                  <a:pt x="1505" y="1430"/>
                </a:lnTo>
                <a:lnTo>
                  <a:pt x="1497" y="1440"/>
                </a:lnTo>
                <a:lnTo>
                  <a:pt x="1492" y="1446"/>
                </a:lnTo>
                <a:lnTo>
                  <a:pt x="1486" y="1452"/>
                </a:lnTo>
                <a:lnTo>
                  <a:pt x="1494" y="1451"/>
                </a:lnTo>
                <a:lnTo>
                  <a:pt x="1494" y="1451"/>
                </a:lnTo>
                <a:lnTo>
                  <a:pt x="1486" y="1457"/>
                </a:lnTo>
                <a:lnTo>
                  <a:pt x="1479" y="1466"/>
                </a:lnTo>
                <a:lnTo>
                  <a:pt x="1472" y="1472"/>
                </a:lnTo>
                <a:lnTo>
                  <a:pt x="1471" y="1472"/>
                </a:lnTo>
                <a:lnTo>
                  <a:pt x="1469" y="1472"/>
                </a:lnTo>
                <a:lnTo>
                  <a:pt x="1469" y="1472"/>
                </a:lnTo>
                <a:lnTo>
                  <a:pt x="1465" y="1478"/>
                </a:lnTo>
                <a:lnTo>
                  <a:pt x="1457" y="1483"/>
                </a:lnTo>
                <a:lnTo>
                  <a:pt x="1453" y="1488"/>
                </a:lnTo>
                <a:lnTo>
                  <a:pt x="1453" y="1491"/>
                </a:lnTo>
                <a:lnTo>
                  <a:pt x="1454" y="1491"/>
                </a:lnTo>
                <a:lnTo>
                  <a:pt x="1454" y="1491"/>
                </a:lnTo>
                <a:lnTo>
                  <a:pt x="1430" y="1510"/>
                </a:lnTo>
                <a:lnTo>
                  <a:pt x="1404" y="1530"/>
                </a:lnTo>
                <a:lnTo>
                  <a:pt x="1390" y="1539"/>
                </a:lnTo>
                <a:lnTo>
                  <a:pt x="1378" y="1547"/>
                </a:lnTo>
                <a:lnTo>
                  <a:pt x="1367" y="1552"/>
                </a:lnTo>
                <a:lnTo>
                  <a:pt x="1356" y="1555"/>
                </a:lnTo>
                <a:lnTo>
                  <a:pt x="1356" y="1555"/>
                </a:lnTo>
                <a:lnTo>
                  <a:pt x="1352" y="1558"/>
                </a:lnTo>
                <a:lnTo>
                  <a:pt x="1347" y="1561"/>
                </a:lnTo>
                <a:lnTo>
                  <a:pt x="1343" y="1564"/>
                </a:lnTo>
                <a:lnTo>
                  <a:pt x="1343" y="1564"/>
                </a:lnTo>
                <a:lnTo>
                  <a:pt x="1343" y="1565"/>
                </a:lnTo>
                <a:lnTo>
                  <a:pt x="1343" y="1565"/>
                </a:lnTo>
                <a:lnTo>
                  <a:pt x="1349" y="1562"/>
                </a:lnTo>
                <a:lnTo>
                  <a:pt x="1352" y="1561"/>
                </a:lnTo>
                <a:lnTo>
                  <a:pt x="1355" y="1558"/>
                </a:lnTo>
                <a:lnTo>
                  <a:pt x="1358" y="1558"/>
                </a:lnTo>
                <a:lnTo>
                  <a:pt x="1358" y="1558"/>
                </a:lnTo>
                <a:lnTo>
                  <a:pt x="1353" y="1561"/>
                </a:lnTo>
                <a:lnTo>
                  <a:pt x="1353" y="1562"/>
                </a:lnTo>
                <a:lnTo>
                  <a:pt x="1353" y="1562"/>
                </a:lnTo>
                <a:lnTo>
                  <a:pt x="1340" y="1567"/>
                </a:lnTo>
                <a:lnTo>
                  <a:pt x="1338" y="1567"/>
                </a:lnTo>
                <a:lnTo>
                  <a:pt x="1338" y="1567"/>
                </a:lnTo>
                <a:lnTo>
                  <a:pt x="1341" y="1562"/>
                </a:lnTo>
                <a:lnTo>
                  <a:pt x="1341" y="1562"/>
                </a:lnTo>
                <a:lnTo>
                  <a:pt x="1332" y="1565"/>
                </a:lnTo>
                <a:lnTo>
                  <a:pt x="1328" y="1568"/>
                </a:lnTo>
                <a:lnTo>
                  <a:pt x="1318" y="1576"/>
                </a:lnTo>
                <a:lnTo>
                  <a:pt x="1312" y="1581"/>
                </a:lnTo>
                <a:lnTo>
                  <a:pt x="1308" y="1585"/>
                </a:lnTo>
                <a:lnTo>
                  <a:pt x="1299" y="1590"/>
                </a:lnTo>
                <a:lnTo>
                  <a:pt x="1288" y="1593"/>
                </a:lnTo>
                <a:lnTo>
                  <a:pt x="1288" y="1593"/>
                </a:lnTo>
                <a:lnTo>
                  <a:pt x="1288" y="1591"/>
                </a:lnTo>
                <a:lnTo>
                  <a:pt x="1286" y="1591"/>
                </a:lnTo>
                <a:lnTo>
                  <a:pt x="1276" y="1594"/>
                </a:lnTo>
                <a:lnTo>
                  <a:pt x="1259" y="1602"/>
                </a:lnTo>
                <a:lnTo>
                  <a:pt x="1259" y="1602"/>
                </a:lnTo>
                <a:lnTo>
                  <a:pt x="1247" y="1603"/>
                </a:lnTo>
                <a:lnTo>
                  <a:pt x="1244" y="1602"/>
                </a:lnTo>
                <a:lnTo>
                  <a:pt x="1244" y="1602"/>
                </a:lnTo>
                <a:lnTo>
                  <a:pt x="1244" y="1599"/>
                </a:lnTo>
                <a:lnTo>
                  <a:pt x="1244" y="1596"/>
                </a:lnTo>
                <a:lnTo>
                  <a:pt x="1244" y="1596"/>
                </a:lnTo>
                <a:lnTo>
                  <a:pt x="1227" y="1599"/>
                </a:lnTo>
                <a:lnTo>
                  <a:pt x="1219" y="1600"/>
                </a:lnTo>
                <a:lnTo>
                  <a:pt x="1213" y="1603"/>
                </a:lnTo>
                <a:lnTo>
                  <a:pt x="1199" y="1600"/>
                </a:lnTo>
                <a:lnTo>
                  <a:pt x="1199" y="1600"/>
                </a:lnTo>
                <a:lnTo>
                  <a:pt x="1201" y="1600"/>
                </a:lnTo>
                <a:lnTo>
                  <a:pt x="1202" y="1602"/>
                </a:lnTo>
                <a:lnTo>
                  <a:pt x="1198" y="1602"/>
                </a:lnTo>
                <a:lnTo>
                  <a:pt x="1184" y="1603"/>
                </a:lnTo>
                <a:lnTo>
                  <a:pt x="1190" y="1602"/>
                </a:lnTo>
                <a:lnTo>
                  <a:pt x="1190" y="1602"/>
                </a:lnTo>
                <a:lnTo>
                  <a:pt x="1186" y="1602"/>
                </a:lnTo>
                <a:lnTo>
                  <a:pt x="1181" y="1602"/>
                </a:lnTo>
                <a:lnTo>
                  <a:pt x="1167" y="1603"/>
                </a:lnTo>
                <a:lnTo>
                  <a:pt x="1167" y="1603"/>
                </a:lnTo>
                <a:lnTo>
                  <a:pt x="1170" y="1605"/>
                </a:lnTo>
                <a:lnTo>
                  <a:pt x="1176" y="1605"/>
                </a:lnTo>
                <a:lnTo>
                  <a:pt x="1190" y="1607"/>
                </a:lnTo>
                <a:lnTo>
                  <a:pt x="1190" y="1607"/>
                </a:lnTo>
                <a:lnTo>
                  <a:pt x="1179" y="1608"/>
                </a:lnTo>
                <a:lnTo>
                  <a:pt x="1167" y="1610"/>
                </a:lnTo>
                <a:lnTo>
                  <a:pt x="1167" y="1610"/>
                </a:lnTo>
                <a:lnTo>
                  <a:pt x="1167" y="1610"/>
                </a:lnTo>
                <a:lnTo>
                  <a:pt x="1166" y="1608"/>
                </a:lnTo>
                <a:lnTo>
                  <a:pt x="1158" y="1607"/>
                </a:lnTo>
                <a:lnTo>
                  <a:pt x="1140" y="1607"/>
                </a:lnTo>
                <a:lnTo>
                  <a:pt x="1140" y="1607"/>
                </a:lnTo>
                <a:lnTo>
                  <a:pt x="1134" y="1607"/>
                </a:lnTo>
                <a:lnTo>
                  <a:pt x="1129" y="1608"/>
                </a:lnTo>
                <a:lnTo>
                  <a:pt x="1125" y="1610"/>
                </a:lnTo>
                <a:lnTo>
                  <a:pt x="1125" y="1610"/>
                </a:lnTo>
                <a:lnTo>
                  <a:pt x="1122" y="1608"/>
                </a:lnTo>
                <a:lnTo>
                  <a:pt x="1117" y="1608"/>
                </a:lnTo>
                <a:lnTo>
                  <a:pt x="1114" y="1607"/>
                </a:lnTo>
                <a:lnTo>
                  <a:pt x="1115" y="1607"/>
                </a:lnTo>
                <a:lnTo>
                  <a:pt x="1115" y="1607"/>
                </a:lnTo>
                <a:lnTo>
                  <a:pt x="1122" y="1607"/>
                </a:lnTo>
                <a:lnTo>
                  <a:pt x="1126" y="1607"/>
                </a:lnTo>
                <a:lnTo>
                  <a:pt x="1129" y="1607"/>
                </a:lnTo>
                <a:lnTo>
                  <a:pt x="1129" y="1607"/>
                </a:lnTo>
                <a:lnTo>
                  <a:pt x="1123" y="1603"/>
                </a:lnTo>
                <a:lnTo>
                  <a:pt x="1117" y="1603"/>
                </a:lnTo>
                <a:lnTo>
                  <a:pt x="1109" y="1603"/>
                </a:lnTo>
                <a:lnTo>
                  <a:pt x="1109" y="1603"/>
                </a:lnTo>
                <a:lnTo>
                  <a:pt x="1106" y="1603"/>
                </a:lnTo>
                <a:lnTo>
                  <a:pt x="1105" y="1605"/>
                </a:lnTo>
                <a:lnTo>
                  <a:pt x="1105" y="1607"/>
                </a:lnTo>
                <a:lnTo>
                  <a:pt x="1103" y="1608"/>
                </a:lnTo>
                <a:lnTo>
                  <a:pt x="1102" y="1608"/>
                </a:lnTo>
                <a:lnTo>
                  <a:pt x="1091" y="1607"/>
                </a:lnTo>
                <a:lnTo>
                  <a:pt x="1091" y="1607"/>
                </a:lnTo>
                <a:lnTo>
                  <a:pt x="1097" y="1607"/>
                </a:lnTo>
                <a:lnTo>
                  <a:pt x="1102" y="1603"/>
                </a:lnTo>
                <a:lnTo>
                  <a:pt x="1102" y="1603"/>
                </a:lnTo>
                <a:lnTo>
                  <a:pt x="1083" y="1600"/>
                </a:lnTo>
                <a:lnTo>
                  <a:pt x="1082" y="1603"/>
                </a:lnTo>
                <a:lnTo>
                  <a:pt x="1082" y="1603"/>
                </a:lnTo>
                <a:lnTo>
                  <a:pt x="1080" y="1603"/>
                </a:lnTo>
                <a:lnTo>
                  <a:pt x="1080" y="1602"/>
                </a:lnTo>
                <a:lnTo>
                  <a:pt x="1080" y="1602"/>
                </a:lnTo>
                <a:lnTo>
                  <a:pt x="1073" y="1603"/>
                </a:lnTo>
                <a:lnTo>
                  <a:pt x="1064" y="1603"/>
                </a:lnTo>
                <a:lnTo>
                  <a:pt x="1053" y="1602"/>
                </a:lnTo>
                <a:lnTo>
                  <a:pt x="1047" y="1603"/>
                </a:lnTo>
                <a:lnTo>
                  <a:pt x="1047" y="1603"/>
                </a:lnTo>
                <a:lnTo>
                  <a:pt x="1031" y="1600"/>
                </a:lnTo>
                <a:lnTo>
                  <a:pt x="1018" y="1597"/>
                </a:lnTo>
                <a:lnTo>
                  <a:pt x="1019" y="1597"/>
                </a:lnTo>
                <a:lnTo>
                  <a:pt x="1019" y="1597"/>
                </a:lnTo>
                <a:lnTo>
                  <a:pt x="1010" y="1596"/>
                </a:lnTo>
                <a:lnTo>
                  <a:pt x="1001" y="1594"/>
                </a:lnTo>
                <a:lnTo>
                  <a:pt x="984" y="1594"/>
                </a:lnTo>
                <a:lnTo>
                  <a:pt x="984" y="1594"/>
                </a:lnTo>
                <a:lnTo>
                  <a:pt x="984" y="1594"/>
                </a:lnTo>
                <a:lnTo>
                  <a:pt x="972" y="1591"/>
                </a:lnTo>
                <a:lnTo>
                  <a:pt x="957" y="1591"/>
                </a:lnTo>
                <a:lnTo>
                  <a:pt x="957" y="1591"/>
                </a:lnTo>
                <a:lnTo>
                  <a:pt x="952" y="1590"/>
                </a:lnTo>
                <a:lnTo>
                  <a:pt x="949" y="1587"/>
                </a:lnTo>
                <a:lnTo>
                  <a:pt x="948" y="1584"/>
                </a:lnTo>
                <a:lnTo>
                  <a:pt x="946" y="1582"/>
                </a:lnTo>
                <a:lnTo>
                  <a:pt x="945" y="1581"/>
                </a:lnTo>
                <a:lnTo>
                  <a:pt x="941" y="1579"/>
                </a:lnTo>
                <a:lnTo>
                  <a:pt x="935" y="1581"/>
                </a:lnTo>
                <a:lnTo>
                  <a:pt x="935" y="1581"/>
                </a:lnTo>
                <a:lnTo>
                  <a:pt x="926" y="1579"/>
                </a:lnTo>
                <a:lnTo>
                  <a:pt x="919" y="1581"/>
                </a:lnTo>
                <a:lnTo>
                  <a:pt x="916" y="1582"/>
                </a:lnTo>
                <a:lnTo>
                  <a:pt x="916" y="1584"/>
                </a:lnTo>
                <a:lnTo>
                  <a:pt x="917" y="1585"/>
                </a:lnTo>
                <a:lnTo>
                  <a:pt x="917" y="1585"/>
                </a:lnTo>
                <a:lnTo>
                  <a:pt x="896" y="1581"/>
                </a:lnTo>
                <a:lnTo>
                  <a:pt x="874" y="1578"/>
                </a:lnTo>
                <a:lnTo>
                  <a:pt x="853" y="1575"/>
                </a:lnTo>
                <a:lnTo>
                  <a:pt x="833" y="1570"/>
                </a:lnTo>
                <a:lnTo>
                  <a:pt x="833" y="1570"/>
                </a:lnTo>
                <a:lnTo>
                  <a:pt x="830" y="1571"/>
                </a:lnTo>
                <a:lnTo>
                  <a:pt x="824" y="1571"/>
                </a:lnTo>
                <a:lnTo>
                  <a:pt x="824" y="1571"/>
                </a:lnTo>
                <a:lnTo>
                  <a:pt x="792" y="1567"/>
                </a:lnTo>
                <a:lnTo>
                  <a:pt x="761" y="1562"/>
                </a:lnTo>
                <a:lnTo>
                  <a:pt x="731" y="1558"/>
                </a:lnTo>
                <a:lnTo>
                  <a:pt x="717" y="1555"/>
                </a:lnTo>
                <a:lnTo>
                  <a:pt x="705" y="1552"/>
                </a:lnTo>
                <a:lnTo>
                  <a:pt x="705" y="1552"/>
                </a:lnTo>
                <a:lnTo>
                  <a:pt x="711" y="1550"/>
                </a:lnTo>
                <a:lnTo>
                  <a:pt x="711" y="1550"/>
                </a:lnTo>
                <a:lnTo>
                  <a:pt x="711" y="1550"/>
                </a:lnTo>
                <a:lnTo>
                  <a:pt x="708" y="1547"/>
                </a:lnTo>
                <a:lnTo>
                  <a:pt x="706" y="1546"/>
                </a:lnTo>
                <a:lnTo>
                  <a:pt x="706" y="1546"/>
                </a:lnTo>
                <a:lnTo>
                  <a:pt x="700" y="1546"/>
                </a:lnTo>
                <a:lnTo>
                  <a:pt x="697" y="1544"/>
                </a:lnTo>
                <a:lnTo>
                  <a:pt x="694" y="1544"/>
                </a:lnTo>
                <a:lnTo>
                  <a:pt x="691" y="1546"/>
                </a:lnTo>
                <a:lnTo>
                  <a:pt x="691" y="1546"/>
                </a:lnTo>
                <a:lnTo>
                  <a:pt x="691" y="1547"/>
                </a:lnTo>
                <a:lnTo>
                  <a:pt x="693" y="1549"/>
                </a:lnTo>
                <a:lnTo>
                  <a:pt x="696" y="1550"/>
                </a:lnTo>
                <a:lnTo>
                  <a:pt x="702" y="1553"/>
                </a:lnTo>
                <a:lnTo>
                  <a:pt x="702" y="1553"/>
                </a:lnTo>
                <a:lnTo>
                  <a:pt x="682" y="1550"/>
                </a:lnTo>
                <a:lnTo>
                  <a:pt x="661" y="1547"/>
                </a:lnTo>
                <a:lnTo>
                  <a:pt x="641" y="1542"/>
                </a:lnTo>
                <a:lnTo>
                  <a:pt x="627" y="1538"/>
                </a:lnTo>
                <a:lnTo>
                  <a:pt x="627" y="1538"/>
                </a:lnTo>
                <a:lnTo>
                  <a:pt x="630" y="1539"/>
                </a:lnTo>
                <a:lnTo>
                  <a:pt x="630" y="1541"/>
                </a:lnTo>
                <a:lnTo>
                  <a:pt x="623" y="1541"/>
                </a:lnTo>
                <a:lnTo>
                  <a:pt x="623" y="1541"/>
                </a:lnTo>
                <a:lnTo>
                  <a:pt x="623" y="1539"/>
                </a:lnTo>
                <a:lnTo>
                  <a:pt x="621" y="1538"/>
                </a:lnTo>
                <a:lnTo>
                  <a:pt x="615" y="1535"/>
                </a:lnTo>
                <a:lnTo>
                  <a:pt x="604" y="1532"/>
                </a:lnTo>
                <a:lnTo>
                  <a:pt x="594" y="1530"/>
                </a:lnTo>
                <a:lnTo>
                  <a:pt x="592" y="1533"/>
                </a:lnTo>
                <a:lnTo>
                  <a:pt x="583" y="1527"/>
                </a:lnTo>
                <a:lnTo>
                  <a:pt x="583" y="1527"/>
                </a:lnTo>
                <a:lnTo>
                  <a:pt x="580" y="1529"/>
                </a:lnTo>
                <a:lnTo>
                  <a:pt x="577" y="1529"/>
                </a:lnTo>
                <a:lnTo>
                  <a:pt x="571" y="1529"/>
                </a:lnTo>
                <a:lnTo>
                  <a:pt x="563" y="1527"/>
                </a:lnTo>
                <a:lnTo>
                  <a:pt x="563" y="1527"/>
                </a:lnTo>
                <a:lnTo>
                  <a:pt x="563" y="1524"/>
                </a:lnTo>
                <a:lnTo>
                  <a:pt x="560" y="1523"/>
                </a:lnTo>
                <a:lnTo>
                  <a:pt x="560" y="1523"/>
                </a:lnTo>
                <a:lnTo>
                  <a:pt x="536" y="1520"/>
                </a:lnTo>
                <a:lnTo>
                  <a:pt x="522" y="1517"/>
                </a:lnTo>
                <a:lnTo>
                  <a:pt x="511" y="1513"/>
                </a:lnTo>
                <a:lnTo>
                  <a:pt x="500" y="1504"/>
                </a:lnTo>
                <a:lnTo>
                  <a:pt x="500" y="1504"/>
                </a:lnTo>
                <a:lnTo>
                  <a:pt x="490" y="1504"/>
                </a:lnTo>
                <a:lnTo>
                  <a:pt x="488" y="1504"/>
                </a:lnTo>
                <a:lnTo>
                  <a:pt x="488" y="1504"/>
                </a:lnTo>
                <a:lnTo>
                  <a:pt x="493" y="1507"/>
                </a:lnTo>
                <a:lnTo>
                  <a:pt x="493" y="1507"/>
                </a:lnTo>
                <a:lnTo>
                  <a:pt x="464" y="1495"/>
                </a:lnTo>
                <a:lnTo>
                  <a:pt x="453" y="1491"/>
                </a:lnTo>
                <a:lnTo>
                  <a:pt x="446" y="1486"/>
                </a:lnTo>
                <a:lnTo>
                  <a:pt x="446" y="1486"/>
                </a:lnTo>
                <a:lnTo>
                  <a:pt x="427" y="1483"/>
                </a:lnTo>
                <a:lnTo>
                  <a:pt x="409" y="1478"/>
                </a:lnTo>
                <a:lnTo>
                  <a:pt x="389" y="1474"/>
                </a:lnTo>
                <a:lnTo>
                  <a:pt x="368" y="1466"/>
                </a:lnTo>
                <a:lnTo>
                  <a:pt x="346" y="1459"/>
                </a:lnTo>
                <a:lnTo>
                  <a:pt x="327" y="1449"/>
                </a:lnTo>
                <a:lnTo>
                  <a:pt x="307" y="1440"/>
                </a:lnTo>
                <a:lnTo>
                  <a:pt x="288" y="1431"/>
                </a:lnTo>
                <a:lnTo>
                  <a:pt x="291" y="1430"/>
                </a:lnTo>
                <a:lnTo>
                  <a:pt x="291" y="1430"/>
                </a:lnTo>
                <a:lnTo>
                  <a:pt x="285" y="1426"/>
                </a:lnTo>
                <a:lnTo>
                  <a:pt x="282" y="1425"/>
                </a:lnTo>
                <a:lnTo>
                  <a:pt x="279" y="1425"/>
                </a:lnTo>
                <a:lnTo>
                  <a:pt x="275" y="1423"/>
                </a:lnTo>
                <a:lnTo>
                  <a:pt x="275" y="1423"/>
                </a:lnTo>
                <a:lnTo>
                  <a:pt x="276" y="1423"/>
                </a:lnTo>
                <a:lnTo>
                  <a:pt x="276" y="1422"/>
                </a:lnTo>
                <a:lnTo>
                  <a:pt x="275" y="1419"/>
                </a:lnTo>
                <a:lnTo>
                  <a:pt x="273" y="1417"/>
                </a:lnTo>
                <a:lnTo>
                  <a:pt x="278" y="1417"/>
                </a:lnTo>
                <a:lnTo>
                  <a:pt x="278" y="1417"/>
                </a:lnTo>
                <a:lnTo>
                  <a:pt x="267" y="1411"/>
                </a:lnTo>
                <a:lnTo>
                  <a:pt x="258" y="1407"/>
                </a:lnTo>
                <a:lnTo>
                  <a:pt x="250" y="1404"/>
                </a:lnTo>
                <a:lnTo>
                  <a:pt x="241" y="1401"/>
                </a:lnTo>
                <a:lnTo>
                  <a:pt x="241" y="1401"/>
                </a:lnTo>
                <a:lnTo>
                  <a:pt x="241" y="1401"/>
                </a:lnTo>
                <a:lnTo>
                  <a:pt x="241" y="1402"/>
                </a:lnTo>
                <a:lnTo>
                  <a:pt x="244" y="1404"/>
                </a:lnTo>
                <a:lnTo>
                  <a:pt x="247" y="1405"/>
                </a:lnTo>
                <a:lnTo>
                  <a:pt x="249" y="1405"/>
                </a:lnTo>
                <a:lnTo>
                  <a:pt x="247" y="1407"/>
                </a:lnTo>
                <a:lnTo>
                  <a:pt x="247" y="1407"/>
                </a:lnTo>
                <a:lnTo>
                  <a:pt x="243" y="1404"/>
                </a:lnTo>
                <a:lnTo>
                  <a:pt x="235" y="1397"/>
                </a:lnTo>
                <a:lnTo>
                  <a:pt x="226" y="1393"/>
                </a:lnTo>
                <a:lnTo>
                  <a:pt x="223" y="1391"/>
                </a:lnTo>
                <a:lnTo>
                  <a:pt x="220" y="1390"/>
                </a:lnTo>
                <a:lnTo>
                  <a:pt x="220" y="1390"/>
                </a:lnTo>
                <a:lnTo>
                  <a:pt x="218" y="1388"/>
                </a:lnTo>
                <a:lnTo>
                  <a:pt x="220" y="1387"/>
                </a:lnTo>
                <a:lnTo>
                  <a:pt x="224" y="1385"/>
                </a:lnTo>
                <a:lnTo>
                  <a:pt x="214" y="1381"/>
                </a:lnTo>
                <a:lnTo>
                  <a:pt x="214" y="1381"/>
                </a:lnTo>
                <a:lnTo>
                  <a:pt x="212" y="1378"/>
                </a:lnTo>
                <a:lnTo>
                  <a:pt x="214" y="1376"/>
                </a:lnTo>
                <a:lnTo>
                  <a:pt x="226" y="1381"/>
                </a:lnTo>
                <a:lnTo>
                  <a:pt x="237" y="1384"/>
                </a:lnTo>
                <a:lnTo>
                  <a:pt x="238" y="1382"/>
                </a:lnTo>
                <a:lnTo>
                  <a:pt x="237" y="1379"/>
                </a:lnTo>
                <a:lnTo>
                  <a:pt x="227" y="1373"/>
                </a:lnTo>
                <a:lnTo>
                  <a:pt x="227" y="1373"/>
                </a:lnTo>
                <a:lnTo>
                  <a:pt x="227" y="1370"/>
                </a:lnTo>
                <a:lnTo>
                  <a:pt x="229" y="1370"/>
                </a:lnTo>
                <a:lnTo>
                  <a:pt x="237" y="1373"/>
                </a:lnTo>
                <a:lnTo>
                  <a:pt x="240" y="1375"/>
                </a:lnTo>
                <a:lnTo>
                  <a:pt x="232" y="1368"/>
                </a:lnTo>
                <a:lnTo>
                  <a:pt x="232" y="1368"/>
                </a:lnTo>
                <a:lnTo>
                  <a:pt x="224" y="1365"/>
                </a:lnTo>
                <a:lnTo>
                  <a:pt x="217" y="1364"/>
                </a:lnTo>
                <a:lnTo>
                  <a:pt x="215" y="1364"/>
                </a:lnTo>
                <a:lnTo>
                  <a:pt x="214" y="1365"/>
                </a:lnTo>
                <a:lnTo>
                  <a:pt x="215" y="1367"/>
                </a:lnTo>
                <a:lnTo>
                  <a:pt x="217" y="1370"/>
                </a:lnTo>
                <a:lnTo>
                  <a:pt x="217" y="1370"/>
                </a:lnTo>
                <a:lnTo>
                  <a:pt x="211" y="1365"/>
                </a:lnTo>
                <a:lnTo>
                  <a:pt x="204" y="1364"/>
                </a:lnTo>
                <a:lnTo>
                  <a:pt x="198" y="1362"/>
                </a:lnTo>
                <a:lnTo>
                  <a:pt x="191" y="1361"/>
                </a:lnTo>
                <a:lnTo>
                  <a:pt x="186" y="1358"/>
                </a:lnTo>
                <a:lnTo>
                  <a:pt x="179" y="1352"/>
                </a:lnTo>
                <a:lnTo>
                  <a:pt x="179" y="1352"/>
                </a:lnTo>
                <a:lnTo>
                  <a:pt x="179" y="1350"/>
                </a:lnTo>
                <a:lnTo>
                  <a:pt x="180" y="1352"/>
                </a:lnTo>
                <a:lnTo>
                  <a:pt x="186" y="1356"/>
                </a:lnTo>
                <a:lnTo>
                  <a:pt x="192" y="1361"/>
                </a:lnTo>
                <a:lnTo>
                  <a:pt x="195" y="1361"/>
                </a:lnTo>
                <a:lnTo>
                  <a:pt x="195" y="1359"/>
                </a:lnTo>
                <a:lnTo>
                  <a:pt x="195" y="1359"/>
                </a:lnTo>
                <a:lnTo>
                  <a:pt x="188" y="1353"/>
                </a:lnTo>
                <a:lnTo>
                  <a:pt x="180" y="1347"/>
                </a:lnTo>
                <a:lnTo>
                  <a:pt x="172" y="1341"/>
                </a:lnTo>
                <a:lnTo>
                  <a:pt x="165" y="1335"/>
                </a:lnTo>
                <a:lnTo>
                  <a:pt x="165" y="1335"/>
                </a:lnTo>
                <a:lnTo>
                  <a:pt x="168" y="1340"/>
                </a:lnTo>
                <a:lnTo>
                  <a:pt x="168" y="1341"/>
                </a:lnTo>
                <a:lnTo>
                  <a:pt x="166" y="1341"/>
                </a:lnTo>
                <a:lnTo>
                  <a:pt x="162" y="1340"/>
                </a:lnTo>
                <a:lnTo>
                  <a:pt x="156" y="1335"/>
                </a:lnTo>
                <a:lnTo>
                  <a:pt x="156" y="1335"/>
                </a:lnTo>
                <a:lnTo>
                  <a:pt x="153" y="1330"/>
                </a:lnTo>
                <a:lnTo>
                  <a:pt x="156" y="1330"/>
                </a:lnTo>
                <a:lnTo>
                  <a:pt x="156" y="1330"/>
                </a:lnTo>
                <a:lnTo>
                  <a:pt x="156" y="1330"/>
                </a:lnTo>
                <a:lnTo>
                  <a:pt x="151" y="1324"/>
                </a:lnTo>
                <a:lnTo>
                  <a:pt x="151" y="1324"/>
                </a:lnTo>
                <a:lnTo>
                  <a:pt x="146" y="1321"/>
                </a:lnTo>
                <a:lnTo>
                  <a:pt x="142" y="1318"/>
                </a:lnTo>
                <a:lnTo>
                  <a:pt x="139" y="1318"/>
                </a:lnTo>
                <a:lnTo>
                  <a:pt x="139" y="1318"/>
                </a:lnTo>
                <a:lnTo>
                  <a:pt x="142" y="1324"/>
                </a:lnTo>
                <a:lnTo>
                  <a:pt x="142" y="1324"/>
                </a:lnTo>
                <a:lnTo>
                  <a:pt x="139" y="1323"/>
                </a:lnTo>
                <a:lnTo>
                  <a:pt x="136" y="1320"/>
                </a:lnTo>
                <a:lnTo>
                  <a:pt x="131" y="1314"/>
                </a:lnTo>
                <a:lnTo>
                  <a:pt x="125" y="1307"/>
                </a:lnTo>
                <a:lnTo>
                  <a:pt x="117" y="1301"/>
                </a:lnTo>
                <a:lnTo>
                  <a:pt x="117" y="1301"/>
                </a:lnTo>
                <a:lnTo>
                  <a:pt x="119" y="1300"/>
                </a:lnTo>
                <a:lnTo>
                  <a:pt x="121" y="1300"/>
                </a:lnTo>
                <a:lnTo>
                  <a:pt x="127" y="1301"/>
                </a:lnTo>
                <a:lnTo>
                  <a:pt x="128" y="1301"/>
                </a:lnTo>
                <a:lnTo>
                  <a:pt x="130" y="1301"/>
                </a:lnTo>
                <a:lnTo>
                  <a:pt x="128" y="1298"/>
                </a:lnTo>
                <a:lnTo>
                  <a:pt x="125" y="1292"/>
                </a:lnTo>
                <a:lnTo>
                  <a:pt x="125" y="1292"/>
                </a:lnTo>
                <a:lnTo>
                  <a:pt x="124" y="1294"/>
                </a:lnTo>
                <a:lnTo>
                  <a:pt x="122" y="1292"/>
                </a:lnTo>
                <a:lnTo>
                  <a:pt x="114" y="1288"/>
                </a:lnTo>
                <a:lnTo>
                  <a:pt x="108" y="1283"/>
                </a:lnTo>
                <a:lnTo>
                  <a:pt x="107" y="1283"/>
                </a:lnTo>
                <a:lnTo>
                  <a:pt x="107" y="1286"/>
                </a:lnTo>
                <a:lnTo>
                  <a:pt x="107" y="1286"/>
                </a:lnTo>
                <a:lnTo>
                  <a:pt x="105" y="1282"/>
                </a:lnTo>
                <a:lnTo>
                  <a:pt x="105" y="1278"/>
                </a:lnTo>
                <a:lnTo>
                  <a:pt x="107" y="1278"/>
                </a:lnTo>
                <a:lnTo>
                  <a:pt x="110" y="1280"/>
                </a:lnTo>
                <a:lnTo>
                  <a:pt x="110" y="1280"/>
                </a:lnTo>
                <a:lnTo>
                  <a:pt x="104" y="1272"/>
                </a:lnTo>
                <a:lnTo>
                  <a:pt x="96" y="1265"/>
                </a:lnTo>
                <a:lnTo>
                  <a:pt x="92" y="1257"/>
                </a:lnTo>
                <a:lnTo>
                  <a:pt x="90" y="1254"/>
                </a:lnTo>
                <a:lnTo>
                  <a:pt x="90" y="1251"/>
                </a:lnTo>
                <a:lnTo>
                  <a:pt x="84" y="1249"/>
                </a:lnTo>
                <a:lnTo>
                  <a:pt x="84" y="1249"/>
                </a:lnTo>
                <a:lnTo>
                  <a:pt x="82" y="1242"/>
                </a:lnTo>
                <a:lnTo>
                  <a:pt x="79" y="1233"/>
                </a:lnTo>
                <a:lnTo>
                  <a:pt x="79" y="1233"/>
                </a:lnTo>
                <a:lnTo>
                  <a:pt x="67" y="1213"/>
                </a:lnTo>
                <a:lnTo>
                  <a:pt x="64" y="1205"/>
                </a:lnTo>
                <a:lnTo>
                  <a:pt x="63" y="1202"/>
                </a:lnTo>
                <a:lnTo>
                  <a:pt x="64" y="1201"/>
                </a:lnTo>
                <a:lnTo>
                  <a:pt x="64" y="1201"/>
                </a:lnTo>
                <a:lnTo>
                  <a:pt x="58" y="1187"/>
                </a:lnTo>
                <a:lnTo>
                  <a:pt x="55" y="1182"/>
                </a:lnTo>
                <a:lnTo>
                  <a:pt x="53" y="1182"/>
                </a:lnTo>
                <a:lnTo>
                  <a:pt x="53" y="1184"/>
                </a:lnTo>
                <a:lnTo>
                  <a:pt x="53" y="1184"/>
                </a:lnTo>
                <a:lnTo>
                  <a:pt x="56" y="1193"/>
                </a:lnTo>
                <a:lnTo>
                  <a:pt x="60" y="1199"/>
                </a:lnTo>
                <a:lnTo>
                  <a:pt x="61" y="1205"/>
                </a:lnTo>
                <a:lnTo>
                  <a:pt x="61" y="1211"/>
                </a:lnTo>
                <a:lnTo>
                  <a:pt x="61" y="1211"/>
                </a:lnTo>
                <a:lnTo>
                  <a:pt x="60" y="1202"/>
                </a:lnTo>
                <a:lnTo>
                  <a:pt x="55" y="1195"/>
                </a:lnTo>
                <a:lnTo>
                  <a:pt x="47" y="1181"/>
                </a:lnTo>
                <a:lnTo>
                  <a:pt x="49" y="1179"/>
                </a:lnTo>
                <a:lnTo>
                  <a:pt x="49" y="1179"/>
                </a:lnTo>
                <a:lnTo>
                  <a:pt x="43" y="1169"/>
                </a:lnTo>
                <a:lnTo>
                  <a:pt x="41" y="1162"/>
                </a:lnTo>
                <a:lnTo>
                  <a:pt x="38" y="1159"/>
                </a:lnTo>
                <a:lnTo>
                  <a:pt x="38" y="1159"/>
                </a:lnTo>
                <a:lnTo>
                  <a:pt x="40" y="1161"/>
                </a:lnTo>
                <a:lnTo>
                  <a:pt x="41" y="1159"/>
                </a:lnTo>
                <a:lnTo>
                  <a:pt x="41" y="1155"/>
                </a:lnTo>
                <a:lnTo>
                  <a:pt x="37" y="1150"/>
                </a:lnTo>
                <a:lnTo>
                  <a:pt x="37" y="1150"/>
                </a:lnTo>
                <a:lnTo>
                  <a:pt x="34" y="1140"/>
                </a:lnTo>
                <a:lnTo>
                  <a:pt x="34" y="1138"/>
                </a:lnTo>
                <a:lnTo>
                  <a:pt x="34" y="1137"/>
                </a:lnTo>
                <a:lnTo>
                  <a:pt x="35" y="1135"/>
                </a:lnTo>
                <a:lnTo>
                  <a:pt x="35" y="1133"/>
                </a:lnTo>
                <a:lnTo>
                  <a:pt x="34" y="1124"/>
                </a:lnTo>
                <a:lnTo>
                  <a:pt x="34" y="1124"/>
                </a:lnTo>
                <a:lnTo>
                  <a:pt x="40" y="1138"/>
                </a:lnTo>
                <a:lnTo>
                  <a:pt x="40" y="1138"/>
                </a:lnTo>
                <a:lnTo>
                  <a:pt x="40" y="1130"/>
                </a:lnTo>
                <a:lnTo>
                  <a:pt x="38" y="1126"/>
                </a:lnTo>
                <a:lnTo>
                  <a:pt x="37" y="1118"/>
                </a:lnTo>
                <a:lnTo>
                  <a:pt x="37" y="1118"/>
                </a:lnTo>
                <a:lnTo>
                  <a:pt x="23" y="1106"/>
                </a:lnTo>
                <a:lnTo>
                  <a:pt x="23" y="1106"/>
                </a:lnTo>
                <a:lnTo>
                  <a:pt x="21" y="1100"/>
                </a:lnTo>
                <a:lnTo>
                  <a:pt x="23" y="1097"/>
                </a:lnTo>
                <a:lnTo>
                  <a:pt x="23" y="1095"/>
                </a:lnTo>
                <a:lnTo>
                  <a:pt x="20" y="1089"/>
                </a:lnTo>
                <a:lnTo>
                  <a:pt x="20" y="1089"/>
                </a:lnTo>
                <a:lnTo>
                  <a:pt x="27" y="1103"/>
                </a:lnTo>
                <a:lnTo>
                  <a:pt x="27" y="1103"/>
                </a:lnTo>
                <a:lnTo>
                  <a:pt x="27" y="1103"/>
                </a:lnTo>
                <a:lnTo>
                  <a:pt x="27" y="1103"/>
                </a:lnTo>
                <a:lnTo>
                  <a:pt x="29" y="1097"/>
                </a:lnTo>
                <a:lnTo>
                  <a:pt x="27" y="1088"/>
                </a:lnTo>
                <a:lnTo>
                  <a:pt x="26" y="1077"/>
                </a:lnTo>
                <a:lnTo>
                  <a:pt x="26" y="1077"/>
                </a:lnTo>
                <a:lnTo>
                  <a:pt x="23" y="1069"/>
                </a:lnTo>
                <a:lnTo>
                  <a:pt x="20" y="1063"/>
                </a:lnTo>
                <a:lnTo>
                  <a:pt x="18" y="1062"/>
                </a:lnTo>
                <a:lnTo>
                  <a:pt x="17" y="1062"/>
                </a:lnTo>
                <a:lnTo>
                  <a:pt x="17" y="1068"/>
                </a:lnTo>
                <a:lnTo>
                  <a:pt x="17" y="1068"/>
                </a:lnTo>
                <a:lnTo>
                  <a:pt x="15" y="1056"/>
                </a:lnTo>
                <a:lnTo>
                  <a:pt x="17" y="1053"/>
                </a:lnTo>
                <a:lnTo>
                  <a:pt x="17" y="1053"/>
                </a:lnTo>
                <a:lnTo>
                  <a:pt x="18" y="1054"/>
                </a:lnTo>
                <a:lnTo>
                  <a:pt x="18" y="1054"/>
                </a:lnTo>
                <a:lnTo>
                  <a:pt x="17" y="1047"/>
                </a:lnTo>
                <a:lnTo>
                  <a:pt x="15" y="1047"/>
                </a:lnTo>
                <a:lnTo>
                  <a:pt x="15" y="1048"/>
                </a:lnTo>
                <a:lnTo>
                  <a:pt x="14" y="1048"/>
                </a:lnTo>
                <a:lnTo>
                  <a:pt x="14" y="1048"/>
                </a:lnTo>
                <a:lnTo>
                  <a:pt x="11" y="1042"/>
                </a:lnTo>
                <a:lnTo>
                  <a:pt x="11" y="1042"/>
                </a:lnTo>
                <a:lnTo>
                  <a:pt x="12" y="1025"/>
                </a:lnTo>
                <a:lnTo>
                  <a:pt x="14" y="1002"/>
                </a:lnTo>
                <a:lnTo>
                  <a:pt x="21" y="1018"/>
                </a:lnTo>
                <a:lnTo>
                  <a:pt x="20" y="1007"/>
                </a:lnTo>
                <a:lnTo>
                  <a:pt x="20" y="1007"/>
                </a:lnTo>
                <a:lnTo>
                  <a:pt x="23" y="1011"/>
                </a:lnTo>
                <a:lnTo>
                  <a:pt x="23" y="1010"/>
                </a:lnTo>
                <a:lnTo>
                  <a:pt x="24" y="1005"/>
                </a:lnTo>
                <a:lnTo>
                  <a:pt x="26" y="1005"/>
                </a:lnTo>
                <a:lnTo>
                  <a:pt x="27" y="1007"/>
                </a:lnTo>
                <a:lnTo>
                  <a:pt x="27" y="1007"/>
                </a:lnTo>
                <a:lnTo>
                  <a:pt x="26" y="996"/>
                </a:lnTo>
                <a:lnTo>
                  <a:pt x="23" y="984"/>
                </a:lnTo>
                <a:lnTo>
                  <a:pt x="23" y="984"/>
                </a:lnTo>
                <a:lnTo>
                  <a:pt x="20" y="990"/>
                </a:lnTo>
                <a:lnTo>
                  <a:pt x="20" y="990"/>
                </a:lnTo>
                <a:lnTo>
                  <a:pt x="18" y="990"/>
                </a:lnTo>
                <a:lnTo>
                  <a:pt x="17" y="987"/>
                </a:lnTo>
                <a:lnTo>
                  <a:pt x="14" y="981"/>
                </a:lnTo>
                <a:lnTo>
                  <a:pt x="9" y="970"/>
                </a:lnTo>
                <a:lnTo>
                  <a:pt x="8" y="967"/>
                </a:lnTo>
                <a:lnTo>
                  <a:pt x="6" y="967"/>
                </a:lnTo>
                <a:lnTo>
                  <a:pt x="5" y="967"/>
                </a:lnTo>
                <a:lnTo>
                  <a:pt x="5" y="967"/>
                </a:lnTo>
                <a:lnTo>
                  <a:pt x="5" y="958"/>
                </a:lnTo>
                <a:lnTo>
                  <a:pt x="6" y="950"/>
                </a:lnTo>
                <a:lnTo>
                  <a:pt x="9" y="943"/>
                </a:lnTo>
                <a:lnTo>
                  <a:pt x="11" y="938"/>
                </a:lnTo>
                <a:lnTo>
                  <a:pt x="12" y="934"/>
                </a:lnTo>
                <a:lnTo>
                  <a:pt x="12" y="926"/>
                </a:lnTo>
                <a:lnTo>
                  <a:pt x="9" y="917"/>
                </a:lnTo>
                <a:lnTo>
                  <a:pt x="9" y="917"/>
                </a:lnTo>
                <a:lnTo>
                  <a:pt x="8" y="918"/>
                </a:lnTo>
                <a:lnTo>
                  <a:pt x="8" y="918"/>
                </a:lnTo>
                <a:lnTo>
                  <a:pt x="6" y="917"/>
                </a:lnTo>
                <a:lnTo>
                  <a:pt x="5" y="917"/>
                </a:lnTo>
                <a:lnTo>
                  <a:pt x="5" y="917"/>
                </a:lnTo>
                <a:lnTo>
                  <a:pt x="5" y="926"/>
                </a:lnTo>
                <a:lnTo>
                  <a:pt x="5" y="926"/>
                </a:lnTo>
                <a:lnTo>
                  <a:pt x="3" y="915"/>
                </a:lnTo>
                <a:lnTo>
                  <a:pt x="2" y="909"/>
                </a:lnTo>
                <a:lnTo>
                  <a:pt x="0" y="903"/>
                </a:lnTo>
                <a:lnTo>
                  <a:pt x="2" y="891"/>
                </a:lnTo>
                <a:lnTo>
                  <a:pt x="2" y="891"/>
                </a:lnTo>
                <a:lnTo>
                  <a:pt x="2" y="895"/>
                </a:lnTo>
                <a:lnTo>
                  <a:pt x="3" y="895"/>
                </a:lnTo>
                <a:lnTo>
                  <a:pt x="6" y="891"/>
                </a:lnTo>
                <a:lnTo>
                  <a:pt x="8" y="889"/>
                </a:lnTo>
                <a:lnTo>
                  <a:pt x="9" y="889"/>
                </a:lnTo>
                <a:lnTo>
                  <a:pt x="11" y="891"/>
                </a:lnTo>
                <a:lnTo>
                  <a:pt x="11" y="897"/>
                </a:lnTo>
                <a:lnTo>
                  <a:pt x="11" y="897"/>
                </a:lnTo>
                <a:lnTo>
                  <a:pt x="11" y="897"/>
                </a:lnTo>
                <a:lnTo>
                  <a:pt x="11" y="898"/>
                </a:lnTo>
                <a:lnTo>
                  <a:pt x="9" y="903"/>
                </a:lnTo>
                <a:lnTo>
                  <a:pt x="11" y="914"/>
                </a:lnTo>
                <a:lnTo>
                  <a:pt x="11" y="914"/>
                </a:lnTo>
                <a:lnTo>
                  <a:pt x="12" y="911"/>
                </a:lnTo>
                <a:lnTo>
                  <a:pt x="14" y="909"/>
                </a:lnTo>
                <a:lnTo>
                  <a:pt x="15" y="906"/>
                </a:lnTo>
                <a:lnTo>
                  <a:pt x="17" y="897"/>
                </a:lnTo>
                <a:lnTo>
                  <a:pt x="17" y="897"/>
                </a:lnTo>
                <a:lnTo>
                  <a:pt x="17" y="879"/>
                </a:lnTo>
                <a:lnTo>
                  <a:pt x="15" y="873"/>
                </a:lnTo>
                <a:lnTo>
                  <a:pt x="15" y="871"/>
                </a:lnTo>
                <a:lnTo>
                  <a:pt x="14" y="871"/>
                </a:lnTo>
                <a:lnTo>
                  <a:pt x="14" y="871"/>
                </a:lnTo>
                <a:lnTo>
                  <a:pt x="12" y="873"/>
                </a:lnTo>
                <a:lnTo>
                  <a:pt x="12" y="874"/>
                </a:lnTo>
                <a:lnTo>
                  <a:pt x="12" y="880"/>
                </a:lnTo>
                <a:lnTo>
                  <a:pt x="12" y="883"/>
                </a:lnTo>
                <a:lnTo>
                  <a:pt x="11" y="883"/>
                </a:lnTo>
                <a:lnTo>
                  <a:pt x="11" y="882"/>
                </a:lnTo>
                <a:lnTo>
                  <a:pt x="11" y="882"/>
                </a:lnTo>
                <a:lnTo>
                  <a:pt x="11" y="868"/>
                </a:lnTo>
                <a:lnTo>
                  <a:pt x="12" y="859"/>
                </a:lnTo>
                <a:lnTo>
                  <a:pt x="14" y="851"/>
                </a:lnTo>
                <a:lnTo>
                  <a:pt x="11" y="845"/>
                </a:lnTo>
                <a:lnTo>
                  <a:pt x="11" y="845"/>
                </a:lnTo>
                <a:lnTo>
                  <a:pt x="9" y="854"/>
                </a:lnTo>
                <a:lnTo>
                  <a:pt x="8" y="859"/>
                </a:lnTo>
                <a:lnTo>
                  <a:pt x="6" y="862"/>
                </a:lnTo>
                <a:lnTo>
                  <a:pt x="3" y="862"/>
                </a:lnTo>
                <a:lnTo>
                  <a:pt x="3" y="845"/>
                </a:lnTo>
                <a:lnTo>
                  <a:pt x="6" y="848"/>
                </a:lnTo>
                <a:lnTo>
                  <a:pt x="6" y="848"/>
                </a:lnTo>
                <a:lnTo>
                  <a:pt x="8" y="834"/>
                </a:lnTo>
                <a:lnTo>
                  <a:pt x="6" y="830"/>
                </a:lnTo>
                <a:lnTo>
                  <a:pt x="5" y="827"/>
                </a:lnTo>
                <a:lnTo>
                  <a:pt x="6" y="813"/>
                </a:lnTo>
                <a:lnTo>
                  <a:pt x="14" y="801"/>
                </a:lnTo>
                <a:lnTo>
                  <a:pt x="14" y="801"/>
                </a:lnTo>
                <a:lnTo>
                  <a:pt x="14" y="805"/>
                </a:lnTo>
                <a:lnTo>
                  <a:pt x="14" y="810"/>
                </a:lnTo>
                <a:lnTo>
                  <a:pt x="11" y="822"/>
                </a:lnTo>
                <a:lnTo>
                  <a:pt x="11" y="833"/>
                </a:lnTo>
                <a:lnTo>
                  <a:pt x="11" y="836"/>
                </a:lnTo>
                <a:lnTo>
                  <a:pt x="14" y="836"/>
                </a:lnTo>
                <a:lnTo>
                  <a:pt x="14" y="836"/>
                </a:lnTo>
                <a:lnTo>
                  <a:pt x="14" y="825"/>
                </a:lnTo>
                <a:lnTo>
                  <a:pt x="15" y="816"/>
                </a:lnTo>
                <a:lnTo>
                  <a:pt x="15" y="807"/>
                </a:lnTo>
                <a:lnTo>
                  <a:pt x="18" y="796"/>
                </a:lnTo>
                <a:lnTo>
                  <a:pt x="18" y="796"/>
                </a:lnTo>
                <a:lnTo>
                  <a:pt x="17" y="808"/>
                </a:lnTo>
                <a:lnTo>
                  <a:pt x="17" y="808"/>
                </a:lnTo>
                <a:lnTo>
                  <a:pt x="20" y="804"/>
                </a:lnTo>
                <a:lnTo>
                  <a:pt x="23" y="798"/>
                </a:lnTo>
                <a:lnTo>
                  <a:pt x="26" y="789"/>
                </a:lnTo>
                <a:lnTo>
                  <a:pt x="27" y="783"/>
                </a:lnTo>
                <a:lnTo>
                  <a:pt x="27" y="773"/>
                </a:lnTo>
                <a:lnTo>
                  <a:pt x="27" y="773"/>
                </a:lnTo>
                <a:lnTo>
                  <a:pt x="27" y="767"/>
                </a:lnTo>
                <a:lnTo>
                  <a:pt x="27" y="767"/>
                </a:lnTo>
                <a:lnTo>
                  <a:pt x="26" y="769"/>
                </a:lnTo>
                <a:lnTo>
                  <a:pt x="24" y="769"/>
                </a:lnTo>
                <a:lnTo>
                  <a:pt x="24" y="769"/>
                </a:lnTo>
                <a:lnTo>
                  <a:pt x="29" y="738"/>
                </a:lnTo>
                <a:lnTo>
                  <a:pt x="34" y="715"/>
                </a:lnTo>
                <a:lnTo>
                  <a:pt x="34" y="715"/>
                </a:lnTo>
                <a:lnTo>
                  <a:pt x="35" y="715"/>
                </a:lnTo>
                <a:lnTo>
                  <a:pt x="37" y="714"/>
                </a:lnTo>
                <a:lnTo>
                  <a:pt x="40" y="705"/>
                </a:lnTo>
                <a:lnTo>
                  <a:pt x="43" y="700"/>
                </a:lnTo>
                <a:lnTo>
                  <a:pt x="43" y="706"/>
                </a:lnTo>
                <a:lnTo>
                  <a:pt x="43" y="706"/>
                </a:lnTo>
                <a:lnTo>
                  <a:pt x="38" y="717"/>
                </a:lnTo>
                <a:lnTo>
                  <a:pt x="32" y="734"/>
                </a:lnTo>
                <a:lnTo>
                  <a:pt x="29" y="750"/>
                </a:lnTo>
                <a:lnTo>
                  <a:pt x="29" y="758"/>
                </a:lnTo>
                <a:lnTo>
                  <a:pt x="29" y="763"/>
                </a:lnTo>
                <a:lnTo>
                  <a:pt x="29" y="763"/>
                </a:lnTo>
                <a:lnTo>
                  <a:pt x="31" y="761"/>
                </a:lnTo>
                <a:lnTo>
                  <a:pt x="32" y="763"/>
                </a:lnTo>
                <a:lnTo>
                  <a:pt x="31" y="772"/>
                </a:lnTo>
                <a:lnTo>
                  <a:pt x="27" y="783"/>
                </a:lnTo>
                <a:lnTo>
                  <a:pt x="27" y="787"/>
                </a:lnTo>
                <a:lnTo>
                  <a:pt x="29" y="792"/>
                </a:lnTo>
                <a:lnTo>
                  <a:pt x="29" y="792"/>
                </a:lnTo>
                <a:lnTo>
                  <a:pt x="32" y="779"/>
                </a:lnTo>
                <a:lnTo>
                  <a:pt x="35" y="773"/>
                </a:lnTo>
                <a:lnTo>
                  <a:pt x="40" y="770"/>
                </a:lnTo>
                <a:lnTo>
                  <a:pt x="43" y="769"/>
                </a:lnTo>
                <a:lnTo>
                  <a:pt x="43" y="769"/>
                </a:lnTo>
                <a:lnTo>
                  <a:pt x="44" y="761"/>
                </a:lnTo>
                <a:lnTo>
                  <a:pt x="44" y="754"/>
                </a:lnTo>
                <a:lnTo>
                  <a:pt x="44" y="754"/>
                </a:lnTo>
                <a:lnTo>
                  <a:pt x="43" y="754"/>
                </a:lnTo>
                <a:lnTo>
                  <a:pt x="41" y="755"/>
                </a:lnTo>
                <a:lnTo>
                  <a:pt x="38" y="757"/>
                </a:lnTo>
                <a:lnTo>
                  <a:pt x="37" y="758"/>
                </a:lnTo>
                <a:lnTo>
                  <a:pt x="37" y="758"/>
                </a:lnTo>
                <a:lnTo>
                  <a:pt x="44" y="725"/>
                </a:lnTo>
                <a:lnTo>
                  <a:pt x="47" y="709"/>
                </a:lnTo>
                <a:lnTo>
                  <a:pt x="49" y="697"/>
                </a:lnTo>
                <a:lnTo>
                  <a:pt x="49" y="697"/>
                </a:lnTo>
                <a:lnTo>
                  <a:pt x="52" y="694"/>
                </a:lnTo>
                <a:lnTo>
                  <a:pt x="53" y="694"/>
                </a:lnTo>
                <a:lnTo>
                  <a:pt x="53" y="697"/>
                </a:lnTo>
                <a:lnTo>
                  <a:pt x="53" y="703"/>
                </a:lnTo>
                <a:lnTo>
                  <a:pt x="53" y="703"/>
                </a:lnTo>
                <a:lnTo>
                  <a:pt x="60" y="682"/>
                </a:lnTo>
                <a:lnTo>
                  <a:pt x="67" y="660"/>
                </a:lnTo>
                <a:lnTo>
                  <a:pt x="76" y="641"/>
                </a:lnTo>
                <a:lnTo>
                  <a:pt x="85" y="621"/>
                </a:lnTo>
                <a:lnTo>
                  <a:pt x="85" y="621"/>
                </a:lnTo>
                <a:lnTo>
                  <a:pt x="82" y="624"/>
                </a:lnTo>
                <a:lnTo>
                  <a:pt x="81" y="622"/>
                </a:lnTo>
                <a:lnTo>
                  <a:pt x="84" y="613"/>
                </a:lnTo>
                <a:lnTo>
                  <a:pt x="89" y="602"/>
                </a:lnTo>
                <a:lnTo>
                  <a:pt x="89" y="601"/>
                </a:lnTo>
                <a:lnTo>
                  <a:pt x="87" y="602"/>
                </a:lnTo>
                <a:lnTo>
                  <a:pt x="87" y="602"/>
                </a:lnTo>
                <a:lnTo>
                  <a:pt x="81" y="610"/>
                </a:lnTo>
                <a:lnTo>
                  <a:pt x="76" y="618"/>
                </a:lnTo>
                <a:lnTo>
                  <a:pt x="72" y="619"/>
                </a:lnTo>
                <a:lnTo>
                  <a:pt x="72" y="619"/>
                </a:lnTo>
                <a:lnTo>
                  <a:pt x="72" y="616"/>
                </a:lnTo>
                <a:lnTo>
                  <a:pt x="72" y="616"/>
                </a:lnTo>
                <a:lnTo>
                  <a:pt x="73" y="613"/>
                </a:lnTo>
                <a:lnTo>
                  <a:pt x="75" y="613"/>
                </a:lnTo>
                <a:lnTo>
                  <a:pt x="75" y="615"/>
                </a:lnTo>
                <a:lnTo>
                  <a:pt x="76" y="615"/>
                </a:lnTo>
                <a:lnTo>
                  <a:pt x="76" y="615"/>
                </a:lnTo>
                <a:lnTo>
                  <a:pt x="79" y="607"/>
                </a:lnTo>
                <a:lnTo>
                  <a:pt x="84" y="601"/>
                </a:lnTo>
                <a:lnTo>
                  <a:pt x="87" y="595"/>
                </a:lnTo>
                <a:lnTo>
                  <a:pt x="89" y="592"/>
                </a:lnTo>
                <a:lnTo>
                  <a:pt x="89" y="587"/>
                </a:lnTo>
                <a:lnTo>
                  <a:pt x="89" y="587"/>
                </a:lnTo>
                <a:lnTo>
                  <a:pt x="85" y="599"/>
                </a:lnTo>
                <a:lnTo>
                  <a:pt x="87" y="601"/>
                </a:lnTo>
                <a:lnTo>
                  <a:pt x="89" y="601"/>
                </a:lnTo>
                <a:lnTo>
                  <a:pt x="92" y="599"/>
                </a:lnTo>
                <a:lnTo>
                  <a:pt x="95" y="599"/>
                </a:lnTo>
                <a:lnTo>
                  <a:pt x="96" y="601"/>
                </a:lnTo>
                <a:lnTo>
                  <a:pt x="96" y="601"/>
                </a:lnTo>
                <a:lnTo>
                  <a:pt x="98" y="593"/>
                </a:lnTo>
                <a:lnTo>
                  <a:pt x="99" y="593"/>
                </a:lnTo>
                <a:lnTo>
                  <a:pt x="99" y="593"/>
                </a:lnTo>
                <a:lnTo>
                  <a:pt x="101" y="593"/>
                </a:lnTo>
                <a:lnTo>
                  <a:pt x="102" y="593"/>
                </a:lnTo>
                <a:lnTo>
                  <a:pt x="105" y="586"/>
                </a:lnTo>
                <a:lnTo>
                  <a:pt x="105" y="586"/>
                </a:lnTo>
                <a:lnTo>
                  <a:pt x="117" y="557"/>
                </a:lnTo>
                <a:lnTo>
                  <a:pt x="131" y="528"/>
                </a:lnTo>
                <a:lnTo>
                  <a:pt x="131" y="528"/>
                </a:lnTo>
                <a:lnTo>
                  <a:pt x="143" y="509"/>
                </a:lnTo>
                <a:lnTo>
                  <a:pt x="156" y="488"/>
                </a:lnTo>
                <a:lnTo>
                  <a:pt x="177" y="450"/>
                </a:lnTo>
                <a:lnTo>
                  <a:pt x="177" y="450"/>
                </a:lnTo>
                <a:lnTo>
                  <a:pt x="182" y="445"/>
                </a:lnTo>
                <a:lnTo>
                  <a:pt x="186" y="445"/>
                </a:lnTo>
                <a:lnTo>
                  <a:pt x="189" y="445"/>
                </a:lnTo>
                <a:lnTo>
                  <a:pt x="194" y="439"/>
                </a:lnTo>
                <a:lnTo>
                  <a:pt x="194" y="439"/>
                </a:lnTo>
                <a:lnTo>
                  <a:pt x="195" y="436"/>
                </a:lnTo>
                <a:lnTo>
                  <a:pt x="195" y="435"/>
                </a:lnTo>
                <a:lnTo>
                  <a:pt x="192" y="436"/>
                </a:lnTo>
                <a:lnTo>
                  <a:pt x="192" y="436"/>
                </a:lnTo>
                <a:lnTo>
                  <a:pt x="191" y="436"/>
                </a:lnTo>
                <a:lnTo>
                  <a:pt x="197" y="429"/>
                </a:lnTo>
                <a:lnTo>
                  <a:pt x="197" y="430"/>
                </a:lnTo>
                <a:lnTo>
                  <a:pt x="197" y="430"/>
                </a:lnTo>
                <a:lnTo>
                  <a:pt x="201" y="422"/>
                </a:lnTo>
                <a:lnTo>
                  <a:pt x="211" y="410"/>
                </a:lnTo>
                <a:lnTo>
                  <a:pt x="218" y="398"/>
                </a:lnTo>
                <a:lnTo>
                  <a:pt x="221" y="392"/>
                </a:lnTo>
                <a:lnTo>
                  <a:pt x="221" y="387"/>
                </a:lnTo>
                <a:lnTo>
                  <a:pt x="221" y="396"/>
                </a:lnTo>
                <a:lnTo>
                  <a:pt x="221" y="396"/>
                </a:lnTo>
                <a:lnTo>
                  <a:pt x="224" y="392"/>
                </a:lnTo>
                <a:lnTo>
                  <a:pt x="227" y="386"/>
                </a:lnTo>
                <a:lnTo>
                  <a:pt x="227" y="386"/>
                </a:lnTo>
                <a:lnTo>
                  <a:pt x="230" y="386"/>
                </a:lnTo>
                <a:lnTo>
                  <a:pt x="230" y="387"/>
                </a:lnTo>
                <a:lnTo>
                  <a:pt x="230" y="390"/>
                </a:lnTo>
                <a:lnTo>
                  <a:pt x="230" y="390"/>
                </a:lnTo>
                <a:lnTo>
                  <a:pt x="238" y="381"/>
                </a:lnTo>
                <a:lnTo>
                  <a:pt x="244" y="372"/>
                </a:lnTo>
                <a:lnTo>
                  <a:pt x="255" y="352"/>
                </a:lnTo>
                <a:lnTo>
                  <a:pt x="247" y="358"/>
                </a:lnTo>
                <a:lnTo>
                  <a:pt x="247" y="358"/>
                </a:lnTo>
                <a:lnTo>
                  <a:pt x="256" y="343"/>
                </a:lnTo>
                <a:lnTo>
                  <a:pt x="267" y="329"/>
                </a:lnTo>
                <a:lnTo>
                  <a:pt x="276" y="316"/>
                </a:lnTo>
                <a:lnTo>
                  <a:pt x="287" y="302"/>
                </a:lnTo>
                <a:lnTo>
                  <a:pt x="290" y="303"/>
                </a:lnTo>
                <a:lnTo>
                  <a:pt x="298" y="290"/>
                </a:lnTo>
                <a:lnTo>
                  <a:pt x="298" y="290"/>
                </a:lnTo>
                <a:lnTo>
                  <a:pt x="298" y="291"/>
                </a:lnTo>
                <a:lnTo>
                  <a:pt x="299" y="291"/>
                </a:lnTo>
                <a:lnTo>
                  <a:pt x="302" y="288"/>
                </a:lnTo>
                <a:lnTo>
                  <a:pt x="307" y="284"/>
                </a:lnTo>
                <a:lnTo>
                  <a:pt x="310" y="277"/>
                </a:lnTo>
                <a:lnTo>
                  <a:pt x="293" y="314"/>
                </a:lnTo>
                <a:lnTo>
                  <a:pt x="293" y="314"/>
                </a:lnTo>
                <a:lnTo>
                  <a:pt x="290" y="316"/>
                </a:lnTo>
                <a:lnTo>
                  <a:pt x="290" y="316"/>
                </a:lnTo>
                <a:lnTo>
                  <a:pt x="291" y="311"/>
                </a:lnTo>
                <a:lnTo>
                  <a:pt x="291" y="306"/>
                </a:lnTo>
                <a:lnTo>
                  <a:pt x="291" y="305"/>
                </a:lnTo>
                <a:lnTo>
                  <a:pt x="290" y="305"/>
                </a:lnTo>
                <a:lnTo>
                  <a:pt x="290" y="305"/>
                </a:lnTo>
                <a:lnTo>
                  <a:pt x="285" y="311"/>
                </a:lnTo>
                <a:lnTo>
                  <a:pt x="278" y="319"/>
                </a:lnTo>
                <a:lnTo>
                  <a:pt x="273" y="328"/>
                </a:lnTo>
                <a:lnTo>
                  <a:pt x="272" y="334"/>
                </a:lnTo>
                <a:lnTo>
                  <a:pt x="272" y="334"/>
                </a:lnTo>
                <a:lnTo>
                  <a:pt x="276" y="326"/>
                </a:lnTo>
                <a:lnTo>
                  <a:pt x="279" y="319"/>
                </a:lnTo>
                <a:lnTo>
                  <a:pt x="279" y="319"/>
                </a:lnTo>
                <a:lnTo>
                  <a:pt x="281" y="320"/>
                </a:lnTo>
                <a:lnTo>
                  <a:pt x="282" y="320"/>
                </a:lnTo>
                <a:lnTo>
                  <a:pt x="281" y="326"/>
                </a:lnTo>
                <a:lnTo>
                  <a:pt x="278" y="331"/>
                </a:lnTo>
                <a:lnTo>
                  <a:pt x="276" y="337"/>
                </a:lnTo>
                <a:lnTo>
                  <a:pt x="276" y="337"/>
                </a:lnTo>
                <a:lnTo>
                  <a:pt x="281" y="331"/>
                </a:lnTo>
                <a:lnTo>
                  <a:pt x="282" y="329"/>
                </a:lnTo>
                <a:lnTo>
                  <a:pt x="282" y="328"/>
                </a:lnTo>
                <a:lnTo>
                  <a:pt x="282" y="328"/>
                </a:lnTo>
                <a:lnTo>
                  <a:pt x="276" y="340"/>
                </a:lnTo>
                <a:lnTo>
                  <a:pt x="266" y="357"/>
                </a:lnTo>
                <a:lnTo>
                  <a:pt x="266" y="357"/>
                </a:lnTo>
                <a:lnTo>
                  <a:pt x="266" y="354"/>
                </a:lnTo>
                <a:lnTo>
                  <a:pt x="264" y="354"/>
                </a:lnTo>
                <a:lnTo>
                  <a:pt x="261" y="357"/>
                </a:lnTo>
                <a:lnTo>
                  <a:pt x="261" y="357"/>
                </a:lnTo>
                <a:lnTo>
                  <a:pt x="261" y="355"/>
                </a:lnTo>
                <a:lnTo>
                  <a:pt x="261" y="355"/>
                </a:lnTo>
                <a:lnTo>
                  <a:pt x="261" y="360"/>
                </a:lnTo>
                <a:lnTo>
                  <a:pt x="258" y="367"/>
                </a:lnTo>
                <a:lnTo>
                  <a:pt x="252" y="377"/>
                </a:lnTo>
                <a:lnTo>
                  <a:pt x="244" y="387"/>
                </a:lnTo>
                <a:lnTo>
                  <a:pt x="244" y="387"/>
                </a:lnTo>
                <a:lnTo>
                  <a:pt x="240" y="390"/>
                </a:lnTo>
                <a:lnTo>
                  <a:pt x="235" y="396"/>
                </a:lnTo>
                <a:lnTo>
                  <a:pt x="229" y="409"/>
                </a:lnTo>
                <a:lnTo>
                  <a:pt x="221" y="422"/>
                </a:lnTo>
                <a:lnTo>
                  <a:pt x="212" y="436"/>
                </a:lnTo>
                <a:lnTo>
                  <a:pt x="212" y="436"/>
                </a:lnTo>
                <a:lnTo>
                  <a:pt x="217" y="421"/>
                </a:lnTo>
                <a:lnTo>
                  <a:pt x="224" y="403"/>
                </a:lnTo>
                <a:lnTo>
                  <a:pt x="224" y="403"/>
                </a:lnTo>
                <a:lnTo>
                  <a:pt x="215" y="415"/>
                </a:lnTo>
                <a:lnTo>
                  <a:pt x="206" y="427"/>
                </a:lnTo>
                <a:lnTo>
                  <a:pt x="206" y="427"/>
                </a:lnTo>
                <a:lnTo>
                  <a:pt x="204" y="438"/>
                </a:lnTo>
                <a:lnTo>
                  <a:pt x="201" y="447"/>
                </a:lnTo>
                <a:lnTo>
                  <a:pt x="197" y="457"/>
                </a:lnTo>
                <a:lnTo>
                  <a:pt x="194" y="456"/>
                </a:lnTo>
                <a:lnTo>
                  <a:pt x="194" y="456"/>
                </a:lnTo>
                <a:lnTo>
                  <a:pt x="191" y="465"/>
                </a:lnTo>
                <a:lnTo>
                  <a:pt x="188" y="473"/>
                </a:lnTo>
                <a:lnTo>
                  <a:pt x="185" y="480"/>
                </a:lnTo>
                <a:lnTo>
                  <a:pt x="179" y="491"/>
                </a:lnTo>
                <a:lnTo>
                  <a:pt x="179" y="491"/>
                </a:lnTo>
                <a:lnTo>
                  <a:pt x="165" y="514"/>
                </a:lnTo>
                <a:lnTo>
                  <a:pt x="151" y="535"/>
                </a:lnTo>
                <a:lnTo>
                  <a:pt x="128" y="577"/>
                </a:lnTo>
                <a:lnTo>
                  <a:pt x="125" y="577"/>
                </a:lnTo>
                <a:lnTo>
                  <a:pt x="125" y="577"/>
                </a:lnTo>
                <a:lnTo>
                  <a:pt x="124" y="584"/>
                </a:lnTo>
                <a:lnTo>
                  <a:pt x="122" y="592"/>
                </a:lnTo>
                <a:lnTo>
                  <a:pt x="114" y="609"/>
                </a:lnTo>
                <a:lnTo>
                  <a:pt x="105" y="627"/>
                </a:lnTo>
                <a:lnTo>
                  <a:pt x="99" y="644"/>
                </a:lnTo>
                <a:lnTo>
                  <a:pt x="99" y="644"/>
                </a:lnTo>
                <a:lnTo>
                  <a:pt x="95" y="656"/>
                </a:lnTo>
                <a:lnTo>
                  <a:pt x="89" y="668"/>
                </a:lnTo>
                <a:lnTo>
                  <a:pt x="81" y="692"/>
                </a:lnTo>
                <a:lnTo>
                  <a:pt x="73" y="715"/>
                </a:lnTo>
                <a:lnTo>
                  <a:pt x="70" y="723"/>
                </a:lnTo>
                <a:lnTo>
                  <a:pt x="66" y="731"/>
                </a:lnTo>
                <a:lnTo>
                  <a:pt x="66" y="731"/>
                </a:lnTo>
                <a:lnTo>
                  <a:pt x="56" y="775"/>
                </a:lnTo>
                <a:lnTo>
                  <a:pt x="49" y="818"/>
                </a:lnTo>
                <a:lnTo>
                  <a:pt x="44" y="860"/>
                </a:lnTo>
                <a:lnTo>
                  <a:pt x="41" y="906"/>
                </a:lnTo>
                <a:lnTo>
                  <a:pt x="38" y="895"/>
                </a:lnTo>
                <a:lnTo>
                  <a:pt x="38" y="895"/>
                </a:lnTo>
                <a:lnTo>
                  <a:pt x="38" y="902"/>
                </a:lnTo>
                <a:lnTo>
                  <a:pt x="38" y="905"/>
                </a:lnTo>
                <a:lnTo>
                  <a:pt x="37" y="908"/>
                </a:lnTo>
                <a:lnTo>
                  <a:pt x="35" y="914"/>
                </a:lnTo>
                <a:lnTo>
                  <a:pt x="35" y="914"/>
                </a:lnTo>
                <a:lnTo>
                  <a:pt x="37" y="911"/>
                </a:lnTo>
                <a:lnTo>
                  <a:pt x="38" y="911"/>
                </a:lnTo>
                <a:lnTo>
                  <a:pt x="40" y="918"/>
                </a:lnTo>
                <a:lnTo>
                  <a:pt x="41" y="929"/>
                </a:lnTo>
                <a:lnTo>
                  <a:pt x="43" y="937"/>
                </a:lnTo>
                <a:lnTo>
                  <a:pt x="43" y="937"/>
                </a:lnTo>
                <a:lnTo>
                  <a:pt x="43" y="949"/>
                </a:lnTo>
                <a:lnTo>
                  <a:pt x="43" y="960"/>
                </a:lnTo>
                <a:lnTo>
                  <a:pt x="44" y="982"/>
                </a:lnTo>
                <a:lnTo>
                  <a:pt x="49" y="1005"/>
                </a:lnTo>
                <a:lnTo>
                  <a:pt x="53" y="1025"/>
                </a:lnTo>
                <a:lnTo>
                  <a:pt x="52" y="1027"/>
                </a:lnTo>
                <a:lnTo>
                  <a:pt x="52" y="1027"/>
                </a:lnTo>
                <a:lnTo>
                  <a:pt x="56" y="1047"/>
                </a:lnTo>
                <a:lnTo>
                  <a:pt x="61" y="1066"/>
                </a:lnTo>
                <a:lnTo>
                  <a:pt x="64" y="1089"/>
                </a:lnTo>
                <a:lnTo>
                  <a:pt x="69" y="1112"/>
                </a:lnTo>
                <a:lnTo>
                  <a:pt x="69" y="1112"/>
                </a:lnTo>
                <a:lnTo>
                  <a:pt x="69" y="1120"/>
                </a:lnTo>
                <a:lnTo>
                  <a:pt x="69" y="1124"/>
                </a:lnTo>
                <a:lnTo>
                  <a:pt x="70" y="1130"/>
                </a:lnTo>
                <a:lnTo>
                  <a:pt x="70" y="1130"/>
                </a:lnTo>
                <a:lnTo>
                  <a:pt x="76" y="1141"/>
                </a:lnTo>
                <a:lnTo>
                  <a:pt x="81" y="1152"/>
                </a:lnTo>
                <a:lnTo>
                  <a:pt x="87" y="1162"/>
                </a:lnTo>
                <a:lnTo>
                  <a:pt x="95" y="1176"/>
                </a:lnTo>
                <a:lnTo>
                  <a:pt x="95" y="1176"/>
                </a:lnTo>
                <a:lnTo>
                  <a:pt x="107" y="1205"/>
                </a:lnTo>
                <a:lnTo>
                  <a:pt x="122" y="1234"/>
                </a:lnTo>
                <a:lnTo>
                  <a:pt x="122" y="1234"/>
                </a:lnTo>
                <a:lnTo>
                  <a:pt x="137" y="1254"/>
                </a:lnTo>
                <a:lnTo>
                  <a:pt x="154" y="1274"/>
                </a:lnTo>
                <a:lnTo>
                  <a:pt x="172" y="1292"/>
                </a:lnTo>
                <a:lnTo>
                  <a:pt x="191" y="1311"/>
                </a:lnTo>
                <a:lnTo>
                  <a:pt x="209" y="1327"/>
                </a:lnTo>
                <a:lnTo>
                  <a:pt x="230" y="1343"/>
                </a:lnTo>
                <a:lnTo>
                  <a:pt x="252" y="1358"/>
                </a:lnTo>
                <a:lnTo>
                  <a:pt x="275" y="1370"/>
                </a:lnTo>
                <a:lnTo>
                  <a:pt x="278" y="1376"/>
                </a:lnTo>
                <a:lnTo>
                  <a:pt x="278" y="1376"/>
                </a:lnTo>
                <a:lnTo>
                  <a:pt x="325" y="1399"/>
                </a:lnTo>
                <a:lnTo>
                  <a:pt x="377" y="1422"/>
                </a:lnTo>
                <a:lnTo>
                  <a:pt x="401" y="1433"/>
                </a:lnTo>
                <a:lnTo>
                  <a:pt x="427" y="1442"/>
                </a:lnTo>
                <a:lnTo>
                  <a:pt x="450" y="1449"/>
                </a:lnTo>
                <a:lnTo>
                  <a:pt x="473" y="1454"/>
                </a:lnTo>
                <a:lnTo>
                  <a:pt x="465" y="1459"/>
                </a:lnTo>
                <a:lnTo>
                  <a:pt x="465" y="1459"/>
                </a:lnTo>
                <a:lnTo>
                  <a:pt x="481" y="1463"/>
                </a:lnTo>
                <a:lnTo>
                  <a:pt x="494" y="1466"/>
                </a:lnTo>
                <a:lnTo>
                  <a:pt x="502" y="1468"/>
                </a:lnTo>
                <a:lnTo>
                  <a:pt x="505" y="1466"/>
                </a:lnTo>
                <a:lnTo>
                  <a:pt x="505" y="1465"/>
                </a:lnTo>
                <a:lnTo>
                  <a:pt x="505" y="1465"/>
                </a:lnTo>
                <a:lnTo>
                  <a:pt x="519" y="1471"/>
                </a:lnTo>
                <a:lnTo>
                  <a:pt x="536" y="1474"/>
                </a:lnTo>
                <a:lnTo>
                  <a:pt x="549" y="1478"/>
                </a:lnTo>
                <a:lnTo>
                  <a:pt x="555" y="1480"/>
                </a:lnTo>
                <a:lnTo>
                  <a:pt x="560" y="1483"/>
                </a:lnTo>
                <a:lnTo>
                  <a:pt x="560" y="1483"/>
                </a:lnTo>
                <a:lnTo>
                  <a:pt x="571" y="1486"/>
                </a:lnTo>
                <a:lnTo>
                  <a:pt x="580" y="1488"/>
                </a:lnTo>
                <a:lnTo>
                  <a:pt x="589" y="1488"/>
                </a:lnTo>
                <a:lnTo>
                  <a:pt x="598" y="1489"/>
                </a:lnTo>
                <a:lnTo>
                  <a:pt x="598" y="1489"/>
                </a:lnTo>
                <a:lnTo>
                  <a:pt x="623" y="1495"/>
                </a:lnTo>
                <a:lnTo>
                  <a:pt x="642" y="1500"/>
                </a:lnTo>
                <a:lnTo>
                  <a:pt x="685" y="1507"/>
                </a:lnTo>
                <a:lnTo>
                  <a:pt x="676" y="1506"/>
                </a:lnTo>
                <a:lnTo>
                  <a:pt x="676" y="1506"/>
                </a:lnTo>
                <a:lnTo>
                  <a:pt x="674" y="1506"/>
                </a:lnTo>
                <a:lnTo>
                  <a:pt x="673" y="1507"/>
                </a:lnTo>
                <a:lnTo>
                  <a:pt x="676" y="1509"/>
                </a:lnTo>
                <a:lnTo>
                  <a:pt x="681" y="1510"/>
                </a:lnTo>
                <a:lnTo>
                  <a:pt x="681" y="1510"/>
                </a:lnTo>
                <a:lnTo>
                  <a:pt x="708" y="1513"/>
                </a:lnTo>
                <a:lnTo>
                  <a:pt x="719" y="1515"/>
                </a:lnTo>
                <a:lnTo>
                  <a:pt x="719" y="1513"/>
                </a:lnTo>
                <a:lnTo>
                  <a:pt x="717" y="1510"/>
                </a:lnTo>
                <a:lnTo>
                  <a:pt x="717" y="1510"/>
                </a:lnTo>
                <a:lnTo>
                  <a:pt x="731" y="1513"/>
                </a:lnTo>
                <a:lnTo>
                  <a:pt x="748" y="1517"/>
                </a:lnTo>
                <a:lnTo>
                  <a:pt x="780" y="1521"/>
                </a:lnTo>
                <a:lnTo>
                  <a:pt x="813" y="1526"/>
                </a:lnTo>
                <a:lnTo>
                  <a:pt x="829" y="1527"/>
                </a:lnTo>
                <a:lnTo>
                  <a:pt x="844" y="1532"/>
                </a:lnTo>
                <a:lnTo>
                  <a:pt x="844" y="1532"/>
                </a:lnTo>
                <a:lnTo>
                  <a:pt x="842" y="1530"/>
                </a:lnTo>
                <a:lnTo>
                  <a:pt x="844" y="1530"/>
                </a:lnTo>
                <a:lnTo>
                  <a:pt x="847" y="1530"/>
                </a:lnTo>
                <a:lnTo>
                  <a:pt x="854" y="1530"/>
                </a:lnTo>
                <a:lnTo>
                  <a:pt x="854" y="1530"/>
                </a:lnTo>
                <a:lnTo>
                  <a:pt x="880" y="1535"/>
                </a:lnTo>
                <a:lnTo>
                  <a:pt x="905" y="1539"/>
                </a:lnTo>
                <a:lnTo>
                  <a:pt x="929" y="1544"/>
                </a:lnTo>
                <a:lnTo>
                  <a:pt x="951" y="1546"/>
                </a:lnTo>
                <a:lnTo>
                  <a:pt x="951" y="1546"/>
                </a:lnTo>
                <a:lnTo>
                  <a:pt x="952" y="1547"/>
                </a:lnTo>
                <a:lnTo>
                  <a:pt x="951" y="1547"/>
                </a:lnTo>
                <a:lnTo>
                  <a:pt x="949" y="1547"/>
                </a:lnTo>
                <a:lnTo>
                  <a:pt x="949" y="1549"/>
                </a:lnTo>
                <a:lnTo>
                  <a:pt x="949" y="1549"/>
                </a:lnTo>
                <a:lnTo>
                  <a:pt x="955" y="1550"/>
                </a:lnTo>
                <a:lnTo>
                  <a:pt x="955" y="1550"/>
                </a:lnTo>
                <a:lnTo>
                  <a:pt x="958" y="1550"/>
                </a:lnTo>
                <a:lnTo>
                  <a:pt x="960" y="1549"/>
                </a:lnTo>
                <a:lnTo>
                  <a:pt x="961" y="1549"/>
                </a:lnTo>
                <a:lnTo>
                  <a:pt x="966" y="1549"/>
                </a:lnTo>
                <a:lnTo>
                  <a:pt x="966" y="1549"/>
                </a:lnTo>
                <a:lnTo>
                  <a:pt x="1007" y="1553"/>
                </a:lnTo>
                <a:lnTo>
                  <a:pt x="1047" y="1559"/>
                </a:lnTo>
                <a:lnTo>
                  <a:pt x="1086" y="1565"/>
                </a:lnTo>
                <a:lnTo>
                  <a:pt x="1105" y="1568"/>
                </a:lnTo>
                <a:lnTo>
                  <a:pt x="1125" y="1568"/>
                </a:lnTo>
                <a:lnTo>
                  <a:pt x="1125" y="1568"/>
                </a:lnTo>
                <a:lnTo>
                  <a:pt x="1157" y="1568"/>
                </a:lnTo>
                <a:lnTo>
                  <a:pt x="1190" y="1567"/>
                </a:lnTo>
                <a:lnTo>
                  <a:pt x="1222" y="1564"/>
                </a:lnTo>
                <a:lnTo>
                  <a:pt x="1253" y="1559"/>
                </a:lnTo>
                <a:lnTo>
                  <a:pt x="1253" y="1559"/>
                </a:lnTo>
                <a:lnTo>
                  <a:pt x="1266" y="1555"/>
                </a:lnTo>
                <a:lnTo>
                  <a:pt x="1282" y="1550"/>
                </a:lnTo>
                <a:lnTo>
                  <a:pt x="1311" y="1538"/>
                </a:lnTo>
                <a:lnTo>
                  <a:pt x="1338" y="1523"/>
                </a:lnTo>
                <a:lnTo>
                  <a:pt x="1364" y="1506"/>
                </a:lnTo>
                <a:lnTo>
                  <a:pt x="1364" y="1507"/>
                </a:lnTo>
                <a:lnTo>
                  <a:pt x="1364" y="1507"/>
                </a:lnTo>
                <a:lnTo>
                  <a:pt x="1372" y="1501"/>
                </a:lnTo>
                <a:lnTo>
                  <a:pt x="1381" y="1494"/>
                </a:lnTo>
                <a:lnTo>
                  <a:pt x="1401" y="1481"/>
                </a:lnTo>
                <a:lnTo>
                  <a:pt x="1418" y="1468"/>
                </a:lnTo>
                <a:lnTo>
                  <a:pt x="1425" y="1460"/>
                </a:lnTo>
                <a:lnTo>
                  <a:pt x="1430" y="1452"/>
                </a:lnTo>
                <a:lnTo>
                  <a:pt x="1430" y="1452"/>
                </a:lnTo>
                <a:lnTo>
                  <a:pt x="1436" y="1448"/>
                </a:lnTo>
                <a:lnTo>
                  <a:pt x="1442" y="1443"/>
                </a:lnTo>
                <a:lnTo>
                  <a:pt x="1447" y="1440"/>
                </a:lnTo>
                <a:lnTo>
                  <a:pt x="1447" y="1440"/>
                </a:lnTo>
                <a:lnTo>
                  <a:pt x="1447" y="1442"/>
                </a:lnTo>
                <a:lnTo>
                  <a:pt x="1447" y="1442"/>
                </a:lnTo>
                <a:lnTo>
                  <a:pt x="1460" y="1426"/>
                </a:lnTo>
                <a:lnTo>
                  <a:pt x="1477" y="1410"/>
                </a:lnTo>
                <a:lnTo>
                  <a:pt x="1495" y="1391"/>
                </a:lnTo>
                <a:lnTo>
                  <a:pt x="1503" y="1381"/>
                </a:lnTo>
                <a:lnTo>
                  <a:pt x="1511" y="1372"/>
                </a:lnTo>
                <a:lnTo>
                  <a:pt x="1511" y="1372"/>
                </a:lnTo>
                <a:lnTo>
                  <a:pt x="1506" y="1378"/>
                </a:lnTo>
                <a:lnTo>
                  <a:pt x="1506" y="1378"/>
                </a:lnTo>
                <a:lnTo>
                  <a:pt x="1523" y="1359"/>
                </a:lnTo>
                <a:lnTo>
                  <a:pt x="1538" y="1341"/>
                </a:lnTo>
                <a:lnTo>
                  <a:pt x="1553" y="1323"/>
                </a:lnTo>
                <a:lnTo>
                  <a:pt x="1569" y="1304"/>
                </a:lnTo>
                <a:lnTo>
                  <a:pt x="1569" y="1304"/>
                </a:lnTo>
                <a:lnTo>
                  <a:pt x="1566" y="1311"/>
                </a:lnTo>
                <a:lnTo>
                  <a:pt x="1564" y="1314"/>
                </a:lnTo>
                <a:lnTo>
                  <a:pt x="1564" y="1314"/>
                </a:lnTo>
                <a:lnTo>
                  <a:pt x="1572" y="1306"/>
                </a:lnTo>
                <a:lnTo>
                  <a:pt x="1576" y="1297"/>
                </a:lnTo>
                <a:lnTo>
                  <a:pt x="1581" y="1289"/>
                </a:lnTo>
                <a:lnTo>
                  <a:pt x="1584" y="1286"/>
                </a:lnTo>
                <a:lnTo>
                  <a:pt x="1587" y="1285"/>
                </a:lnTo>
                <a:lnTo>
                  <a:pt x="1587" y="1285"/>
                </a:lnTo>
                <a:lnTo>
                  <a:pt x="1590" y="1280"/>
                </a:lnTo>
                <a:lnTo>
                  <a:pt x="1588" y="1278"/>
                </a:lnTo>
                <a:lnTo>
                  <a:pt x="1587" y="1280"/>
                </a:lnTo>
                <a:lnTo>
                  <a:pt x="1585" y="1282"/>
                </a:lnTo>
                <a:lnTo>
                  <a:pt x="1585" y="1282"/>
                </a:lnTo>
                <a:lnTo>
                  <a:pt x="1601" y="1259"/>
                </a:lnTo>
                <a:lnTo>
                  <a:pt x="1614" y="1233"/>
                </a:lnTo>
                <a:lnTo>
                  <a:pt x="1627" y="1207"/>
                </a:lnTo>
                <a:lnTo>
                  <a:pt x="1637" y="1181"/>
                </a:lnTo>
                <a:lnTo>
                  <a:pt x="1648" y="1152"/>
                </a:lnTo>
                <a:lnTo>
                  <a:pt x="1656" y="1124"/>
                </a:lnTo>
                <a:lnTo>
                  <a:pt x="1672" y="1066"/>
                </a:lnTo>
                <a:lnTo>
                  <a:pt x="1672" y="1066"/>
                </a:lnTo>
                <a:lnTo>
                  <a:pt x="1677" y="1051"/>
                </a:lnTo>
                <a:lnTo>
                  <a:pt x="1682" y="1043"/>
                </a:lnTo>
                <a:lnTo>
                  <a:pt x="1683" y="1040"/>
                </a:lnTo>
                <a:lnTo>
                  <a:pt x="1685" y="1040"/>
                </a:lnTo>
                <a:lnTo>
                  <a:pt x="1686" y="1042"/>
                </a:lnTo>
                <a:lnTo>
                  <a:pt x="1686" y="1040"/>
                </a:lnTo>
                <a:lnTo>
                  <a:pt x="1689" y="1022"/>
                </a:lnTo>
                <a:lnTo>
                  <a:pt x="1689" y="1022"/>
                </a:lnTo>
                <a:lnTo>
                  <a:pt x="1689" y="1021"/>
                </a:lnTo>
                <a:lnTo>
                  <a:pt x="1689" y="1019"/>
                </a:lnTo>
                <a:lnTo>
                  <a:pt x="1688" y="1019"/>
                </a:lnTo>
                <a:lnTo>
                  <a:pt x="1689" y="1019"/>
                </a:lnTo>
                <a:lnTo>
                  <a:pt x="1689" y="1019"/>
                </a:lnTo>
                <a:lnTo>
                  <a:pt x="1691" y="1007"/>
                </a:lnTo>
                <a:lnTo>
                  <a:pt x="1695" y="998"/>
                </a:lnTo>
                <a:lnTo>
                  <a:pt x="1698" y="990"/>
                </a:lnTo>
                <a:lnTo>
                  <a:pt x="1700" y="985"/>
                </a:lnTo>
                <a:lnTo>
                  <a:pt x="1700" y="981"/>
                </a:lnTo>
                <a:lnTo>
                  <a:pt x="1700" y="981"/>
                </a:lnTo>
                <a:lnTo>
                  <a:pt x="1698" y="982"/>
                </a:lnTo>
                <a:lnTo>
                  <a:pt x="1698" y="981"/>
                </a:lnTo>
                <a:lnTo>
                  <a:pt x="1697" y="978"/>
                </a:lnTo>
                <a:lnTo>
                  <a:pt x="1697" y="975"/>
                </a:lnTo>
                <a:lnTo>
                  <a:pt x="1697" y="972"/>
                </a:lnTo>
                <a:lnTo>
                  <a:pt x="1697" y="972"/>
                </a:lnTo>
                <a:lnTo>
                  <a:pt x="1706" y="937"/>
                </a:lnTo>
                <a:lnTo>
                  <a:pt x="1709" y="921"/>
                </a:lnTo>
                <a:lnTo>
                  <a:pt x="1709" y="905"/>
                </a:lnTo>
                <a:lnTo>
                  <a:pt x="1710" y="906"/>
                </a:lnTo>
                <a:lnTo>
                  <a:pt x="1710" y="906"/>
                </a:lnTo>
                <a:lnTo>
                  <a:pt x="1710" y="882"/>
                </a:lnTo>
                <a:lnTo>
                  <a:pt x="1709" y="857"/>
                </a:lnTo>
                <a:lnTo>
                  <a:pt x="1707" y="833"/>
                </a:lnTo>
                <a:lnTo>
                  <a:pt x="1706" y="822"/>
                </a:lnTo>
                <a:lnTo>
                  <a:pt x="1703" y="812"/>
                </a:lnTo>
                <a:lnTo>
                  <a:pt x="1703" y="812"/>
                </a:lnTo>
                <a:lnTo>
                  <a:pt x="1703" y="778"/>
                </a:lnTo>
                <a:lnTo>
                  <a:pt x="1701" y="746"/>
                </a:lnTo>
                <a:lnTo>
                  <a:pt x="1698" y="712"/>
                </a:lnTo>
                <a:lnTo>
                  <a:pt x="1694" y="680"/>
                </a:lnTo>
                <a:lnTo>
                  <a:pt x="1689" y="650"/>
                </a:lnTo>
                <a:lnTo>
                  <a:pt x="1682" y="618"/>
                </a:lnTo>
                <a:lnTo>
                  <a:pt x="1675" y="587"/>
                </a:lnTo>
                <a:lnTo>
                  <a:pt x="1666" y="557"/>
                </a:lnTo>
                <a:lnTo>
                  <a:pt x="1656" y="528"/>
                </a:lnTo>
                <a:lnTo>
                  <a:pt x="1645" y="499"/>
                </a:lnTo>
                <a:lnTo>
                  <a:pt x="1631" y="470"/>
                </a:lnTo>
                <a:lnTo>
                  <a:pt x="1617" y="442"/>
                </a:lnTo>
                <a:lnTo>
                  <a:pt x="1602" y="416"/>
                </a:lnTo>
                <a:lnTo>
                  <a:pt x="1585" y="390"/>
                </a:lnTo>
                <a:lnTo>
                  <a:pt x="1566" y="364"/>
                </a:lnTo>
                <a:lnTo>
                  <a:pt x="1546" y="340"/>
                </a:lnTo>
                <a:lnTo>
                  <a:pt x="1546" y="340"/>
                </a:lnTo>
                <a:lnTo>
                  <a:pt x="1505" y="293"/>
                </a:lnTo>
                <a:lnTo>
                  <a:pt x="1462" y="245"/>
                </a:lnTo>
                <a:lnTo>
                  <a:pt x="1440" y="224"/>
                </a:lnTo>
                <a:lnTo>
                  <a:pt x="1418" y="203"/>
                </a:lnTo>
                <a:lnTo>
                  <a:pt x="1393" y="183"/>
                </a:lnTo>
                <a:lnTo>
                  <a:pt x="1370" y="166"/>
                </a:lnTo>
                <a:lnTo>
                  <a:pt x="1370" y="166"/>
                </a:lnTo>
                <a:lnTo>
                  <a:pt x="1344" y="149"/>
                </a:lnTo>
                <a:lnTo>
                  <a:pt x="1317" y="134"/>
                </a:lnTo>
                <a:lnTo>
                  <a:pt x="1289" y="120"/>
                </a:lnTo>
                <a:lnTo>
                  <a:pt x="1262" y="108"/>
                </a:lnTo>
                <a:lnTo>
                  <a:pt x="1233" y="96"/>
                </a:lnTo>
                <a:lnTo>
                  <a:pt x="1202" y="87"/>
                </a:lnTo>
                <a:lnTo>
                  <a:pt x="1141" y="68"/>
                </a:lnTo>
                <a:lnTo>
                  <a:pt x="1141" y="68"/>
                </a:lnTo>
                <a:lnTo>
                  <a:pt x="1118" y="59"/>
                </a:lnTo>
                <a:lnTo>
                  <a:pt x="1102" y="55"/>
                </a:lnTo>
                <a:lnTo>
                  <a:pt x="1083" y="50"/>
                </a:lnTo>
                <a:lnTo>
                  <a:pt x="1057" y="47"/>
                </a:lnTo>
                <a:lnTo>
                  <a:pt x="1057" y="47"/>
                </a:lnTo>
                <a:lnTo>
                  <a:pt x="1060" y="47"/>
                </a:lnTo>
                <a:lnTo>
                  <a:pt x="1060" y="45"/>
                </a:lnTo>
                <a:lnTo>
                  <a:pt x="1059" y="45"/>
                </a:lnTo>
                <a:lnTo>
                  <a:pt x="1059" y="45"/>
                </a:lnTo>
                <a:lnTo>
                  <a:pt x="1057" y="47"/>
                </a:lnTo>
                <a:lnTo>
                  <a:pt x="1053" y="47"/>
                </a:lnTo>
                <a:lnTo>
                  <a:pt x="1042" y="45"/>
                </a:lnTo>
                <a:lnTo>
                  <a:pt x="1030" y="44"/>
                </a:lnTo>
                <a:lnTo>
                  <a:pt x="1027" y="44"/>
                </a:lnTo>
                <a:lnTo>
                  <a:pt x="1024" y="45"/>
                </a:lnTo>
                <a:lnTo>
                  <a:pt x="1024" y="45"/>
                </a:lnTo>
                <a:lnTo>
                  <a:pt x="977" y="39"/>
                </a:lnTo>
                <a:lnTo>
                  <a:pt x="931" y="36"/>
                </a:lnTo>
                <a:lnTo>
                  <a:pt x="883" y="33"/>
                </a:lnTo>
                <a:lnTo>
                  <a:pt x="836" y="33"/>
                </a:lnTo>
                <a:lnTo>
                  <a:pt x="836" y="33"/>
                </a:lnTo>
                <a:lnTo>
                  <a:pt x="842" y="32"/>
                </a:lnTo>
                <a:lnTo>
                  <a:pt x="847" y="30"/>
                </a:lnTo>
                <a:lnTo>
                  <a:pt x="847" y="30"/>
                </a:lnTo>
                <a:lnTo>
                  <a:pt x="845" y="29"/>
                </a:lnTo>
                <a:lnTo>
                  <a:pt x="839" y="29"/>
                </a:lnTo>
                <a:lnTo>
                  <a:pt x="827" y="32"/>
                </a:lnTo>
                <a:lnTo>
                  <a:pt x="824" y="30"/>
                </a:lnTo>
                <a:lnTo>
                  <a:pt x="824" y="30"/>
                </a:lnTo>
                <a:lnTo>
                  <a:pt x="813" y="32"/>
                </a:lnTo>
                <a:lnTo>
                  <a:pt x="812" y="33"/>
                </a:lnTo>
                <a:lnTo>
                  <a:pt x="815" y="35"/>
                </a:lnTo>
                <a:lnTo>
                  <a:pt x="815" y="35"/>
                </a:lnTo>
                <a:lnTo>
                  <a:pt x="754" y="36"/>
                </a:lnTo>
                <a:lnTo>
                  <a:pt x="690" y="38"/>
                </a:lnTo>
                <a:lnTo>
                  <a:pt x="627" y="36"/>
                </a:lnTo>
                <a:lnTo>
                  <a:pt x="566" y="35"/>
                </a:lnTo>
                <a:lnTo>
                  <a:pt x="566" y="35"/>
                </a:lnTo>
                <a:lnTo>
                  <a:pt x="536" y="35"/>
                </a:lnTo>
                <a:lnTo>
                  <a:pt x="505" y="35"/>
                </a:lnTo>
                <a:lnTo>
                  <a:pt x="476" y="38"/>
                </a:lnTo>
                <a:lnTo>
                  <a:pt x="449" y="42"/>
                </a:lnTo>
                <a:lnTo>
                  <a:pt x="423" y="49"/>
                </a:lnTo>
                <a:lnTo>
                  <a:pt x="409" y="53"/>
                </a:lnTo>
                <a:lnTo>
                  <a:pt x="398" y="59"/>
                </a:lnTo>
                <a:lnTo>
                  <a:pt x="386" y="65"/>
                </a:lnTo>
                <a:lnTo>
                  <a:pt x="375" y="73"/>
                </a:lnTo>
                <a:lnTo>
                  <a:pt x="366" y="82"/>
                </a:lnTo>
                <a:lnTo>
                  <a:pt x="357" y="93"/>
                </a:lnTo>
                <a:lnTo>
                  <a:pt x="357" y="93"/>
                </a:lnTo>
                <a:lnTo>
                  <a:pt x="348" y="102"/>
                </a:lnTo>
                <a:lnTo>
                  <a:pt x="340" y="114"/>
                </a:lnTo>
                <a:lnTo>
                  <a:pt x="333" y="128"/>
                </a:lnTo>
                <a:lnTo>
                  <a:pt x="325" y="142"/>
                </a:lnTo>
                <a:lnTo>
                  <a:pt x="313" y="174"/>
                </a:lnTo>
                <a:lnTo>
                  <a:pt x="304" y="204"/>
                </a:lnTo>
                <a:lnTo>
                  <a:pt x="304" y="204"/>
                </a:lnTo>
                <a:lnTo>
                  <a:pt x="290" y="248"/>
                </a:lnTo>
                <a:lnTo>
                  <a:pt x="275" y="293"/>
                </a:lnTo>
                <a:lnTo>
                  <a:pt x="246" y="378"/>
                </a:lnTo>
                <a:lnTo>
                  <a:pt x="232" y="421"/>
                </a:lnTo>
                <a:lnTo>
                  <a:pt x="220" y="464"/>
                </a:lnTo>
                <a:lnTo>
                  <a:pt x="209" y="508"/>
                </a:lnTo>
                <a:lnTo>
                  <a:pt x="203" y="554"/>
                </a:lnTo>
                <a:lnTo>
                  <a:pt x="203" y="554"/>
                </a:lnTo>
                <a:lnTo>
                  <a:pt x="201" y="549"/>
                </a:lnTo>
                <a:lnTo>
                  <a:pt x="198" y="537"/>
                </a:lnTo>
                <a:lnTo>
                  <a:pt x="197" y="528"/>
                </a:lnTo>
                <a:lnTo>
                  <a:pt x="197" y="515"/>
                </a:lnTo>
                <a:lnTo>
                  <a:pt x="198" y="502"/>
                </a:lnTo>
                <a:lnTo>
                  <a:pt x="200" y="483"/>
                </a:lnTo>
                <a:lnTo>
                  <a:pt x="200" y="483"/>
                </a:lnTo>
                <a:close/>
              </a:path>
            </a:pathLst>
          </a:custGeom>
          <a:solidFill>
            <a:schemeClr val="tx1">
              <a:lumMod val="95000"/>
              <a:lumOff val="5000"/>
              <a:alpha val="90000"/>
            </a:schemeClr>
          </a:solidFill>
          <a:ln w="158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7" name="Freeform 19"/>
          <p:cNvSpPr>
            <a:spLocks/>
          </p:cNvSpPr>
          <p:nvPr/>
        </p:nvSpPr>
        <p:spPr bwMode="auto">
          <a:xfrm>
            <a:off x="1539876" y="3151188"/>
            <a:ext cx="17463" cy="12700"/>
          </a:xfrm>
          <a:custGeom>
            <a:avLst/>
            <a:gdLst/>
            <a:ahLst/>
            <a:cxnLst>
              <a:cxn ang="0">
                <a:pos x="11" y="0"/>
              </a:cxn>
              <a:cxn ang="0">
                <a:pos x="11" y="0"/>
              </a:cxn>
              <a:cxn ang="0">
                <a:pos x="3" y="6"/>
              </a:cxn>
              <a:cxn ang="0">
                <a:pos x="0" y="8"/>
              </a:cxn>
              <a:cxn ang="0">
                <a:pos x="2" y="3"/>
              </a:cxn>
              <a:cxn ang="0">
                <a:pos x="2" y="3"/>
              </a:cxn>
              <a:cxn ang="0">
                <a:pos x="6" y="0"/>
              </a:cxn>
              <a:cxn ang="0">
                <a:pos x="10" y="0"/>
              </a:cxn>
              <a:cxn ang="0">
                <a:pos x="11" y="0"/>
              </a:cxn>
              <a:cxn ang="0">
                <a:pos x="11" y="0"/>
              </a:cxn>
            </a:cxnLst>
            <a:rect l="0" t="0" r="r" b="b"/>
            <a:pathLst>
              <a:path w="11" h="8">
                <a:moveTo>
                  <a:pt x="11" y="0"/>
                </a:moveTo>
                <a:lnTo>
                  <a:pt x="11" y="0"/>
                </a:lnTo>
                <a:lnTo>
                  <a:pt x="3" y="6"/>
                </a:lnTo>
                <a:lnTo>
                  <a:pt x="0" y="8"/>
                </a:lnTo>
                <a:lnTo>
                  <a:pt x="2" y="3"/>
                </a:lnTo>
                <a:lnTo>
                  <a:pt x="2" y="3"/>
                </a:lnTo>
                <a:lnTo>
                  <a:pt x="6" y="0"/>
                </a:lnTo>
                <a:lnTo>
                  <a:pt x="10" y="0"/>
                </a:lnTo>
                <a:lnTo>
                  <a:pt x="11" y="0"/>
                </a:lnTo>
                <a:lnTo>
                  <a:pt x="1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8" name="Freeform 20"/>
          <p:cNvSpPr>
            <a:spLocks/>
          </p:cNvSpPr>
          <p:nvPr/>
        </p:nvSpPr>
        <p:spPr bwMode="auto">
          <a:xfrm>
            <a:off x="1182688" y="3643313"/>
            <a:ext cx="9525" cy="19050"/>
          </a:xfrm>
          <a:custGeom>
            <a:avLst/>
            <a:gdLst/>
            <a:ahLst/>
            <a:cxnLst>
              <a:cxn ang="0">
                <a:pos x="4" y="6"/>
              </a:cxn>
              <a:cxn ang="0">
                <a:pos x="4" y="6"/>
              </a:cxn>
              <a:cxn ang="0">
                <a:pos x="3" y="9"/>
              </a:cxn>
              <a:cxn ang="0">
                <a:pos x="0" y="12"/>
              </a:cxn>
              <a:cxn ang="0">
                <a:pos x="0" y="12"/>
              </a:cxn>
              <a:cxn ang="0">
                <a:pos x="3" y="5"/>
              </a:cxn>
              <a:cxn ang="0">
                <a:pos x="6" y="0"/>
              </a:cxn>
              <a:cxn ang="0">
                <a:pos x="6" y="0"/>
              </a:cxn>
              <a:cxn ang="0">
                <a:pos x="4" y="3"/>
              </a:cxn>
              <a:cxn ang="0">
                <a:pos x="4" y="6"/>
              </a:cxn>
              <a:cxn ang="0">
                <a:pos x="4" y="6"/>
              </a:cxn>
            </a:cxnLst>
            <a:rect l="0" t="0" r="r" b="b"/>
            <a:pathLst>
              <a:path w="6" h="12">
                <a:moveTo>
                  <a:pt x="4" y="6"/>
                </a:moveTo>
                <a:lnTo>
                  <a:pt x="4" y="6"/>
                </a:lnTo>
                <a:lnTo>
                  <a:pt x="3" y="9"/>
                </a:lnTo>
                <a:lnTo>
                  <a:pt x="0" y="12"/>
                </a:lnTo>
                <a:lnTo>
                  <a:pt x="0" y="12"/>
                </a:lnTo>
                <a:lnTo>
                  <a:pt x="3" y="5"/>
                </a:lnTo>
                <a:lnTo>
                  <a:pt x="6" y="0"/>
                </a:lnTo>
                <a:lnTo>
                  <a:pt x="6" y="0"/>
                </a:lnTo>
                <a:lnTo>
                  <a:pt x="4" y="3"/>
                </a:lnTo>
                <a:lnTo>
                  <a:pt x="4" y="6"/>
                </a:lnTo>
                <a:lnTo>
                  <a:pt x="4"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9" name="Freeform 21"/>
          <p:cNvSpPr>
            <a:spLocks/>
          </p:cNvSpPr>
          <p:nvPr/>
        </p:nvSpPr>
        <p:spPr bwMode="auto">
          <a:xfrm>
            <a:off x="1123951" y="3744913"/>
            <a:ext cx="14288" cy="55563"/>
          </a:xfrm>
          <a:custGeom>
            <a:avLst/>
            <a:gdLst/>
            <a:ahLst/>
            <a:cxnLst>
              <a:cxn ang="0">
                <a:pos x="0" y="35"/>
              </a:cxn>
              <a:cxn ang="0">
                <a:pos x="0" y="35"/>
              </a:cxn>
              <a:cxn ang="0">
                <a:pos x="0" y="31"/>
              </a:cxn>
              <a:cxn ang="0">
                <a:pos x="3" y="22"/>
              </a:cxn>
              <a:cxn ang="0">
                <a:pos x="9" y="0"/>
              </a:cxn>
              <a:cxn ang="0">
                <a:pos x="9" y="0"/>
              </a:cxn>
              <a:cxn ang="0">
                <a:pos x="0" y="35"/>
              </a:cxn>
              <a:cxn ang="0">
                <a:pos x="0" y="35"/>
              </a:cxn>
            </a:cxnLst>
            <a:rect l="0" t="0" r="r" b="b"/>
            <a:pathLst>
              <a:path w="9" h="35">
                <a:moveTo>
                  <a:pt x="0" y="35"/>
                </a:moveTo>
                <a:lnTo>
                  <a:pt x="0" y="35"/>
                </a:lnTo>
                <a:lnTo>
                  <a:pt x="0" y="31"/>
                </a:lnTo>
                <a:lnTo>
                  <a:pt x="3" y="22"/>
                </a:lnTo>
                <a:lnTo>
                  <a:pt x="9" y="0"/>
                </a:lnTo>
                <a:lnTo>
                  <a:pt x="9" y="0"/>
                </a:lnTo>
                <a:lnTo>
                  <a:pt x="0" y="35"/>
                </a:lnTo>
                <a:lnTo>
                  <a:pt x="0" y="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0" name="Freeform 22"/>
          <p:cNvSpPr>
            <a:spLocks/>
          </p:cNvSpPr>
          <p:nvPr/>
        </p:nvSpPr>
        <p:spPr bwMode="auto">
          <a:xfrm>
            <a:off x="1063626" y="3933825"/>
            <a:ext cx="4763" cy="14288"/>
          </a:xfrm>
          <a:custGeom>
            <a:avLst/>
            <a:gdLst/>
            <a:ahLst/>
            <a:cxnLst>
              <a:cxn ang="0">
                <a:pos x="3" y="6"/>
              </a:cxn>
              <a:cxn ang="0">
                <a:pos x="3" y="6"/>
              </a:cxn>
              <a:cxn ang="0">
                <a:pos x="1" y="9"/>
              </a:cxn>
              <a:cxn ang="0">
                <a:pos x="0" y="9"/>
              </a:cxn>
              <a:cxn ang="0">
                <a:pos x="1" y="0"/>
              </a:cxn>
              <a:cxn ang="0">
                <a:pos x="1" y="0"/>
              </a:cxn>
              <a:cxn ang="0">
                <a:pos x="3" y="0"/>
              </a:cxn>
              <a:cxn ang="0">
                <a:pos x="3" y="2"/>
              </a:cxn>
              <a:cxn ang="0">
                <a:pos x="3" y="6"/>
              </a:cxn>
              <a:cxn ang="0">
                <a:pos x="3" y="6"/>
              </a:cxn>
            </a:cxnLst>
            <a:rect l="0" t="0" r="r" b="b"/>
            <a:pathLst>
              <a:path w="3" h="9">
                <a:moveTo>
                  <a:pt x="3" y="6"/>
                </a:moveTo>
                <a:lnTo>
                  <a:pt x="3" y="6"/>
                </a:lnTo>
                <a:lnTo>
                  <a:pt x="1" y="9"/>
                </a:lnTo>
                <a:lnTo>
                  <a:pt x="0" y="9"/>
                </a:lnTo>
                <a:lnTo>
                  <a:pt x="1" y="0"/>
                </a:lnTo>
                <a:lnTo>
                  <a:pt x="1" y="0"/>
                </a:lnTo>
                <a:lnTo>
                  <a:pt x="3" y="0"/>
                </a:lnTo>
                <a:lnTo>
                  <a:pt x="3" y="2"/>
                </a:lnTo>
                <a:lnTo>
                  <a:pt x="3" y="6"/>
                </a:lnTo>
                <a:lnTo>
                  <a:pt x="3" y="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1" name="Freeform 23"/>
          <p:cNvSpPr>
            <a:spLocks/>
          </p:cNvSpPr>
          <p:nvPr/>
        </p:nvSpPr>
        <p:spPr bwMode="auto">
          <a:xfrm>
            <a:off x="1065213" y="3952875"/>
            <a:ext cx="7938" cy="26988"/>
          </a:xfrm>
          <a:custGeom>
            <a:avLst/>
            <a:gdLst/>
            <a:ahLst/>
            <a:cxnLst>
              <a:cxn ang="0">
                <a:pos x="5" y="2"/>
              </a:cxn>
              <a:cxn ang="0">
                <a:pos x="5" y="2"/>
              </a:cxn>
              <a:cxn ang="0">
                <a:pos x="3" y="11"/>
              </a:cxn>
              <a:cxn ang="0">
                <a:pos x="0" y="17"/>
              </a:cxn>
              <a:cxn ang="0">
                <a:pos x="0" y="17"/>
              </a:cxn>
              <a:cxn ang="0">
                <a:pos x="0" y="14"/>
              </a:cxn>
              <a:cxn ang="0">
                <a:pos x="2" y="8"/>
              </a:cxn>
              <a:cxn ang="0">
                <a:pos x="3" y="2"/>
              </a:cxn>
              <a:cxn ang="0">
                <a:pos x="5" y="0"/>
              </a:cxn>
              <a:cxn ang="0">
                <a:pos x="5" y="2"/>
              </a:cxn>
              <a:cxn ang="0">
                <a:pos x="5" y="2"/>
              </a:cxn>
            </a:cxnLst>
            <a:rect l="0" t="0" r="r" b="b"/>
            <a:pathLst>
              <a:path w="5" h="17">
                <a:moveTo>
                  <a:pt x="5" y="2"/>
                </a:moveTo>
                <a:lnTo>
                  <a:pt x="5" y="2"/>
                </a:lnTo>
                <a:lnTo>
                  <a:pt x="3" y="11"/>
                </a:lnTo>
                <a:lnTo>
                  <a:pt x="0" y="17"/>
                </a:lnTo>
                <a:lnTo>
                  <a:pt x="0" y="17"/>
                </a:lnTo>
                <a:lnTo>
                  <a:pt x="0" y="14"/>
                </a:lnTo>
                <a:lnTo>
                  <a:pt x="2" y="8"/>
                </a:lnTo>
                <a:lnTo>
                  <a:pt x="3" y="2"/>
                </a:lnTo>
                <a:lnTo>
                  <a:pt x="5" y="0"/>
                </a:lnTo>
                <a:lnTo>
                  <a:pt x="5" y="2"/>
                </a:lnTo>
                <a:lnTo>
                  <a:pt x="5" y="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2" name="Freeform 24"/>
          <p:cNvSpPr>
            <a:spLocks/>
          </p:cNvSpPr>
          <p:nvPr/>
        </p:nvSpPr>
        <p:spPr bwMode="auto">
          <a:xfrm>
            <a:off x="1041401" y="4283075"/>
            <a:ext cx="4763" cy="33338"/>
          </a:xfrm>
          <a:custGeom>
            <a:avLst/>
            <a:gdLst/>
            <a:ahLst/>
            <a:cxnLst>
              <a:cxn ang="0">
                <a:pos x="2" y="1"/>
              </a:cxn>
              <a:cxn ang="0">
                <a:pos x="2" y="1"/>
              </a:cxn>
              <a:cxn ang="0">
                <a:pos x="3" y="11"/>
              </a:cxn>
              <a:cxn ang="0">
                <a:pos x="3" y="17"/>
              </a:cxn>
              <a:cxn ang="0">
                <a:pos x="3" y="21"/>
              </a:cxn>
              <a:cxn ang="0">
                <a:pos x="3" y="21"/>
              </a:cxn>
              <a:cxn ang="0">
                <a:pos x="2" y="15"/>
              </a:cxn>
              <a:cxn ang="0">
                <a:pos x="2" y="8"/>
              </a:cxn>
              <a:cxn ang="0">
                <a:pos x="0" y="1"/>
              </a:cxn>
              <a:cxn ang="0">
                <a:pos x="0" y="0"/>
              </a:cxn>
              <a:cxn ang="0">
                <a:pos x="2" y="1"/>
              </a:cxn>
              <a:cxn ang="0">
                <a:pos x="2" y="1"/>
              </a:cxn>
            </a:cxnLst>
            <a:rect l="0" t="0" r="r" b="b"/>
            <a:pathLst>
              <a:path w="3" h="21">
                <a:moveTo>
                  <a:pt x="2" y="1"/>
                </a:moveTo>
                <a:lnTo>
                  <a:pt x="2" y="1"/>
                </a:lnTo>
                <a:lnTo>
                  <a:pt x="3" y="11"/>
                </a:lnTo>
                <a:lnTo>
                  <a:pt x="3" y="17"/>
                </a:lnTo>
                <a:lnTo>
                  <a:pt x="3" y="21"/>
                </a:lnTo>
                <a:lnTo>
                  <a:pt x="3" y="21"/>
                </a:lnTo>
                <a:lnTo>
                  <a:pt x="2" y="15"/>
                </a:lnTo>
                <a:lnTo>
                  <a:pt x="2" y="8"/>
                </a:lnTo>
                <a:lnTo>
                  <a:pt x="0" y="1"/>
                </a:lnTo>
                <a:lnTo>
                  <a:pt x="0" y="0"/>
                </a:lnTo>
                <a:lnTo>
                  <a:pt x="2" y="1"/>
                </a:lnTo>
                <a:lnTo>
                  <a:pt x="2"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3" name="Freeform 25"/>
          <p:cNvSpPr>
            <a:spLocks/>
          </p:cNvSpPr>
          <p:nvPr/>
        </p:nvSpPr>
        <p:spPr bwMode="auto">
          <a:xfrm>
            <a:off x="1068388" y="4435475"/>
            <a:ext cx="4763" cy="17463"/>
          </a:xfrm>
          <a:custGeom>
            <a:avLst/>
            <a:gdLst/>
            <a:ahLst/>
            <a:cxnLst>
              <a:cxn ang="0">
                <a:pos x="1" y="0"/>
              </a:cxn>
              <a:cxn ang="0">
                <a:pos x="1" y="0"/>
              </a:cxn>
              <a:cxn ang="0">
                <a:pos x="3" y="8"/>
              </a:cxn>
              <a:cxn ang="0">
                <a:pos x="3" y="8"/>
              </a:cxn>
              <a:cxn ang="0">
                <a:pos x="3" y="11"/>
              </a:cxn>
              <a:cxn ang="0">
                <a:pos x="3" y="11"/>
              </a:cxn>
              <a:cxn ang="0">
                <a:pos x="0" y="3"/>
              </a:cxn>
              <a:cxn ang="0">
                <a:pos x="1" y="0"/>
              </a:cxn>
            </a:cxnLst>
            <a:rect l="0" t="0" r="r" b="b"/>
            <a:pathLst>
              <a:path w="3" h="11">
                <a:moveTo>
                  <a:pt x="1" y="0"/>
                </a:moveTo>
                <a:lnTo>
                  <a:pt x="1" y="0"/>
                </a:lnTo>
                <a:lnTo>
                  <a:pt x="3" y="8"/>
                </a:lnTo>
                <a:lnTo>
                  <a:pt x="3" y="8"/>
                </a:lnTo>
                <a:lnTo>
                  <a:pt x="3" y="11"/>
                </a:lnTo>
                <a:lnTo>
                  <a:pt x="3" y="11"/>
                </a:lnTo>
                <a:lnTo>
                  <a:pt x="0" y="3"/>
                </a:lnTo>
                <a:lnTo>
                  <a:pt x="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4" name="Freeform 26"/>
          <p:cNvSpPr>
            <a:spLocks/>
          </p:cNvSpPr>
          <p:nvPr/>
        </p:nvSpPr>
        <p:spPr bwMode="auto">
          <a:xfrm>
            <a:off x="3413126" y="5010150"/>
            <a:ext cx="12700" cy="11113"/>
          </a:xfrm>
          <a:custGeom>
            <a:avLst/>
            <a:gdLst/>
            <a:ahLst/>
            <a:cxnLst>
              <a:cxn ang="0">
                <a:pos x="8" y="0"/>
              </a:cxn>
              <a:cxn ang="0">
                <a:pos x="1" y="7"/>
              </a:cxn>
              <a:cxn ang="0">
                <a:pos x="0" y="4"/>
              </a:cxn>
              <a:cxn ang="0">
                <a:pos x="8" y="0"/>
              </a:cxn>
            </a:cxnLst>
            <a:rect l="0" t="0" r="r" b="b"/>
            <a:pathLst>
              <a:path w="8" h="7">
                <a:moveTo>
                  <a:pt x="8" y="0"/>
                </a:moveTo>
                <a:lnTo>
                  <a:pt x="1" y="7"/>
                </a:lnTo>
                <a:lnTo>
                  <a:pt x="0" y="4"/>
                </a:lnTo>
                <a:lnTo>
                  <a:pt x="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5" name="Freeform 27"/>
          <p:cNvSpPr>
            <a:spLocks/>
          </p:cNvSpPr>
          <p:nvPr/>
        </p:nvSpPr>
        <p:spPr bwMode="auto">
          <a:xfrm>
            <a:off x="3800476" y="3887788"/>
            <a:ext cx="3175" cy="14288"/>
          </a:xfrm>
          <a:custGeom>
            <a:avLst/>
            <a:gdLst/>
            <a:ahLst/>
            <a:cxnLst>
              <a:cxn ang="0">
                <a:pos x="0" y="9"/>
              </a:cxn>
              <a:cxn ang="0">
                <a:pos x="0" y="9"/>
              </a:cxn>
              <a:cxn ang="0">
                <a:pos x="0" y="3"/>
              </a:cxn>
              <a:cxn ang="0">
                <a:pos x="0" y="2"/>
              </a:cxn>
              <a:cxn ang="0">
                <a:pos x="2" y="0"/>
              </a:cxn>
              <a:cxn ang="0">
                <a:pos x="2" y="0"/>
              </a:cxn>
              <a:cxn ang="0">
                <a:pos x="2" y="0"/>
              </a:cxn>
              <a:cxn ang="0">
                <a:pos x="2" y="3"/>
              </a:cxn>
              <a:cxn ang="0">
                <a:pos x="2" y="3"/>
              </a:cxn>
              <a:cxn ang="0">
                <a:pos x="0" y="3"/>
              </a:cxn>
              <a:cxn ang="0">
                <a:pos x="0" y="9"/>
              </a:cxn>
              <a:cxn ang="0">
                <a:pos x="0" y="9"/>
              </a:cxn>
            </a:cxnLst>
            <a:rect l="0" t="0" r="r" b="b"/>
            <a:pathLst>
              <a:path w="2" h="9">
                <a:moveTo>
                  <a:pt x="0" y="9"/>
                </a:moveTo>
                <a:lnTo>
                  <a:pt x="0" y="9"/>
                </a:lnTo>
                <a:lnTo>
                  <a:pt x="0" y="3"/>
                </a:lnTo>
                <a:lnTo>
                  <a:pt x="0" y="2"/>
                </a:lnTo>
                <a:lnTo>
                  <a:pt x="2" y="0"/>
                </a:lnTo>
                <a:lnTo>
                  <a:pt x="2" y="0"/>
                </a:lnTo>
                <a:lnTo>
                  <a:pt x="2" y="0"/>
                </a:lnTo>
                <a:lnTo>
                  <a:pt x="2" y="3"/>
                </a:lnTo>
                <a:lnTo>
                  <a:pt x="2" y="3"/>
                </a:lnTo>
                <a:lnTo>
                  <a:pt x="0" y="3"/>
                </a:lnTo>
                <a:lnTo>
                  <a:pt x="0" y="9"/>
                </a:ln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6" name="Freeform 28"/>
          <p:cNvSpPr>
            <a:spLocks/>
          </p:cNvSpPr>
          <p:nvPr/>
        </p:nvSpPr>
        <p:spPr bwMode="auto">
          <a:xfrm>
            <a:off x="3582988" y="3298825"/>
            <a:ext cx="6350" cy="4763"/>
          </a:xfrm>
          <a:custGeom>
            <a:avLst/>
            <a:gdLst/>
            <a:ahLst/>
            <a:cxnLst>
              <a:cxn ang="0">
                <a:pos x="3" y="0"/>
              </a:cxn>
              <a:cxn ang="0">
                <a:pos x="4" y="2"/>
              </a:cxn>
              <a:cxn ang="0">
                <a:pos x="0" y="3"/>
              </a:cxn>
              <a:cxn ang="0">
                <a:pos x="3" y="0"/>
              </a:cxn>
            </a:cxnLst>
            <a:rect l="0" t="0" r="r" b="b"/>
            <a:pathLst>
              <a:path w="4" h="3">
                <a:moveTo>
                  <a:pt x="3" y="0"/>
                </a:moveTo>
                <a:lnTo>
                  <a:pt x="4" y="2"/>
                </a:lnTo>
                <a:lnTo>
                  <a:pt x="0" y="3"/>
                </a:lnTo>
                <a:lnTo>
                  <a:pt x="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7" name="Freeform 29"/>
          <p:cNvSpPr>
            <a:spLocks/>
          </p:cNvSpPr>
          <p:nvPr/>
        </p:nvSpPr>
        <p:spPr bwMode="auto">
          <a:xfrm rot="911167">
            <a:off x="4407890" y="1274418"/>
            <a:ext cx="2312401" cy="2152468"/>
          </a:xfrm>
          <a:custGeom>
            <a:avLst/>
            <a:gdLst/>
            <a:ahLst/>
            <a:cxnLst>
              <a:cxn ang="0">
                <a:pos x="566" y="121"/>
              </a:cxn>
              <a:cxn ang="0">
                <a:pos x="476" y="87"/>
              </a:cxn>
              <a:cxn ang="0">
                <a:pos x="342" y="125"/>
              </a:cxn>
              <a:cxn ang="0">
                <a:pos x="203" y="255"/>
              </a:cxn>
              <a:cxn ang="0">
                <a:pos x="64" y="495"/>
              </a:cxn>
              <a:cxn ang="0">
                <a:pos x="6" y="682"/>
              </a:cxn>
              <a:cxn ang="0">
                <a:pos x="2" y="786"/>
              </a:cxn>
              <a:cxn ang="0">
                <a:pos x="52" y="975"/>
              </a:cxn>
              <a:cxn ang="0">
                <a:pos x="189" y="1198"/>
              </a:cxn>
              <a:cxn ang="0">
                <a:pos x="411" y="1369"/>
              </a:cxn>
              <a:cxn ang="0">
                <a:pos x="546" y="1415"/>
              </a:cxn>
              <a:cxn ang="0">
                <a:pos x="940" y="1470"/>
              </a:cxn>
              <a:cxn ang="0">
                <a:pos x="1300" y="1488"/>
              </a:cxn>
              <a:cxn ang="0">
                <a:pos x="1523" y="1461"/>
              </a:cxn>
              <a:cxn ang="0">
                <a:pos x="1637" y="1424"/>
              </a:cxn>
              <a:cxn ang="0">
                <a:pos x="1781" y="1331"/>
              </a:cxn>
              <a:cxn ang="0">
                <a:pos x="1866" y="1210"/>
              </a:cxn>
              <a:cxn ang="0">
                <a:pos x="1903" y="1094"/>
              </a:cxn>
              <a:cxn ang="0">
                <a:pos x="1897" y="919"/>
              </a:cxn>
              <a:cxn ang="0">
                <a:pos x="1827" y="702"/>
              </a:cxn>
              <a:cxn ang="0">
                <a:pos x="1683" y="463"/>
              </a:cxn>
              <a:cxn ang="0">
                <a:pos x="1503" y="258"/>
              </a:cxn>
              <a:cxn ang="0">
                <a:pos x="1334" y="130"/>
              </a:cxn>
              <a:cxn ang="0">
                <a:pos x="1129" y="46"/>
              </a:cxn>
              <a:cxn ang="0">
                <a:pos x="905" y="5"/>
              </a:cxn>
              <a:cxn ang="0">
                <a:pos x="582" y="29"/>
              </a:cxn>
              <a:cxn ang="0">
                <a:pos x="432" y="95"/>
              </a:cxn>
              <a:cxn ang="0">
                <a:pos x="333" y="191"/>
              </a:cxn>
              <a:cxn ang="0">
                <a:pos x="273" y="322"/>
              </a:cxn>
              <a:cxn ang="0">
                <a:pos x="307" y="258"/>
              </a:cxn>
              <a:cxn ang="0">
                <a:pos x="394" y="157"/>
              </a:cxn>
              <a:cxn ang="0">
                <a:pos x="507" y="93"/>
              </a:cxn>
              <a:cxn ang="0">
                <a:pos x="736" y="48"/>
              </a:cxn>
              <a:cxn ang="0">
                <a:pos x="980" y="63"/>
              </a:cxn>
              <a:cxn ang="0">
                <a:pos x="1210" y="125"/>
              </a:cxn>
              <a:cxn ang="0">
                <a:pos x="1376" y="214"/>
              </a:cxn>
              <a:cxn ang="0">
                <a:pos x="1561" y="386"/>
              </a:cxn>
              <a:cxn ang="0">
                <a:pos x="1720" y="605"/>
              </a:cxn>
              <a:cxn ang="0">
                <a:pos x="1816" y="804"/>
              </a:cxn>
              <a:cxn ang="0">
                <a:pos x="1859" y="1049"/>
              </a:cxn>
              <a:cxn ang="0">
                <a:pos x="1843" y="1142"/>
              </a:cxn>
              <a:cxn ang="0">
                <a:pos x="1749" y="1296"/>
              </a:cxn>
              <a:cxn ang="0">
                <a:pos x="1639" y="1371"/>
              </a:cxn>
              <a:cxn ang="0">
                <a:pos x="1512" y="1413"/>
              </a:cxn>
              <a:cxn ang="0">
                <a:pos x="1399" y="1433"/>
              </a:cxn>
              <a:cxn ang="0">
                <a:pos x="1100" y="1436"/>
              </a:cxn>
              <a:cxn ang="0">
                <a:pos x="600" y="1375"/>
              </a:cxn>
              <a:cxn ang="0">
                <a:pos x="472" y="1343"/>
              </a:cxn>
              <a:cxn ang="0">
                <a:pos x="255" y="1198"/>
              </a:cxn>
              <a:cxn ang="0">
                <a:pos x="112" y="994"/>
              </a:cxn>
              <a:cxn ang="0">
                <a:pos x="55" y="815"/>
              </a:cxn>
              <a:cxn ang="0">
                <a:pos x="52" y="690"/>
              </a:cxn>
              <a:cxn ang="0">
                <a:pos x="108" y="513"/>
              </a:cxn>
              <a:cxn ang="0">
                <a:pos x="266" y="244"/>
              </a:cxn>
              <a:cxn ang="0">
                <a:pos x="377" y="141"/>
              </a:cxn>
              <a:cxn ang="0">
                <a:pos x="476" y="109"/>
              </a:cxn>
              <a:cxn ang="0">
                <a:pos x="600" y="157"/>
              </a:cxn>
            </a:cxnLst>
            <a:rect l="0" t="0" r="r" b="b"/>
            <a:pathLst>
              <a:path w="1906" h="1488">
                <a:moveTo>
                  <a:pt x="635" y="193"/>
                </a:moveTo>
                <a:lnTo>
                  <a:pt x="635" y="193"/>
                </a:lnTo>
                <a:lnTo>
                  <a:pt x="620" y="173"/>
                </a:lnTo>
                <a:lnTo>
                  <a:pt x="603" y="154"/>
                </a:lnTo>
                <a:lnTo>
                  <a:pt x="586" y="136"/>
                </a:lnTo>
                <a:lnTo>
                  <a:pt x="566" y="121"/>
                </a:lnTo>
                <a:lnTo>
                  <a:pt x="546" y="109"/>
                </a:lnTo>
                <a:lnTo>
                  <a:pt x="524" y="98"/>
                </a:lnTo>
                <a:lnTo>
                  <a:pt x="501" y="92"/>
                </a:lnTo>
                <a:lnTo>
                  <a:pt x="488" y="89"/>
                </a:lnTo>
                <a:lnTo>
                  <a:pt x="476" y="87"/>
                </a:lnTo>
                <a:lnTo>
                  <a:pt x="476" y="87"/>
                </a:lnTo>
                <a:lnTo>
                  <a:pt x="453" y="87"/>
                </a:lnTo>
                <a:lnTo>
                  <a:pt x="429" y="90"/>
                </a:lnTo>
                <a:lnTo>
                  <a:pt x="406" y="96"/>
                </a:lnTo>
                <a:lnTo>
                  <a:pt x="383" y="104"/>
                </a:lnTo>
                <a:lnTo>
                  <a:pt x="362" y="115"/>
                </a:lnTo>
                <a:lnTo>
                  <a:pt x="342" y="125"/>
                </a:lnTo>
                <a:lnTo>
                  <a:pt x="322" y="139"/>
                </a:lnTo>
                <a:lnTo>
                  <a:pt x="304" y="153"/>
                </a:lnTo>
                <a:lnTo>
                  <a:pt x="304" y="153"/>
                </a:lnTo>
                <a:lnTo>
                  <a:pt x="269" y="185"/>
                </a:lnTo>
                <a:lnTo>
                  <a:pt x="235" y="218"/>
                </a:lnTo>
                <a:lnTo>
                  <a:pt x="203" y="255"/>
                </a:lnTo>
                <a:lnTo>
                  <a:pt x="173" y="296"/>
                </a:lnTo>
                <a:lnTo>
                  <a:pt x="144" y="341"/>
                </a:lnTo>
                <a:lnTo>
                  <a:pt x="116" y="388"/>
                </a:lnTo>
                <a:lnTo>
                  <a:pt x="89" y="440"/>
                </a:lnTo>
                <a:lnTo>
                  <a:pt x="64" y="495"/>
                </a:lnTo>
                <a:lnTo>
                  <a:pt x="64" y="495"/>
                </a:lnTo>
                <a:lnTo>
                  <a:pt x="51" y="530"/>
                </a:lnTo>
                <a:lnTo>
                  <a:pt x="34" y="573"/>
                </a:lnTo>
                <a:lnTo>
                  <a:pt x="26" y="597"/>
                </a:lnTo>
                <a:lnTo>
                  <a:pt x="18" y="623"/>
                </a:lnTo>
                <a:lnTo>
                  <a:pt x="12" y="652"/>
                </a:lnTo>
                <a:lnTo>
                  <a:pt x="6" y="682"/>
                </a:lnTo>
                <a:lnTo>
                  <a:pt x="6" y="682"/>
                </a:lnTo>
                <a:lnTo>
                  <a:pt x="3" y="699"/>
                </a:lnTo>
                <a:lnTo>
                  <a:pt x="0" y="716"/>
                </a:lnTo>
                <a:lnTo>
                  <a:pt x="0" y="733"/>
                </a:lnTo>
                <a:lnTo>
                  <a:pt x="0" y="751"/>
                </a:lnTo>
                <a:lnTo>
                  <a:pt x="2" y="786"/>
                </a:lnTo>
                <a:lnTo>
                  <a:pt x="8" y="823"/>
                </a:lnTo>
                <a:lnTo>
                  <a:pt x="15" y="861"/>
                </a:lnTo>
                <a:lnTo>
                  <a:pt x="26" y="899"/>
                </a:lnTo>
                <a:lnTo>
                  <a:pt x="38" y="937"/>
                </a:lnTo>
                <a:lnTo>
                  <a:pt x="52" y="975"/>
                </a:lnTo>
                <a:lnTo>
                  <a:pt x="52" y="975"/>
                </a:lnTo>
                <a:lnTo>
                  <a:pt x="69" y="1014"/>
                </a:lnTo>
                <a:lnTo>
                  <a:pt x="87" y="1052"/>
                </a:lnTo>
                <a:lnTo>
                  <a:pt x="108" y="1090"/>
                </a:lnTo>
                <a:lnTo>
                  <a:pt x="133" y="1126"/>
                </a:lnTo>
                <a:lnTo>
                  <a:pt x="160" y="1163"/>
                </a:lnTo>
                <a:lnTo>
                  <a:pt x="189" y="1198"/>
                </a:lnTo>
                <a:lnTo>
                  <a:pt x="221" y="1232"/>
                </a:lnTo>
                <a:lnTo>
                  <a:pt x="255" y="1264"/>
                </a:lnTo>
                <a:lnTo>
                  <a:pt x="292" y="1294"/>
                </a:lnTo>
                <a:lnTo>
                  <a:pt x="330" y="1322"/>
                </a:lnTo>
                <a:lnTo>
                  <a:pt x="369" y="1348"/>
                </a:lnTo>
                <a:lnTo>
                  <a:pt x="411" y="1369"/>
                </a:lnTo>
                <a:lnTo>
                  <a:pt x="432" y="1380"/>
                </a:lnTo>
                <a:lnTo>
                  <a:pt x="455" y="1387"/>
                </a:lnTo>
                <a:lnTo>
                  <a:pt x="476" y="1397"/>
                </a:lnTo>
                <a:lnTo>
                  <a:pt x="499" y="1404"/>
                </a:lnTo>
                <a:lnTo>
                  <a:pt x="522" y="1410"/>
                </a:lnTo>
                <a:lnTo>
                  <a:pt x="546" y="1415"/>
                </a:lnTo>
                <a:lnTo>
                  <a:pt x="569" y="1419"/>
                </a:lnTo>
                <a:lnTo>
                  <a:pt x="594" y="1422"/>
                </a:lnTo>
                <a:lnTo>
                  <a:pt x="594" y="1422"/>
                </a:lnTo>
                <a:lnTo>
                  <a:pt x="771" y="1448"/>
                </a:lnTo>
                <a:lnTo>
                  <a:pt x="856" y="1459"/>
                </a:lnTo>
                <a:lnTo>
                  <a:pt x="940" y="1470"/>
                </a:lnTo>
                <a:lnTo>
                  <a:pt x="1021" y="1477"/>
                </a:lnTo>
                <a:lnTo>
                  <a:pt x="1097" y="1484"/>
                </a:lnTo>
                <a:lnTo>
                  <a:pt x="1170" y="1488"/>
                </a:lnTo>
                <a:lnTo>
                  <a:pt x="1238" y="1488"/>
                </a:lnTo>
                <a:lnTo>
                  <a:pt x="1238" y="1488"/>
                </a:lnTo>
                <a:lnTo>
                  <a:pt x="1300" y="1488"/>
                </a:lnTo>
                <a:lnTo>
                  <a:pt x="1355" y="1485"/>
                </a:lnTo>
                <a:lnTo>
                  <a:pt x="1404" y="1480"/>
                </a:lnTo>
                <a:lnTo>
                  <a:pt x="1445" y="1476"/>
                </a:lnTo>
                <a:lnTo>
                  <a:pt x="1479" y="1470"/>
                </a:lnTo>
                <a:lnTo>
                  <a:pt x="1502" y="1465"/>
                </a:lnTo>
                <a:lnTo>
                  <a:pt x="1523" y="1461"/>
                </a:lnTo>
                <a:lnTo>
                  <a:pt x="1523" y="1461"/>
                </a:lnTo>
                <a:lnTo>
                  <a:pt x="1543" y="1456"/>
                </a:lnTo>
                <a:lnTo>
                  <a:pt x="1566" y="1450"/>
                </a:lnTo>
                <a:lnTo>
                  <a:pt x="1598" y="1439"/>
                </a:lnTo>
                <a:lnTo>
                  <a:pt x="1598" y="1439"/>
                </a:lnTo>
                <a:lnTo>
                  <a:pt x="1637" y="1424"/>
                </a:lnTo>
                <a:lnTo>
                  <a:pt x="1660" y="1413"/>
                </a:lnTo>
                <a:lnTo>
                  <a:pt x="1683" y="1403"/>
                </a:lnTo>
                <a:lnTo>
                  <a:pt x="1708" y="1387"/>
                </a:lnTo>
                <a:lnTo>
                  <a:pt x="1732" y="1372"/>
                </a:lnTo>
                <a:lnTo>
                  <a:pt x="1756" y="1352"/>
                </a:lnTo>
                <a:lnTo>
                  <a:pt x="1781" y="1331"/>
                </a:lnTo>
                <a:lnTo>
                  <a:pt x="1781" y="1331"/>
                </a:lnTo>
                <a:lnTo>
                  <a:pt x="1805" y="1305"/>
                </a:lnTo>
                <a:lnTo>
                  <a:pt x="1828" y="1278"/>
                </a:lnTo>
                <a:lnTo>
                  <a:pt x="1848" y="1245"/>
                </a:lnTo>
                <a:lnTo>
                  <a:pt x="1859" y="1229"/>
                </a:lnTo>
                <a:lnTo>
                  <a:pt x="1866" y="1210"/>
                </a:lnTo>
                <a:lnTo>
                  <a:pt x="1875" y="1194"/>
                </a:lnTo>
                <a:lnTo>
                  <a:pt x="1882" y="1174"/>
                </a:lnTo>
                <a:lnTo>
                  <a:pt x="1889" y="1155"/>
                </a:lnTo>
                <a:lnTo>
                  <a:pt x="1894" y="1136"/>
                </a:lnTo>
                <a:lnTo>
                  <a:pt x="1898" y="1114"/>
                </a:lnTo>
                <a:lnTo>
                  <a:pt x="1903" y="1094"/>
                </a:lnTo>
                <a:lnTo>
                  <a:pt x="1904" y="1073"/>
                </a:lnTo>
                <a:lnTo>
                  <a:pt x="1906" y="1050"/>
                </a:lnTo>
                <a:lnTo>
                  <a:pt x="1906" y="1050"/>
                </a:lnTo>
                <a:lnTo>
                  <a:pt x="1906" y="1007"/>
                </a:lnTo>
                <a:lnTo>
                  <a:pt x="1903" y="963"/>
                </a:lnTo>
                <a:lnTo>
                  <a:pt x="1897" y="919"/>
                </a:lnTo>
                <a:lnTo>
                  <a:pt x="1888" y="875"/>
                </a:lnTo>
                <a:lnTo>
                  <a:pt x="1875" y="832"/>
                </a:lnTo>
                <a:lnTo>
                  <a:pt x="1862" y="788"/>
                </a:lnTo>
                <a:lnTo>
                  <a:pt x="1845" y="745"/>
                </a:lnTo>
                <a:lnTo>
                  <a:pt x="1827" y="702"/>
                </a:lnTo>
                <a:lnTo>
                  <a:pt x="1827" y="702"/>
                </a:lnTo>
                <a:lnTo>
                  <a:pt x="1805" y="661"/>
                </a:lnTo>
                <a:lnTo>
                  <a:pt x="1784" y="620"/>
                </a:lnTo>
                <a:lnTo>
                  <a:pt x="1761" y="579"/>
                </a:lnTo>
                <a:lnTo>
                  <a:pt x="1737" y="539"/>
                </a:lnTo>
                <a:lnTo>
                  <a:pt x="1711" y="501"/>
                </a:lnTo>
                <a:lnTo>
                  <a:pt x="1683" y="463"/>
                </a:lnTo>
                <a:lnTo>
                  <a:pt x="1656" y="426"/>
                </a:lnTo>
                <a:lnTo>
                  <a:pt x="1627" y="389"/>
                </a:lnTo>
                <a:lnTo>
                  <a:pt x="1598" y="354"/>
                </a:lnTo>
                <a:lnTo>
                  <a:pt x="1567" y="321"/>
                </a:lnTo>
                <a:lnTo>
                  <a:pt x="1535" y="289"/>
                </a:lnTo>
                <a:lnTo>
                  <a:pt x="1503" y="258"/>
                </a:lnTo>
                <a:lnTo>
                  <a:pt x="1471" y="229"/>
                </a:lnTo>
                <a:lnTo>
                  <a:pt x="1438" y="200"/>
                </a:lnTo>
                <a:lnTo>
                  <a:pt x="1404" y="174"/>
                </a:lnTo>
                <a:lnTo>
                  <a:pt x="1370" y="150"/>
                </a:lnTo>
                <a:lnTo>
                  <a:pt x="1370" y="150"/>
                </a:lnTo>
                <a:lnTo>
                  <a:pt x="1334" y="130"/>
                </a:lnTo>
                <a:lnTo>
                  <a:pt x="1299" y="112"/>
                </a:lnTo>
                <a:lnTo>
                  <a:pt x="1264" y="95"/>
                </a:lnTo>
                <a:lnTo>
                  <a:pt x="1228" y="80"/>
                </a:lnTo>
                <a:lnTo>
                  <a:pt x="1195" y="67"/>
                </a:lnTo>
                <a:lnTo>
                  <a:pt x="1161" y="57"/>
                </a:lnTo>
                <a:lnTo>
                  <a:pt x="1129" y="46"/>
                </a:lnTo>
                <a:lnTo>
                  <a:pt x="1099" y="38"/>
                </a:lnTo>
                <a:lnTo>
                  <a:pt x="1041" y="25"/>
                </a:lnTo>
                <a:lnTo>
                  <a:pt x="989" y="16"/>
                </a:lnTo>
                <a:lnTo>
                  <a:pt x="943" y="9"/>
                </a:lnTo>
                <a:lnTo>
                  <a:pt x="905" y="5"/>
                </a:lnTo>
                <a:lnTo>
                  <a:pt x="905" y="5"/>
                </a:lnTo>
                <a:lnTo>
                  <a:pt x="845" y="0"/>
                </a:lnTo>
                <a:lnTo>
                  <a:pt x="787" y="0"/>
                </a:lnTo>
                <a:lnTo>
                  <a:pt x="733" y="2"/>
                </a:lnTo>
                <a:lnTo>
                  <a:pt x="681" y="8"/>
                </a:lnTo>
                <a:lnTo>
                  <a:pt x="630" y="17"/>
                </a:lnTo>
                <a:lnTo>
                  <a:pt x="582" y="29"/>
                </a:lnTo>
                <a:lnTo>
                  <a:pt x="537" y="43"/>
                </a:lnTo>
                <a:lnTo>
                  <a:pt x="493" y="61"/>
                </a:lnTo>
                <a:lnTo>
                  <a:pt x="493" y="61"/>
                </a:lnTo>
                <a:lnTo>
                  <a:pt x="472" y="72"/>
                </a:lnTo>
                <a:lnTo>
                  <a:pt x="452" y="83"/>
                </a:lnTo>
                <a:lnTo>
                  <a:pt x="432" y="95"/>
                </a:lnTo>
                <a:lnTo>
                  <a:pt x="414" y="109"/>
                </a:lnTo>
                <a:lnTo>
                  <a:pt x="395" y="124"/>
                </a:lnTo>
                <a:lnTo>
                  <a:pt x="379" y="139"/>
                </a:lnTo>
                <a:lnTo>
                  <a:pt x="362" y="156"/>
                </a:lnTo>
                <a:lnTo>
                  <a:pt x="347" y="173"/>
                </a:lnTo>
                <a:lnTo>
                  <a:pt x="333" y="191"/>
                </a:lnTo>
                <a:lnTo>
                  <a:pt x="319" y="211"/>
                </a:lnTo>
                <a:lnTo>
                  <a:pt x="307" y="232"/>
                </a:lnTo>
                <a:lnTo>
                  <a:pt x="296" y="254"/>
                </a:lnTo>
                <a:lnTo>
                  <a:pt x="287" y="275"/>
                </a:lnTo>
                <a:lnTo>
                  <a:pt x="279" y="299"/>
                </a:lnTo>
                <a:lnTo>
                  <a:pt x="273" y="322"/>
                </a:lnTo>
                <a:lnTo>
                  <a:pt x="269" y="348"/>
                </a:lnTo>
                <a:lnTo>
                  <a:pt x="269" y="348"/>
                </a:lnTo>
                <a:lnTo>
                  <a:pt x="276" y="324"/>
                </a:lnTo>
                <a:lnTo>
                  <a:pt x="285" y="301"/>
                </a:lnTo>
                <a:lnTo>
                  <a:pt x="295" y="278"/>
                </a:lnTo>
                <a:lnTo>
                  <a:pt x="307" y="258"/>
                </a:lnTo>
                <a:lnTo>
                  <a:pt x="319" y="238"/>
                </a:lnTo>
                <a:lnTo>
                  <a:pt x="331" y="220"/>
                </a:lnTo>
                <a:lnTo>
                  <a:pt x="347" y="203"/>
                </a:lnTo>
                <a:lnTo>
                  <a:pt x="362" y="186"/>
                </a:lnTo>
                <a:lnTo>
                  <a:pt x="377" y="171"/>
                </a:lnTo>
                <a:lnTo>
                  <a:pt x="394" y="157"/>
                </a:lnTo>
                <a:lnTo>
                  <a:pt x="411" y="144"/>
                </a:lnTo>
                <a:lnTo>
                  <a:pt x="429" y="132"/>
                </a:lnTo>
                <a:lnTo>
                  <a:pt x="449" y="121"/>
                </a:lnTo>
                <a:lnTo>
                  <a:pt x="467" y="112"/>
                </a:lnTo>
                <a:lnTo>
                  <a:pt x="487" y="103"/>
                </a:lnTo>
                <a:lnTo>
                  <a:pt x="507" y="93"/>
                </a:lnTo>
                <a:lnTo>
                  <a:pt x="507" y="93"/>
                </a:lnTo>
                <a:lnTo>
                  <a:pt x="548" y="80"/>
                </a:lnTo>
                <a:lnTo>
                  <a:pt x="592" y="67"/>
                </a:lnTo>
                <a:lnTo>
                  <a:pt x="638" y="58"/>
                </a:lnTo>
                <a:lnTo>
                  <a:pt x="685" y="52"/>
                </a:lnTo>
                <a:lnTo>
                  <a:pt x="736" y="48"/>
                </a:lnTo>
                <a:lnTo>
                  <a:pt x="787" y="46"/>
                </a:lnTo>
                <a:lnTo>
                  <a:pt x="844" y="48"/>
                </a:lnTo>
                <a:lnTo>
                  <a:pt x="902" y="52"/>
                </a:lnTo>
                <a:lnTo>
                  <a:pt x="902" y="52"/>
                </a:lnTo>
                <a:lnTo>
                  <a:pt x="937" y="57"/>
                </a:lnTo>
                <a:lnTo>
                  <a:pt x="980" y="63"/>
                </a:lnTo>
                <a:lnTo>
                  <a:pt x="1030" y="72"/>
                </a:lnTo>
                <a:lnTo>
                  <a:pt x="1087" y="84"/>
                </a:lnTo>
                <a:lnTo>
                  <a:pt x="1117" y="92"/>
                </a:lnTo>
                <a:lnTo>
                  <a:pt x="1148" y="103"/>
                </a:lnTo>
                <a:lnTo>
                  <a:pt x="1178" y="113"/>
                </a:lnTo>
                <a:lnTo>
                  <a:pt x="1210" y="125"/>
                </a:lnTo>
                <a:lnTo>
                  <a:pt x="1244" y="139"/>
                </a:lnTo>
                <a:lnTo>
                  <a:pt x="1277" y="154"/>
                </a:lnTo>
                <a:lnTo>
                  <a:pt x="1311" y="171"/>
                </a:lnTo>
                <a:lnTo>
                  <a:pt x="1344" y="191"/>
                </a:lnTo>
                <a:lnTo>
                  <a:pt x="1344" y="191"/>
                </a:lnTo>
                <a:lnTo>
                  <a:pt x="1376" y="214"/>
                </a:lnTo>
                <a:lnTo>
                  <a:pt x="1409" y="238"/>
                </a:lnTo>
                <a:lnTo>
                  <a:pt x="1439" y="264"/>
                </a:lnTo>
                <a:lnTo>
                  <a:pt x="1471" y="293"/>
                </a:lnTo>
                <a:lnTo>
                  <a:pt x="1502" y="322"/>
                </a:lnTo>
                <a:lnTo>
                  <a:pt x="1532" y="354"/>
                </a:lnTo>
                <a:lnTo>
                  <a:pt x="1561" y="386"/>
                </a:lnTo>
                <a:lnTo>
                  <a:pt x="1590" y="420"/>
                </a:lnTo>
                <a:lnTo>
                  <a:pt x="1618" y="455"/>
                </a:lnTo>
                <a:lnTo>
                  <a:pt x="1645" y="490"/>
                </a:lnTo>
                <a:lnTo>
                  <a:pt x="1671" y="528"/>
                </a:lnTo>
                <a:lnTo>
                  <a:pt x="1695" y="565"/>
                </a:lnTo>
                <a:lnTo>
                  <a:pt x="1720" y="605"/>
                </a:lnTo>
                <a:lnTo>
                  <a:pt x="1743" y="643"/>
                </a:lnTo>
                <a:lnTo>
                  <a:pt x="1763" y="682"/>
                </a:lnTo>
                <a:lnTo>
                  <a:pt x="1782" y="722"/>
                </a:lnTo>
                <a:lnTo>
                  <a:pt x="1782" y="722"/>
                </a:lnTo>
                <a:lnTo>
                  <a:pt x="1801" y="763"/>
                </a:lnTo>
                <a:lnTo>
                  <a:pt x="1816" y="804"/>
                </a:lnTo>
                <a:lnTo>
                  <a:pt x="1830" y="846"/>
                </a:lnTo>
                <a:lnTo>
                  <a:pt x="1840" y="887"/>
                </a:lnTo>
                <a:lnTo>
                  <a:pt x="1849" y="928"/>
                </a:lnTo>
                <a:lnTo>
                  <a:pt x="1856" y="969"/>
                </a:lnTo>
                <a:lnTo>
                  <a:pt x="1859" y="1009"/>
                </a:lnTo>
                <a:lnTo>
                  <a:pt x="1859" y="1049"/>
                </a:lnTo>
                <a:lnTo>
                  <a:pt x="1859" y="1049"/>
                </a:lnTo>
                <a:lnTo>
                  <a:pt x="1857" y="1068"/>
                </a:lnTo>
                <a:lnTo>
                  <a:pt x="1854" y="1087"/>
                </a:lnTo>
                <a:lnTo>
                  <a:pt x="1851" y="1105"/>
                </a:lnTo>
                <a:lnTo>
                  <a:pt x="1848" y="1123"/>
                </a:lnTo>
                <a:lnTo>
                  <a:pt x="1843" y="1142"/>
                </a:lnTo>
                <a:lnTo>
                  <a:pt x="1837" y="1158"/>
                </a:lnTo>
                <a:lnTo>
                  <a:pt x="1824" y="1191"/>
                </a:lnTo>
                <a:lnTo>
                  <a:pt x="1808" y="1221"/>
                </a:lnTo>
                <a:lnTo>
                  <a:pt x="1790" y="1249"/>
                </a:lnTo>
                <a:lnTo>
                  <a:pt x="1770" y="1273"/>
                </a:lnTo>
                <a:lnTo>
                  <a:pt x="1749" y="1296"/>
                </a:lnTo>
                <a:lnTo>
                  <a:pt x="1749" y="1296"/>
                </a:lnTo>
                <a:lnTo>
                  <a:pt x="1726" y="1316"/>
                </a:lnTo>
                <a:lnTo>
                  <a:pt x="1703" y="1332"/>
                </a:lnTo>
                <a:lnTo>
                  <a:pt x="1682" y="1348"/>
                </a:lnTo>
                <a:lnTo>
                  <a:pt x="1660" y="1360"/>
                </a:lnTo>
                <a:lnTo>
                  <a:pt x="1639" y="1371"/>
                </a:lnTo>
                <a:lnTo>
                  <a:pt x="1619" y="1380"/>
                </a:lnTo>
                <a:lnTo>
                  <a:pt x="1582" y="1395"/>
                </a:lnTo>
                <a:lnTo>
                  <a:pt x="1552" y="1404"/>
                </a:lnTo>
                <a:lnTo>
                  <a:pt x="1529" y="1410"/>
                </a:lnTo>
                <a:lnTo>
                  <a:pt x="1515" y="1413"/>
                </a:lnTo>
                <a:lnTo>
                  <a:pt x="1512" y="1413"/>
                </a:lnTo>
                <a:lnTo>
                  <a:pt x="1511" y="1415"/>
                </a:lnTo>
                <a:lnTo>
                  <a:pt x="1511" y="1415"/>
                </a:lnTo>
                <a:lnTo>
                  <a:pt x="1492" y="1419"/>
                </a:lnTo>
                <a:lnTo>
                  <a:pt x="1470" y="1424"/>
                </a:lnTo>
                <a:lnTo>
                  <a:pt x="1438" y="1429"/>
                </a:lnTo>
                <a:lnTo>
                  <a:pt x="1399" y="1433"/>
                </a:lnTo>
                <a:lnTo>
                  <a:pt x="1352" y="1438"/>
                </a:lnTo>
                <a:lnTo>
                  <a:pt x="1299" y="1441"/>
                </a:lnTo>
                <a:lnTo>
                  <a:pt x="1238" y="1441"/>
                </a:lnTo>
                <a:lnTo>
                  <a:pt x="1238" y="1441"/>
                </a:lnTo>
                <a:lnTo>
                  <a:pt x="1172" y="1441"/>
                </a:lnTo>
                <a:lnTo>
                  <a:pt x="1100" y="1436"/>
                </a:lnTo>
                <a:lnTo>
                  <a:pt x="1026" y="1430"/>
                </a:lnTo>
                <a:lnTo>
                  <a:pt x="946" y="1422"/>
                </a:lnTo>
                <a:lnTo>
                  <a:pt x="862" y="1412"/>
                </a:lnTo>
                <a:lnTo>
                  <a:pt x="777" y="1401"/>
                </a:lnTo>
                <a:lnTo>
                  <a:pt x="600" y="1375"/>
                </a:lnTo>
                <a:lnTo>
                  <a:pt x="600" y="1375"/>
                </a:lnTo>
                <a:lnTo>
                  <a:pt x="578" y="1372"/>
                </a:lnTo>
                <a:lnTo>
                  <a:pt x="556" y="1369"/>
                </a:lnTo>
                <a:lnTo>
                  <a:pt x="534" y="1363"/>
                </a:lnTo>
                <a:lnTo>
                  <a:pt x="513" y="1358"/>
                </a:lnTo>
                <a:lnTo>
                  <a:pt x="493" y="1351"/>
                </a:lnTo>
                <a:lnTo>
                  <a:pt x="472" y="1343"/>
                </a:lnTo>
                <a:lnTo>
                  <a:pt x="432" y="1326"/>
                </a:lnTo>
                <a:lnTo>
                  <a:pt x="394" y="1305"/>
                </a:lnTo>
                <a:lnTo>
                  <a:pt x="356" y="1282"/>
                </a:lnTo>
                <a:lnTo>
                  <a:pt x="321" y="1256"/>
                </a:lnTo>
                <a:lnTo>
                  <a:pt x="287" y="1229"/>
                </a:lnTo>
                <a:lnTo>
                  <a:pt x="255" y="1198"/>
                </a:lnTo>
                <a:lnTo>
                  <a:pt x="226" y="1166"/>
                </a:lnTo>
                <a:lnTo>
                  <a:pt x="199" y="1134"/>
                </a:lnTo>
                <a:lnTo>
                  <a:pt x="173" y="1099"/>
                </a:lnTo>
                <a:lnTo>
                  <a:pt x="150" y="1064"/>
                </a:lnTo>
                <a:lnTo>
                  <a:pt x="130" y="1029"/>
                </a:lnTo>
                <a:lnTo>
                  <a:pt x="112" y="994"/>
                </a:lnTo>
                <a:lnTo>
                  <a:pt x="96" y="957"/>
                </a:lnTo>
                <a:lnTo>
                  <a:pt x="96" y="957"/>
                </a:lnTo>
                <a:lnTo>
                  <a:pt x="83" y="920"/>
                </a:lnTo>
                <a:lnTo>
                  <a:pt x="72" y="885"/>
                </a:lnTo>
                <a:lnTo>
                  <a:pt x="61" y="850"/>
                </a:lnTo>
                <a:lnTo>
                  <a:pt x="55" y="815"/>
                </a:lnTo>
                <a:lnTo>
                  <a:pt x="49" y="782"/>
                </a:lnTo>
                <a:lnTo>
                  <a:pt x="47" y="750"/>
                </a:lnTo>
                <a:lnTo>
                  <a:pt x="49" y="719"/>
                </a:lnTo>
                <a:lnTo>
                  <a:pt x="51" y="705"/>
                </a:lnTo>
                <a:lnTo>
                  <a:pt x="52" y="690"/>
                </a:lnTo>
                <a:lnTo>
                  <a:pt x="52" y="690"/>
                </a:lnTo>
                <a:lnTo>
                  <a:pt x="58" y="663"/>
                </a:lnTo>
                <a:lnTo>
                  <a:pt x="64" y="635"/>
                </a:lnTo>
                <a:lnTo>
                  <a:pt x="79" y="588"/>
                </a:lnTo>
                <a:lnTo>
                  <a:pt x="95" y="547"/>
                </a:lnTo>
                <a:lnTo>
                  <a:pt x="108" y="513"/>
                </a:lnTo>
                <a:lnTo>
                  <a:pt x="108" y="513"/>
                </a:lnTo>
                <a:lnTo>
                  <a:pt x="131" y="460"/>
                </a:lnTo>
                <a:lnTo>
                  <a:pt x="157" y="411"/>
                </a:lnTo>
                <a:lnTo>
                  <a:pt x="182" y="363"/>
                </a:lnTo>
                <a:lnTo>
                  <a:pt x="209" y="321"/>
                </a:lnTo>
                <a:lnTo>
                  <a:pt x="237" y="281"/>
                </a:lnTo>
                <a:lnTo>
                  <a:pt x="266" y="244"/>
                </a:lnTo>
                <a:lnTo>
                  <a:pt x="295" y="211"/>
                </a:lnTo>
                <a:lnTo>
                  <a:pt x="327" y="180"/>
                </a:lnTo>
                <a:lnTo>
                  <a:pt x="327" y="180"/>
                </a:lnTo>
                <a:lnTo>
                  <a:pt x="342" y="165"/>
                </a:lnTo>
                <a:lnTo>
                  <a:pt x="359" y="153"/>
                </a:lnTo>
                <a:lnTo>
                  <a:pt x="377" y="141"/>
                </a:lnTo>
                <a:lnTo>
                  <a:pt x="395" y="130"/>
                </a:lnTo>
                <a:lnTo>
                  <a:pt x="415" y="121"/>
                </a:lnTo>
                <a:lnTo>
                  <a:pt x="435" y="115"/>
                </a:lnTo>
                <a:lnTo>
                  <a:pt x="455" y="110"/>
                </a:lnTo>
                <a:lnTo>
                  <a:pt x="476" y="109"/>
                </a:lnTo>
                <a:lnTo>
                  <a:pt x="476" y="109"/>
                </a:lnTo>
                <a:lnTo>
                  <a:pt x="498" y="109"/>
                </a:lnTo>
                <a:lnTo>
                  <a:pt x="519" y="113"/>
                </a:lnTo>
                <a:lnTo>
                  <a:pt x="540" y="121"/>
                </a:lnTo>
                <a:lnTo>
                  <a:pt x="560" y="130"/>
                </a:lnTo>
                <a:lnTo>
                  <a:pt x="580" y="144"/>
                </a:lnTo>
                <a:lnTo>
                  <a:pt x="600" y="157"/>
                </a:lnTo>
                <a:lnTo>
                  <a:pt x="618" y="174"/>
                </a:lnTo>
                <a:lnTo>
                  <a:pt x="635" y="193"/>
                </a:lnTo>
                <a:lnTo>
                  <a:pt x="635" y="193"/>
                </a:lnTo>
                <a:close/>
              </a:path>
            </a:pathLst>
          </a:custGeom>
          <a:solidFill>
            <a:schemeClr val="tx1">
              <a:lumMod val="95000"/>
              <a:lumOff val="5000"/>
              <a:alpha val="9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8" name="Freeform 30"/>
          <p:cNvSpPr>
            <a:spLocks/>
          </p:cNvSpPr>
          <p:nvPr/>
        </p:nvSpPr>
        <p:spPr bwMode="auto">
          <a:xfrm rot="21075059">
            <a:off x="6828589" y="3393573"/>
            <a:ext cx="2146300" cy="2184401"/>
          </a:xfrm>
          <a:custGeom>
            <a:avLst/>
            <a:gdLst/>
            <a:ahLst/>
            <a:cxnLst>
              <a:cxn ang="0">
                <a:pos x="924" y="175"/>
              </a:cxn>
              <a:cxn ang="0">
                <a:pos x="837" y="116"/>
              </a:cxn>
              <a:cxn ang="0">
                <a:pos x="715" y="96"/>
              </a:cxn>
              <a:cxn ang="0">
                <a:pos x="493" y="123"/>
              </a:cxn>
              <a:cxn ang="0">
                <a:pos x="311" y="190"/>
              </a:cxn>
              <a:cxn ang="0">
                <a:pos x="183" y="287"/>
              </a:cxn>
              <a:cxn ang="0">
                <a:pos x="73" y="432"/>
              </a:cxn>
              <a:cxn ang="0">
                <a:pos x="13" y="604"/>
              </a:cxn>
              <a:cxn ang="0">
                <a:pos x="1" y="776"/>
              </a:cxn>
              <a:cxn ang="0">
                <a:pos x="79" y="1048"/>
              </a:cxn>
              <a:cxn ang="0">
                <a:pos x="212" y="1259"/>
              </a:cxn>
              <a:cxn ang="0">
                <a:pos x="377" y="1417"/>
              </a:cxn>
              <a:cxn ang="0">
                <a:pos x="573" y="1521"/>
              </a:cxn>
              <a:cxn ang="0">
                <a:pos x="839" y="1593"/>
              </a:cxn>
              <a:cxn ang="0">
                <a:pos x="1198" y="1626"/>
              </a:cxn>
              <a:cxn ang="0">
                <a:pos x="1423" y="1632"/>
              </a:cxn>
              <a:cxn ang="0">
                <a:pos x="1683" y="1610"/>
              </a:cxn>
              <a:cxn ang="0">
                <a:pos x="1848" y="1542"/>
              </a:cxn>
              <a:cxn ang="0">
                <a:pos x="1948" y="1454"/>
              </a:cxn>
              <a:cxn ang="0">
                <a:pos x="2049" y="1268"/>
              </a:cxn>
              <a:cxn ang="0">
                <a:pos x="2104" y="1051"/>
              </a:cxn>
              <a:cxn ang="0">
                <a:pos x="2089" y="772"/>
              </a:cxn>
              <a:cxn ang="0">
                <a:pos x="1997" y="541"/>
              </a:cxn>
              <a:cxn ang="0">
                <a:pos x="1870" y="348"/>
              </a:cxn>
              <a:cxn ang="0">
                <a:pos x="1696" y="174"/>
              </a:cxn>
              <a:cxn ang="0">
                <a:pos x="1548" y="97"/>
              </a:cxn>
              <a:cxn ang="0">
                <a:pos x="1312" y="35"/>
              </a:cxn>
              <a:cxn ang="0">
                <a:pos x="1094" y="1"/>
              </a:cxn>
              <a:cxn ang="0">
                <a:pos x="943" y="10"/>
              </a:cxn>
              <a:cxn ang="0">
                <a:pos x="599" y="93"/>
              </a:cxn>
              <a:cxn ang="0">
                <a:pos x="898" y="47"/>
              </a:cxn>
              <a:cxn ang="0">
                <a:pos x="1141" y="47"/>
              </a:cxn>
              <a:cxn ang="0">
                <a:pos x="1423" y="108"/>
              </a:cxn>
              <a:cxn ang="0">
                <a:pos x="1584" y="164"/>
              </a:cxn>
              <a:cxn ang="0">
                <a:pos x="1724" y="259"/>
              </a:cxn>
              <a:cxn ang="0">
                <a:pos x="1858" y="412"/>
              </a:cxn>
              <a:cxn ang="0">
                <a:pos x="1997" y="650"/>
              </a:cxn>
              <a:cxn ang="0">
                <a:pos x="2058" y="879"/>
              </a:cxn>
              <a:cxn ang="0">
                <a:pos x="2043" y="1115"/>
              </a:cxn>
              <a:cxn ang="0">
                <a:pos x="1947" y="1372"/>
              </a:cxn>
              <a:cxn ang="0">
                <a:pos x="1869" y="1468"/>
              </a:cxn>
              <a:cxn ang="0">
                <a:pos x="1739" y="1544"/>
              </a:cxn>
              <a:cxn ang="0">
                <a:pos x="1501" y="1584"/>
              </a:cxn>
              <a:cxn ang="0">
                <a:pos x="1376" y="1585"/>
              </a:cxn>
              <a:cxn ang="0">
                <a:pos x="927" y="1558"/>
              </a:cxn>
              <a:cxn ang="0">
                <a:pos x="677" y="1507"/>
              </a:cxn>
              <a:cxn ang="0">
                <a:pos x="424" y="1391"/>
              </a:cxn>
              <a:cxn ang="0">
                <a:pos x="280" y="1266"/>
              </a:cxn>
              <a:cxn ang="0">
                <a:pos x="145" y="1068"/>
              </a:cxn>
              <a:cxn ang="0">
                <a:pos x="53" y="815"/>
              </a:cxn>
              <a:cxn ang="0">
                <a:pos x="61" y="615"/>
              </a:cxn>
              <a:cxn ang="0">
                <a:pos x="102" y="482"/>
              </a:cxn>
              <a:cxn ang="0">
                <a:pos x="189" y="349"/>
              </a:cxn>
              <a:cxn ang="0">
                <a:pos x="309" y="245"/>
              </a:cxn>
              <a:cxn ang="0">
                <a:pos x="503" y="163"/>
              </a:cxn>
              <a:cxn ang="0">
                <a:pos x="715" y="122"/>
              </a:cxn>
              <a:cxn ang="0">
                <a:pos x="833" y="131"/>
              </a:cxn>
              <a:cxn ang="0">
                <a:pos x="920" y="178"/>
              </a:cxn>
            </a:cxnLst>
            <a:rect l="0" t="0" r="r" b="b"/>
            <a:pathLst>
              <a:path w="2110" h="1632">
                <a:moveTo>
                  <a:pt x="949" y="222"/>
                </a:moveTo>
                <a:lnTo>
                  <a:pt x="949" y="222"/>
                </a:lnTo>
                <a:lnTo>
                  <a:pt x="944" y="210"/>
                </a:lnTo>
                <a:lnTo>
                  <a:pt x="940" y="197"/>
                </a:lnTo>
                <a:lnTo>
                  <a:pt x="932" y="186"/>
                </a:lnTo>
                <a:lnTo>
                  <a:pt x="924" y="175"/>
                </a:lnTo>
                <a:lnTo>
                  <a:pt x="915" y="164"/>
                </a:lnTo>
                <a:lnTo>
                  <a:pt x="906" y="155"/>
                </a:lnTo>
                <a:lnTo>
                  <a:pt x="895" y="148"/>
                </a:lnTo>
                <a:lnTo>
                  <a:pt x="885" y="140"/>
                </a:lnTo>
                <a:lnTo>
                  <a:pt x="862" y="126"/>
                </a:lnTo>
                <a:lnTo>
                  <a:pt x="837" y="116"/>
                </a:lnTo>
                <a:lnTo>
                  <a:pt x="813" y="108"/>
                </a:lnTo>
                <a:lnTo>
                  <a:pt x="789" y="103"/>
                </a:lnTo>
                <a:lnTo>
                  <a:pt x="789" y="103"/>
                </a:lnTo>
                <a:lnTo>
                  <a:pt x="764" y="99"/>
                </a:lnTo>
                <a:lnTo>
                  <a:pt x="740" y="97"/>
                </a:lnTo>
                <a:lnTo>
                  <a:pt x="715" y="96"/>
                </a:lnTo>
                <a:lnTo>
                  <a:pt x="691" y="96"/>
                </a:lnTo>
                <a:lnTo>
                  <a:pt x="641" y="97"/>
                </a:lnTo>
                <a:lnTo>
                  <a:pt x="592" y="103"/>
                </a:lnTo>
                <a:lnTo>
                  <a:pt x="592" y="103"/>
                </a:lnTo>
                <a:lnTo>
                  <a:pt x="543" y="113"/>
                </a:lnTo>
                <a:lnTo>
                  <a:pt x="493" y="123"/>
                </a:lnTo>
                <a:lnTo>
                  <a:pt x="442" y="137"/>
                </a:lnTo>
                <a:lnTo>
                  <a:pt x="390" y="155"/>
                </a:lnTo>
                <a:lnTo>
                  <a:pt x="390" y="155"/>
                </a:lnTo>
                <a:lnTo>
                  <a:pt x="363" y="164"/>
                </a:lnTo>
                <a:lnTo>
                  <a:pt x="337" y="177"/>
                </a:lnTo>
                <a:lnTo>
                  <a:pt x="311" y="190"/>
                </a:lnTo>
                <a:lnTo>
                  <a:pt x="284" y="207"/>
                </a:lnTo>
                <a:lnTo>
                  <a:pt x="258" y="224"/>
                </a:lnTo>
                <a:lnTo>
                  <a:pt x="233" y="244"/>
                </a:lnTo>
                <a:lnTo>
                  <a:pt x="207" y="264"/>
                </a:lnTo>
                <a:lnTo>
                  <a:pt x="183" y="287"/>
                </a:lnTo>
                <a:lnTo>
                  <a:pt x="183" y="287"/>
                </a:lnTo>
                <a:lnTo>
                  <a:pt x="154" y="317"/>
                </a:lnTo>
                <a:lnTo>
                  <a:pt x="139" y="335"/>
                </a:lnTo>
                <a:lnTo>
                  <a:pt x="122" y="355"/>
                </a:lnTo>
                <a:lnTo>
                  <a:pt x="105" y="378"/>
                </a:lnTo>
                <a:lnTo>
                  <a:pt x="90" y="404"/>
                </a:lnTo>
                <a:lnTo>
                  <a:pt x="73" y="432"/>
                </a:lnTo>
                <a:lnTo>
                  <a:pt x="58" y="462"/>
                </a:lnTo>
                <a:lnTo>
                  <a:pt x="58" y="462"/>
                </a:lnTo>
                <a:lnTo>
                  <a:pt x="44" y="494"/>
                </a:lnTo>
                <a:lnTo>
                  <a:pt x="32" y="529"/>
                </a:lnTo>
                <a:lnTo>
                  <a:pt x="23" y="566"/>
                </a:lnTo>
                <a:lnTo>
                  <a:pt x="13" y="604"/>
                </a:lnTo>
                <a:lnTo>
                  <a:pt x="13" y="604"/>
                </a:lnTo>
                <a:lnTo>
                  <a:pt x="6" y="645"/>
                </a:lnTo>
                <a:lnTo>
                  <a:pt x="1" y="688"/>
                </a:lnTo>
                <a:lnTo>
                  <a:pt x="0" y="731"/>
                </a:lnTo>
                <a:lnTo>
                  <a:pt x="1" y="776"/>
                </a:lnTo>
                <a:lnTo>
                  <a:pt x="1" y="776"/>
                </a:lnTo>
                <a:lnTo>
                  <a:pt x="6" y="821"/>
                </a:lnTo>
                <a:lnTo>
                  <a:pt x="15" y="866"/>
                </a:lnTo>
                <a:lnTo>
                  <a:pt x="27" y="912"/>
                </a:lnTo>
                <a:lnTo>
                  <a:pt x="41" y="958"/>
                </a:lnTo>
                <a:lnTo>
                  <a:pt x="59" y="1004"/>
                </a:lnTo>
                <a:lnTo>
                  <a:pt x="79" y="1048"/>
                </a:lnTo>
                <a:lnTo>
                  <a:pt x="102" y="1091"/>
                </a:lnTo>
                <a:lnTo>
                  <a:pt x="126" y="1135"/>
                </a:lnTo>
                <a:lnTo>
                  <a:pt x="126" y="1135"/>
                </a:lnTo>
                <a:lnTo>
                  <a:pt x="152" y="1176"/>
                </a:lnTo>
                <a:lnTo>
                  <a:pt x="181" y="1219"/>
                </a:lnTo>
                <a:lnTo>
                  <a:pt x="212" y="1259"/>
                </a:lnTo>
                <a:lnTo>
                  <a:pt x="244" y="1298"/>
                </a:lnTo>
                <a:lnTo>
                  <a:pt x="279" y="1335"/>
                </a:lnTo>
                <a:lnTo>
                  <a:pt x="316" y="1370"/>
                </a:lnTo>
                <a:lnTo>
                  <a:pt x="335" y="1387"/>
                </a:lnTo>
                <a:lnTo>
                  <a:pt x="355" y="1402"/>
                </a:lnTo>
                <a:lnTo>
                  <a:pt x="377" y="1417"/>
                </a:lnTo>
                <a:lnTo>
                  <a:pt x="396" y="1431"/>
                </a:lnTo>
                <a:lnTo>
                  <a:pt x="396" y="1431"/>
                </a:lnTo>
                <a:lnTo>
                  <a:pt x="441" y="1459"/>
                </a:lnTo>
                <a:lnTo>
                  <a:pt x="485" y="1481"/>
                </a:lnTo>
                <a:lnTo>
                  <a:pt x="529" y="1503"/>
                </a:lnTo>
                <a:lnTo>
                  <a:pt x="573" y="1521"/>
                </a:lnTo>
                <a:lnTo>
                  <a:pt x="618" y="1538"/>
                </a:lnTo>
                <a:lnTo>
                  <a:pt x="663" y="1553"/>
                </a:lnTo>
                <a:lnTo>
                  <a:pt x="708" y="1565"/>
                </a:lnTo>
                <a:lnTo>
                  <a:pt x="752" y="1576"/>
                </a:lnTo>
                <a:lnTo>
                  <a:pt x="796" y="1585"/>
                </a:lnTo>
                <a:lnTo>
                  <a:pt x="839" y="1593"/>
                </a:lnTo>
                <a:lnTo>
                  <a:pt x="880" y="1599"/>
                </a:lnTo>
                <a:lnTo>
                  <a:pt x="921" y="1605"/>
                </a:lnTo>
                <a:lnTo>
                  <a:pt x="999" y="1613"/>
                </a:lnTo>
                <a:lnTo>
                  <a:pt x="1071" y="1619"/>
                </a:lnTo>
                <a:lnTo>
                  <a:pt x="1071" y="1619"/>
                </a:lnTo>
                <a:lnTo>
                  <a:pt x="1198" y="1626"/>
                </a:lnTo>
                <a:lnTo>
                  <a:pt x="1294" y="1631"/>
                </a:lnTo>
                <a:lnTo>
                  <a:pt x="1376" y="1632"/>
                </a:lnTo>
                <a:lnTo>
                  <a:pt x="1376" y="1632"/>
                </a:lnTo>
                <a:lnTo>
                  <a:pt x="1382" y="1632"/>
                </a:lnTo>
                <a:lnTo>
                  <a:pt x="1397" y="1632"/>
                </a:lnTo>
                <a:lnTo>
                  <a:pt x="1423" y="1632"/>
                </a:lnTo>
                <a:lnTo>
                  <a:pt x="1458" y="1632"/>
                </a:lnTo>
                <a:lnTo>
                  <a:pt x="1504" y="1632"/>
                </a:lnTo>
                <a:lnTo>
                  <a:pt x="1556" y="1628"/>
                </a:lnTo>
                <a:lnTo>
                  <a:pt x="1616" y="1620"/>
                </a:lnTo>
                <a:lnTo>
                  <a:pt x="1683" y="1610"/>
                </a:lnTo>
                <a:lnTo>
                  <a:pt x="1683" y="1610"/>
                </a:lnTo>
                <a:lnTo>
                  <a:pt x="1719" y="1600"/>
                </a:lnTo>
                <a:lnTo>
                  <a:pt x="1756" y="1588"/>
                </a:lnTo>
                <a:lnTo>
                  <a:pt x="1793" y="1573"/>
                </a:lnTo>
                <a:lnTo>
                  <a:pt x="1811" y="1564"/>
                </a:lnTo>
                <a:lnTo>
                  <a:pt x="1829" y="1555"/>
                </a:lnTo>
                <a:lnTo>
                  <a:pt x="1848" y="1542"/>
                </a:lnTo>
                <a:lnTo>
                  <a:pt x="1866" y="1532"/>
                </a:lnTo>
                <a:lnTo>
                  <a:pt x="1883" y="1518"/>
                </a:lnTo>
                <a:lnTo>
                  <a:pt x="1901" y="1504"/>
                </a:lnTo>
                <a:lnTo>
                  <a:pt x="1916" y="1489"/>
                </a:lnTo>
                <a:lnTo>
                  <a:pt x="1933" y="1472"/>
                </a:lnTo>
                <a:lnTo>
                  <a:pt x="1948" y="1454"/>
                </a:lnTo>
                <a:lnTo>
                  <a:pt x="1962" y="1436"/>
                </a:lnTo>
                <a:lnTo>
                  <a:pt x="1962" y="1436"/>
                </a:lnTo>
                <a:lnTo>
                  <a:pt x="1988" y="1396"/>
                </a:lnTo>
                <a:lnTo>
                  <a:pt x="2011" y="1355"/>
                </a:lnTo>
                <a:lnTo>
                  <a:pt x="2031" y="1312"/>
                </a:lnTo>
                <a:lnTo>
                  <a:pt x="2049" y="1268"/>
                </a:lnTo>
                <a:lnTo>
                  <a:pt x="2064" y="1220"/>
                </a:lnTo>
                <a:lnTo>
                  <a:pt x="2078" y="1173"/>
                </a:lnTo>
                <a:lnTo>
                  <a:pt x="2090" y="1126"/>
                </a:lnTo>
                <a:lnTo>
                  <a:pt x="2099" y="1077"/>
                </a:lnTo>
                <a:lnTo>
                  <a:pt x="2099" y="1077"/>
                </a:lnTo>
                <a:lnTo>
                  <a:pt x="2104" y="1051"/>
                </a:lnTo>
                <a:lnTo>
                  <a:pt x="2107" y="1027"/>
                </a:lnTo>
                <a:lnTo>
                  <a:pt x="2110" y="975"/>
                </a:lnTo>
                <a:lnTo>
                  <a:pt x="2110" y="924"/>
                </a:lnTo>
                <a:lnTo>
                  <a:pt x="2107" y="873"/>
                </a:lnTo>
                <a:lnTo>
                  <a:pt x="2099" y="822"/>
                </a:lnTo>
                <a:lnTo>
                  <a:pt x="2089" y="772"/>
                </a:lnTo>
                <a:lnTo>
                  <a:pt x="2076" y="723"/>
                </a:lnTo>
                <a:lnTo>
                  <a:pt x="2060" y="676"/>
                </a:lnTo>
                <a:lnTo>
                  <a:pt x="2060" y="676"/>
                </a:lnTo>
                <a:lnTo>
                  <a:pt x="2040" y="630"/>
                </a:lnTo>
                <a:lnTo>
                  <a:pt x="2020" y="586"/>
                </a:lnTo>
                <a:lnTo>
                  <a:pt x="1997" y="541"/>
                </a:lnTo>
                <a:lnTo>
                  <a:pt x="1974" y="500"/>
                </a:lnTo>
                <a:lnTo>
                  <a:pt x="1948" y="461"/>
                </a:lnTo>
                <a:lnTo>
                  <a:pt x="1924" y="421"/>
                </a:lnTo>
                <a:lnTo>
                  <a:pt x="1898" y="384"/>
                </a:lnTo>
                <a:lnTo>
                  <a:pt x="1870" y="348"/>
                </a:lnTo>
                <a:lnTo>
                  <a:pt x="1870" y="348"/>
                </a:lnTo>
                <a:lnTo>
                  <a:pt x="1843" y="314"/>
                </a:lnTo>
                <a:lnTo>
                  <a:pt x="1816" y="282"/>
                </a:lnTo>
                <a:lnTo>
                  <a:pt x="1787" y="251"/>
                </a:lnTo>
                <a:lnTo>
                  <a:pt x="1756" y="224"/>
                </a:lnTo>
                <a:lnTo>
                  <a:pt x="1727" y="198"/>
                </a:lnTo>
                <a:lnTo>
                  <a:pt x="1696" y="174"/>
                </a:lnTo>
                <a:lnTo>
                  <a:pt x="1666" y="154"/>
                </a:lnTo>
                <a:lnTo>
                  <a:pt x="1635" y="136"/>
                </a:lnTo>
                <a:lnTo>
                  <a:pt x="1635" y="136"/>
                </a:lnTo>
                <a:lnTo>
                  <a:pt x="1605" y="120"/>
                </a:lnTo>
                <a:lnTo>
                  <a:pt x="1576" y="108"/>
                </a:lnTo>
                <a:lnTo>
                  <a:pt x="1548" y="97"/>
                </a:lnTo>
                <a:lnTo>
                  <a:pt x="1521" y="88"/>
                </a:lnTo>
                <a:lnTo>
                  <a:pt x="1474" y="73"/>
                </a:lnTo>
                <a:lnTo>
                  <a:pt x="1436" y="62"/>
                </a:lnTo>
                <a:lnTo>
                  <a:pt x="1436" y="62"/>
                </a:lnTo>
                <a:lnTo>
                  <a:pt x="1371" y="49"/>
                </a:lnTo>
                <a:lnTo>
                  <a:pt x="1312" y="35"/>
                </a:lnTo>
                <a:lnTo>
                  <a:pt x="1201" y="15"/>
                </a:lnTo>
                <a:lnTo>
                  <a:pt x="1201" y="15"/>
                </a:lnTo>
                <a:lnTo>
                  <a:pt x="1173" y="9"/>
                </a:lnTo>
                <a:lnTo>
                  <a:pt x="1146" y="6"/>
                </a:lnTo>
                <a:lnTo>
                  <a:pt x="1120" y="3"/>
                </a:lnTo>
                <a:lnTo>
                  <a:pt x="1094" y="1"/>
                </a:lnTo>
                <a:lnTo>
                  <a:pt x="1068" y="0"/>
                </a:lnTo>
                <a:lnTo>
                  <a:pt x="1042" y="1"/>
                </a:lnTo>
                <a:lnTo>
                  <a:pt x="1016" y="3"/>
                </a:lnTo>
                <a:lnTo>
                  <a:pt x="992" y="4"/>
                </a:lnTo>
                <a:lnTo>
                  <a:pt x="992" y="4"/>
                </a:lnTo>
                <a:lnTo>
                  <a:pt x="943" y="10"/>
                </a:lnTo>
                <a:lnTo>
                  <a:pt x="894" y="20"/>
                </a:lnTo>
                <a:lnTo>
                  <a:pt x="847" y="30"/>
                </a:lnTo>
                <a:lnTo>
                  <a:pt x="799" y="42"/>
                </a:lnTo>
                <a:lnTo>
                  <a:pt x="702" y="68"/>
                </a:lnTo>
                <a:lnTo>
                  <a:pt x="651" y="81"/>
                </a:lnTo>
                <a:lnTo>
                  <a:pt x="599" y="93"/>
                </a:lnTo>
                <a:lnTo>
                  <a:pt x="599" y="93"/>
                </a:lnTo>
                <a:lnTo>
                  <a:pt x="653" y="87"/>
                </a:lnTo>
                <a:lnTo>
                  <a:pt x="705" y="78"/>
                </a:lnTo>
                <a:lnTo>
                  <a:pt x="804" y="62"/>
                </a:lnTo>
                <a:lnTo>
                  <a:pt x="851" y="55"/>
                </a:lnTo>
                <a:lnTo>
                  <a:pt x="898" y="47"/>
                </a:lnTo>
                <a:lnTo>
                  <a:pt x="946" y="42"/>
                </a:lnTo>
                <a:lnTo>
                  <a:pt x="993" y="39"/>
                </a:lnTo>
                <a:lnTo>
                  <a:pt x="993" y="39"/>
                </a:lnTo>
                <a:lnTo>
                  <a:pt x="1042" y="38"/>
                </a:lnTo>
                <a:lnTo>
                  <a:pt x="1091" y="41"/>
                </a:lnTo>
                <a:lnTo>
                  <a:pt x="1141" y="47"/>
                </a:lnTo>
                <a:lnTo>
                  <a:pt x="1165" y="52"/>
                </a:lnTo>
                <a:lnTo>
                  <a:pt x="1191" y="58"/>
                </a:lnTo>
                <a:lnTo>
                  <a:pt x="1191" y="58"/>
                </a:lnTo>
                <a:lnTo>
                  <a:pt x="1303" y="81"/>
                </a:lnTo>
                <a:lnTo>
                  <a:pt x="1362" y="94"/>
                </a:lnTo>
                <a:lnTo>
                  <a:pt x="1423" y="108"/>
                </a:lnTo>
                <a:lnTo>
                  <a:pt x="1423" y="108"/>
                </a:lnTo>
                <a:lnTo>
                  <a:pt x="1462" y="119"/>
                </a:lnTo>
                <a:lnTo>
                  <a:pt x="1506" y="132"/>
                </a:lnTo>
                <a:lnTo>
                  <a:pt x="1532" y="142"/>
                </a:lnTo>
                <a:lnTo>
                  <a:pt x="1558" y="152"/>
                </a:lnTo>
                <a:lnTo>
                  <a:pt x="1584" y="164"/>
                </a:lnTo>
                <a:lnTo>
                  <a:pt x="1611" y="178"/>
                </a:lnTo>
                <a:lnTo>
                  <a:pt x="1611" y="178"/>
                </a:lnTo>
                <a:lnTo>
                  <a:pt x="1640" y="193"/>
                </a:lnTo>
                <a:lnTo>
                  <a:pt x="1667" y="213"/>
                </a:lnTo>
                <a:lnTo>
                  <a:pt x="1696" y="235"/>
                </a:lnTo>
                <a:lnTo>
                  <a:pt x="1724" y="259"/>
                </a:lnTo>
                <a:lnTo>
                  <a:pt x="1751" y="285"/>
                </a:lnTo>
                <a:lnTo>
                  <a:pt x="1779" y="314"/>
                </a:lnTo>
                <a:lnTo>
                  <a:pt x="1806" y="345"/>
                </a:lnTo>
                <a:lnTo>
                  <a:pt x="1832" y="378"/>
                </a:lnTo>
                <a:lnTo>
                  <a:pt x="1832" y="378"/>
                </a:lnTo>
                <a:lnTo>
                  <a:pt x="1858" y="412"/>
                </a:lnTo>
                <a:lnTo>
                  <a:pt x="1884" y="448"/>
                </a:lnTo>
                <a:lnTo>
                  <a:pt x="1909" y="486"/>
                </a:lnTo>
                <a:lnTo>
                  <a:pt x="1933" y="525"/>
                </a:lnTo>
                <a:lnTo>
                  <a:pt x="1954" y="566"/>
                </a:lnTo>
                <a:lnTo>
                  <a:pt x="1977" y="607"/>
                </a:lnTo>
                <a:lnTo>
                  <a:pt x="1997" y="650"/>
                </a:lnTo>
                <a:lnTo>
                  <a:pt x="2014" y="692"/>
                </a:lnTo>
                <a:lnTo>
                  <a:pt x="2014" y="692"/>
                </a:lnTo>
                <a:lnTo>
                  <a:pt x="2029" y="738"/>
                </a:lnTo>
                <a:lnTo>
                  <a:pt x="2043" y="784"/>
                </a:lnTo>
                <a:lnTo>
                  <a:pt x="2052" y="831"/>
                </a:lnTo>
                <a:lnTo>
                  <a:pt x="2058" y="879"/>
                </a:lnTo>
                <a:lnTo>
                  <a:pt x="2063" y="926"/>
                </a:lnTo>
                <a:lnTo>
                  <a:pt x="2063" y="973"/>
                </a:lnTo>
                <a:lnTo>
                  <a:pt x="2060" y="1021"/>
                </a:lnTo>
                <a:lnTo>
                  <a:pt x="2052" y="1068"/>
                </a:lnTo>
                <a:lnTo>
                  <a:pt x="2052" y="1068"/>
                </a:lnTo>
                <a:lnTo>
                  <a:pt x="2043" y="1115"/>
                </a:lnTo>
                <a:lnTo>
                  <a:pt x="2032" y="1161"/>
                </a:lnTo>
                <a:lnTo>
                  <a:pt x="2018" y="1207"/>
                </a:lnTo>
                <a:lnTo>
                  <a:pt x="2003" y="1251"/>
                </a:lnTo>
                <a:lnTo>
                  <a:pt x="1986" y="1294"/>
                </a:lnTo>
                <a:lnTo>
                  <a:pt x="1968" y="1333"/>
                </a:lnTo>
                <a:lnTo>
                  <a:pt x="1947" y="1372"/>
                </a:lnTo>
                <a:lnTo>
                  <a:pt x="1924" y="1408"/>
                </a:lnTo>
                <a:lnTo>
                  <a:pt x="1924" y="1408"/>
                </a:lnTo>
                <a:lnTo>
                  <a:pt x="1910" y="1423"/>
                </a:lnTo>
                <a:lnTo>
                  <a:pt x="1898" y="1440"/>
                </a:lnTo>
                <a:lnTo>
                  <a:pt x="1883" y="1454"/>
                </a:lnTo>
                <a:lnTo>
                  <a:pt x="1869" y="1468"/>
                </a:lnTo>
                <a:lnTo>
                  <a:pt x="1854" y="1480"/>
                </a:lnTo>
                <a:lnTo>
                  <a:pt x="1838" y="1492"/>
                </a:lnTo>
                <a:lnTo>
                  <a:pt x="1822" y="1503"/>
                </a:lnTo>
                <a:lnTo>
                  <a:pt x="1806" y="1513"/>
                </a:lnTo>
                <a:lnTo>
                  <a:pt x="1773" y="1530"/>
                </a:lnTo>
                <a:lnTo>
                  <a:pt x="1739" y="1544"/>
                </a:lnTo>
                <a:lnTo>
                  <a:pt x="1706" y="1555"/>
                </a:lnTo>
                <a:lnTo>
                  <a:pt x="1672" y="1564"/>
                </a:lnTo>
                <a:lnTo>
                  <a:pt x="1672" y="1564"/>
                </a:lnTo>
                <a:lnTo>
                  <a:pt x="1610" y="1574"/>
                </a:lnTo>
                <a:lnTo>
                  <a:pt x="1553" y="1581"/>
                </a:lnTo>
                <a:lnTo>
                  <a:pt x="1501" y="1584"/>
                </a:lnTo>
                <a:lnTo>
                  <a:pt x="1458" y="1585"/>
                </a:lnTo>
                <a:lnTo>
                  <a:pt x="1423" y="1585"/>
                </a:lnTo>
                <a:lnTo>
                  <a:pt x="1397" y="1585"/>
                </a:lnTo>
                <a:lnTo>
                  <a:pt x="1382" y="1584"/>
                </a:lnTo>
                <a:lnTo>
                  <a:pt x="1376" y="1585"/>
                </a:lnTo>
                <a:lnTo>
                  <a:pt x="1376" y="1585"/>
                </a:lnTo>
                <a:lnTo>
                  <a:pt x="1295" y="1584"/>
                </a:lnTo>
                <a:lnTo>
                  <a:pt x="1199" y="1579"/>
                </a:lnTo>
                <a:lnTo>
                  <a:pt x="1075" y="1571"/>
                </a:lnTo>
                <a:lnTo>
                  <a:pt x="1075" y="1571"/>
                </a:lnTo>
                <a:lnTo>
                  <a:pt x="1004" y="1565"/>
                </a:lnTo>
                <a:lnTo>
                  <a:pt x="927" y="1558"/>
                </a:lnTo>
                <a:lnTo>
                  <a:pt x="888" y="1552"/>
                </a:lnTo>
                <a:lnTo>
                  <a:pt x="847" y="1545"/>
                </a:lnTo>
                <a:lnTo>
                  <a:pt x="805" y="1538"/>
                </a:lnTo>
                <a:lnTo>
                  <a:pt x="763" y="1529"/>
                </a:lnTo>
                <a:lnTo>
                  <a:pt x="720" y="1518"/>
                </a:lnTo>
                <a:lnTo>
                  <a:pt x="677" y="1507"/>
                </a:lnTo>
                <a:lnTo>
                  <a:pt x="634" y="1494"/>
                </a:lnTo>
                <a:lnTo>
                  <a:pt x="590" y="1477"/>
                </a:lnTo>
                <a:lnTo>
                  <a:pt x="548" y="1460"/>
                </a:lnTo>
                <a:lnTo>
                  <a:pt x="506" y="1439"/>
                </a:lnTo>
                <a:lnTo>
                  <a:pt x="465" y="1416"/>
                </a:lnTo>
                <a:lnTo>
                  <a:pt x="424" y="1391"/>
                </a:lnTo>
                <a:lnTo>
                  <a:pt x="424" y="1391"/>
                </a:lnTo>
                <a:lnTo>
                  <a:pt x="404" y="1378"/>
                </a:lnTo>
                <a:lnTo>
                  <a:pt x="384" y="1364"/>
                </a:lnTo>
                <a:lnTo>
                  <a:pt x="348" y="1333"/>
                </a:lnTo>
                <a:lnTo>
                  <a:pt x="313" y="1301"/>
                </a:lnTo>
                <a:lnTo>
                  <a:pt x="280" y="1266"/>
                </a:lnTo>
                <a:lnTo>
                  <a:pt x="248" y="1230"/>
                </a:lnTo>
                <a:lnTo>
                  <a:pt x="219" y="1190"/>
                </a:lnTo>
                <a:lnTo>
                  <a:pt x="194" y="1150"/>
                </a:lnTo>
                <a:lnTo>
                  <a:pt x="168" y="1111"/>
                </a:lnTo>
                <a:lnTo>
                  <a:pt x="168" y="1111"/>
                </a:lnTo>
                <a:lnTo>
                  <a:pt x="145" y="1068"/>
                </a:lnTo>
                <a:lnTo>
                  <a:pt x="122" y="1027"/>
                </a:lnTo>
                <a:lnTo>
                  <a:pt x="103" y="984"/>
                </a:lnTo>
                <a:lnTo>
                  <a:pt x="87" y="941"/>
                </a:lnTo>
                <a:lnTo>
                  <a:pt x="73" y="898"/>
                </a:lnTo>
                <a:lnTo>
                  <a:pt x="61" y="856"/>
                </a:lnTo>
                <a:lnTo>
                  <a:pt x="53" y="815"/>
                </a:lnTo>
                <a:lnTo>
                  <a:pt x="49" y="772"/>
                </a:lnTo>
                <a:lnTo>
                  <a:pt x="49" y="772"/>
                </a:lnTo>
                <a:lnTo>
                  <a:pt x="47" y="731"/>
                </a:lnTo>
                <a:lnTo>
                  <a:pt x="49" y="691"/>
                </a:lnTo>
                <a:lnTo>
                  <a:pt x="53" y="653"/>
                </a:lnTo>
                <a:lnTo>
                  <a:pt x="61" y="615"/>
                </a:lnTo>
                <a:lnTo>
                  <a:pt x="61" y="615"/>
                </a:lnTo>
                <a:lnTo>
                  <a:pt x="68" y="578"/>
                </a:lnTo>
                <a:lnTo>
                  <a:pt x="78" y="544"/>
                </a:lnTo>
                <a:lnTo>
                  <a:pt x="90" y="512"/>
                </a:lnTo>
                <a:lnTo>
                  <a:pt x="102" y="482"/>
                </a:lnTo>
                <a:lnTo>
                  <a:pt x="102" y="482"/>
                </a:lnTo>
                <a:lnTo>
                  <a:pt x="116" y="454"/>
                </a:lnTo>
                <a:lnTo>
                  <a:pt x="129" y="428"/>
                </a:lnTo>
                <a:lnTo>
                  <a:pt x="145" y="406"/>
                </a:lnTo>
                <a:lnTo>
                  <a:pt x="160" y="384"/>
                </a:lnTo>
                <a:lnTo>
                  <a:pt x="175" y="366"/>
                </a:lnTo>
                <a:lnTo>
                  <a:pt x="189" y="349"/>
                </a:lnTo>
                <a:lnTo>
                  <a:pt x="216" y="322"/>
                </a:lnTo>
                <a:lnTo>
                  <a:pt x="216" y="322"/>
                </a:lnTo>
                <a:lnTo>
                  <a:pt x="239" y="300"/>
                </a:lnTo>
                <a:lnTo>
                  <a:pt x="262" y="280"/>
                </a:lnTo>
                <a:lnTo>
                  <a:pt x="285" y="262"/>
                </a:lnTo>
                <a:lnTo>
                  <a:pt x="309" y="245"/>
                </a:lnTo>
                <a:lnTo>
                  <a:pt x="334" y="232"/>
                </a:lnTo>
                <a:lnTo>
                  <a:pt x="358" y="218"/>
                </a:lnTo>
                <a:lnTo>
                  <a:pt x="381" y="207"/>
                </a:lnTo>
                <a:lnTo>
                  <a:pt x="406" y="195"/>
                </a:lnTo>
                <a:lnTo>
                  <a:pt x="454" y="177"/>
                </a:lnTo>
                <a:lnTo>
                  <a:pt x="503" y="163"/>
                </a:lnTo>
                <a:lnTo>
                  <a:pt x="551" y="149"/>
                </a:lnTo>
                <a:lnTo>
                  <a:pt x="598" y="139"/>
                </a:lnTo>
                <a:lnTo>
                  <a:pt x="598" y="139"/>
                </a:lnTo>
                <a:lnTo>
                  <a:pt x="645" y="129"/>
                </a:lnTo>
                <a:lnTo>
                  <a:pt x="691" y="123"/>
                </a:lnTo>
                <a:lnTo>
                  <a:pt x="715" y="122"/>
                </a:lnTo>
                <a:lnTo>
                  <a:pt x="738" y="122"/>
                </a:lnTo>
                <a:lnTo>
                  <a:pt x="763" y="122"/>
                </a:lnTo>
                <a:lnTo>
                  <a:pt x="786" y="123"/>
                </a:lnTo>
                <a:lnTo>
                  <a:pt x="786" y="123"/>
                </a:lnTo>
                <a:lnTo>
                  <a:pt x="810" y="126"/>
                </a:lnTo>
                <a:lnTo>
                  <a:pt x="833" y="131"/>
                </a:lnTo>
                <a:lnTo>
                  <a:pt x="857" y="139"/>
                </a:lnTo>
                <a:lnTo>
                  <a:pt x="880" y="149"/>
                </a:lnTo>
                <a:lnTo>
                  <a:pt x="891" y="155"/>
                </a:lnTo>
                <a:lnTo>
                  <a:pt x="902" y="161"/>
                </a:lnTo>
                <a:lnTo>
                  <a:pt x="911" y="169"/>
                </a:lnTo>
                <a:lnTo>
                  <a:pt x="920" y="178"/>
                </a:lnTo>
                <a:lnTo>
                  <a:pt x="929" y="187"/>
                </a:lnTo>
                <a:lnTo>
                  <a:pt x="937" y="198"/>
                </a:lnTo>
                <a:lnTo>
                  <a:pt x="943" y="210"/>
                </a:lnTo>
                <a:lnTo>
                  <a:pt x="949" y="222"/>
                </a:lnTo>
                <a:lnTo>
                  <a:pt x="949" y="222"/>
                </a:lnTo>
                <a:close/>
              </a:path>
            </a:pathLst>
          </a:custGeom>
          <a:solidFill>
            <a:schemeClr val="tx1">
              <a:lumMod val="95000"/>
              <a:lumOff val="5000"/>
              <a:alpha val="9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41" name="Picture 40" descr="blu post it.png"/>
          <p:cNvPicPr>
            <a:picLocks noChangeAspect="1"/>
          </p:cNvPicPr>
          <p:nvPr/>
        </p:nvPicPr>
        <p:blipFill>
          <a:blip r:embed="rId4" cstate="email"/>
          <a:stretch>
            <a:fillRect/>
          </a:stretch>
        </p:blipFill>
        <p:spPr>
          <a:xfrm>
            <a:off x="3958624" y="1174625"/>
            <a:ext cx="1226753" cy="739100"/>
          </a:xfrm>
          <a:prstGeom prst="rect">
            <a:avLst/>
          </a:prstGeom>
          <a:effectLst>
            <a:outerShdw blurRad="50800" dist="38100" dir="5400000" algn="t" rotWithShape="0">
              <a:prstClr val="black">
                <a:alpha val="40000"/>
              </a:prstClr>
            </a:outerShdw>
          </a:effectLst>
        </p:spPr>
      </p:pic>
      <p:pic>
        <p:nvPicPr>
          <p:cNvPr id="42" name="Picture 41" descr="blu post it 2.png"/>
          <p:cNvPicPr>
            <a:picLocks noChangeAspect="1"/>
          </p:cNvPicPr>
          <p:nvPr/>
        </p:nvPicPr>
        <p:blipFill>
          <a:blip r:embed="rId5" cstate="email"/>
          <a:stretch>
            <a:fillRect/>
          </a:stretch>
        </p:blipFill>
        <p:spPr>
          <a:xfrm>
            <a:off x="3758577" y="3483593"/>
            <a:ext cx="1188656" cy="723861"/>
          </a:xfrm>
          <a:prstGeom prst="rect">
            <a:avLst/>
          </a:prstGeom>
          <a:effectLst>
            <a:outerShdw blurRad="50800" dist="38100" dir="5400000" algn="t" rotWithShape="0">
              <a:prstClr val="black">
                <a:alpha val="40000"/>
              </a:prstClr>
            </a:outerShdw>
          </a:effectLst>
        </p:spPr>
      </p:pic>
      <p:pic>
        <p:nvPicPr>
          <p:cNvPr id="43" name="Picture 42" descr="blu post it 2.png"/>
          <p:cNvPicPr>
            <a:picLocks noChangeAspect="1"/>
          </p:cNvPicPr>
          <p:nvPr/>
        </p:nvPicPr>
        <p:blipFill>
          <a:blip r:embed="rId5" cstate="email"/>
          <a:stretch>
            <a:fillRect/>
          </a:stretch>
        </p:blipFill>
        <p:spPr>
          <a:xfrm>
            <a:off x="7797981" y="3212961"/>
            <a:ext cx="1188656" cy="723861"/>
          </a:xfrm>
          <a:prstGeom prst="rect">
            <a:avLst/>
          </a:prstGeom>
          <a:effectLst>
            <a:outerShdw blurRad="50800" dist="38100" dir="5400000" algn="t" rotWithShape="0">
              <a:prstClr val="black">
                <a:alpha val="40000"/>
              </a:prstClr>
            </a:outerShdw>
          </a:effectLst>
        </p:spPr>
      </p:pic>
      <p:pic>
        <p:nvPicPr>
          <p:cNvPr id="44" name="Picture 43" descr="blu post it.png"/>
          <p:cNvPicPr>
            <a:picLocks noChangeAspect="1"/>
          </p:cNvPicPr>
          <p:nvPr/>
        </p:nvPicPr>
        <p:blipFill>
          <a:blip r:embed="rId4" cstate="email"/>
          <a:stretch>
            <a:fillRect/>
          </a:stretch>
        </p:blipFill>
        <p:spPr>
          <a:xfrm rot="166804">
            <a:off x="7733701" y="992941"/>
            <a:ext cx="1227598" cy="73960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74107573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solidFill>
            <a:schemeClr val="bg1"/>
          </a:solidFill>
        </p:spPr>
        <p:txBody>
          <a:bodyPr/>
          <a:lstStyle/>
          <a:p>
            <a:pPr algn="ctr">
              <a:lnSpc>
                <a:spcPct val="60000"/>
              </a:lnSpc>
            </a:pPr>
            <a:r>
              <a:rPr kumimoji="1" lang="fr-FR" i="1" smtClean="0">
                <a:solidFill>
                  <a:srgbClr val="C00000"/>
                </a:solidFill>
              </a:rPr>
              <a:t>Grounded Theory</a:t>
            </a:r>
          </a:p>
        </p:txBody>
      </p:sp>
      <p:sp>
        <p:nvSpPr>
          <p:cNvPr id="33795" name="Rectangle 3"/>
          <p:cNvSpPr>
            <a:spLocks noGrp="1" noChangeArrowheads="1"/>
          </p:cNvSpPr>
          <p:nvPr>
            <p:ph type="subTitle" idx="1"/>
          </p:nvPr>
        </p:nvSpPr>
        <p:spPr>
          <a:xfrm>
            <a:off x="203200" y="2617537"/>
            <a:ext cx="8603916" cy="3318042"/>
          </a:xfrm>
        </p:spPr>
        <p:txBody>
          <a:bodyPr/>
          <a:lstStyle/>
          <a:p>
            <a:pPr>
              <a:spcBef>
                <a:spcPct val="20000"/>
              </a:spcBef>
              <a:buClr>
                <a:schemeClr val="accent2"/>
              </a:buClr>
            </a:pPr>
            <a:r>
              <a:rPr kumimoji="1" lang="fr-FR" sz="4000" dirty="0" smtClean="0">
                <a:solidFill>
                  <a:srgbClr val="0066CC"/>
                </a:solidFill>
                <a:latin typeface="Calibri" pitchFamily="34" charset="0"/>
              </a:rPr>
              <a:t>Codage – premiers pas, le codage ouvert</a:t>
            </a:r>
            <a:endParaRPr kumimoji="1" lang="fr-FR" sz="2400" dirty="0" smtClean="0">
              <a:solidFill>
                <a:srgbClr val="0066CC"/>
              </a:solidFill>
              <a:latin typeface="Calibri" pitchFamily="34" charset="0"/>
            </a:endParaRPr>
          </a:p>
        </p:txBody>
      </p:sp>
      <p:pic>
        <p:nvPicPr>
          <p:cNvPr id="2" name="Picture 1"/>
          <p:cNvPicPr>
            <a:picLocks noChangeAspect="1"/>
          </p:cNvPicPr>
          <p:nvPr/>
        </p:nvPicPr>
        <p:blipFill>
          <a:blip r:embed="rId2" cstate="print"/>
          <a:stretch>
            <a:fillRect/>
          </a:stretch>
        </p:blipFill>
        <p:spPr>
          <a:xfrm>
            <a:off x="6495202" y="3851238"/>
            <a:ext cx="2013480" cy="2473306"/>
          </a:xfrm>
          <a:prstGeom prst="rect">
            <a:avLst/>
          </a:prstGeom>
        </p:spPr>
      </p:pic>
    </p:spTree>
    <p:extLst>
      <p:ext uri="{BB962C8B-B14F-4D97-AF65-F5344CB8AC3E}">
        <p14:creationId xmlns:p14="http://schemas.microsoft.com/office/powerpoint/2010/main" val="3687011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noProof="0" smtClean="0"/>
              <a:t>Why Do You Need qualitative methods?</a:t>
            </a:r>
            <a:endParaRPr lang="en-US" noProof="0"/>
          </a:p>
        </p:txBody>
      </p:sp>
      <p:sp>
        <p:nvSpPr>
          <p:cNvPr id="5" name="Espace réservé du contenu 4"/>
          <p:cNvSpPr>
            <a:spLocks noGrp="1"/>
          </p:cNvSpPr>
          <p:nvPr>
            <p:ph idx="1"/>
          </p:nvPr>
        </p:nvSpPr>
        <p:spPr/>
        <p:txBody>
          <a:bodyPr/>
          <a:lstStyle/>
          <a:p>
            <a:r>
              <a:rPr lang="en-US" b="1" noProof="0" smtClean="0"/>
              <a:t>You need the voice and a story</a:t>
            </a:r>
          </a:p>
          <a:p>
            <a:pPr marL="342900" indent="-342900">
              <a:buFont typeface="Arial" pitchFamily="34" charset="0"/>
              <a:buChar char="•"/>
            </a:pPr>
            <a:r>
              <a:rPr lang="en-US" noProof="0" smtClean="0"/>
              <a:t> Data alone doesn’t promote action</a:t>
            </a:r>
          </a:p>
          <a:p>
            <a:pPr marL="342900" indent="-342900">
              <a:buFont typeface="Arial" pitchFamily="34" charset="0"/>
              <a:buChar char="•"/>
            </a:pPr>
            <a:r>
              <a:rPr lang="en-US" noProof="0" smtClean="0"/>
              <a:t>Brings your work to life</a:t>
            </a:r>
          </a:p>
          <a:p>
            <a:pPr marL="342900" indent="-342900">
              <a:buFont typeface="Arial" pitchFamily="34" charset="0"/>
              <a:buChar char="•"/>
            </a:pPr>
            <a:r>
              <a:rPr lang="en-US" noProof="0" smtClean="0"/>
              <a:t> Forces you to reconcile &amp; scrutinize</a:t>
            </a:r>
          </a:p>
          <a:p>
            <a:pPr marL="342900" indent="-342900">
              <a:buFont typeface="Arial" pitchFamily="34" charset="0"/>
              <a:buChar char="•"/>
            </a:pPr>
            <a:r>
              <a:rPr lang="en-US" noProof="0" smtClean="0"/>
              <a:t> Gives you the language of your “clients”, of your field, of your company, of your team (perspective of the participants)</a:t>
            </a:r>
          </a:p>
          <a:p>
            <a:endParaRPr lang="en-US" noProof="0"/>
          </a:p>
        </p:txBody>
      </p:sp>
      <p:pic>
        <p:nvPicPr>
          <p:cNvPr id="137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2826" y="1251816"/>
            <a:ext cx="4340225" cy="371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808266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algn="ctr"/>
            <a:r>
              <a:rPr lang="fr-FR" sz="3200" dirty="0" smtClean="0"/>
              <a:t>Coder et créer des codes</a:t>
            </a:r>
            <a:endParaRPr lang="fr-FR" dirty="0" smtClean="0"/>
          </a:p>
        </p:txBody>
      </p:sp>
      <p:sp>
        <p:nvSpPr>
          <p:cNvPr id="7" name="Espace réservé du numéro de diapositive 6"/>
          <p:cNvSpPr>
            <a:spLocks noGrp="1"/>
          </p:cNvSpPr>
          <p:nvPr>
            <p:ph type="sldNum" sz="quarter" idx="4294967295"/>
          </p:nvPr>
        </p:nvSpPr>
        <p:spPr>
          <a:xfrm>
            <a:off x="7239000" y="6229350"/>
            <a:ext cx="1905000" cy="457200"/>
          </a:xfrm>
          <a:prstGeom prst="rect">
            <a:avLst/>
          </a:prstGeom>
        </p:spPr>
        <p:txBody>
          <a:bodyPr/>
          <a:lstStyle/>
          <a:p>
            <a:pPr>
              <a:buNone/>
              <a:defRPr/>
            </a:pPr>
            <a:fld id="{B612D59E-97F5-481E-8B69-F50FCA11899F}" type="slidenum">
              <a:rPr lang="fr-FR"/>
              <a:pPr>
                <a:buNone/>
                <a:defRPr/>
              </a:pPr>
              <a:t>30</a:t>
            </a:fld>
            <a:endParaRPr lang="fr-FR" dirty="0"/>
          </a:p>
        </p:txBody>
      </p:sp>
      <p:graphicFrame>
        <p:nvGraphicFramePr>
          <p:cNvPr id="2" name="Diagram 1"/>
          <p:cNvGraphicFramePr/>
          <p:nvPr>
            <p:extLst>
              <p:ext uri="{D42A27DB-BD31-4B8C-83A1-F6EECF244321}">
                <p14:modId xmlns:p14="http://schemas.microsoft.com/office/powerpoint/2010/main" val="71828771"/>
              </p:ext>
            </p:extLst>
          </p:nvPr>
        </p:nvGraphicFramePr>
        <p:xfrm>
          <a:off x="228600" y="1371601"/>
          <a:ext cx="8495852" cy="448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p:txBody>
          <a:bodyPr/>
          <a:lstStyle/>
          <a:p>
            <a:r>
              <a:rPr lang="fr-FR" dirty="0">
                <a:cs typeface="Times New Roman" panose="02020603050405020304" pitchFamily="18" charset="0"/>
              </a:rPr>
              <a:t>C</a:t>
            </a:r>
            <a:r>
              <a:rPr lang="fr-FR" dirty="0" smtClean="0">
                <a:cs typeface="Times New Roman" panose="02020603050405020304" pitchFamily="18" charset="0"/>
              </a:rPr>
              <a:t>odage pratique : affectation des catégories</a:t>
            </a:r>
            <a:r>
              <a:rPr lang="fr-FR" dirty="0" smtClean="0"/>
              <a:t> </a:t>
            </a:r>
          </a:p>
        </p:txBody>
      </p:sp>
      <p:sp>
        <p:nvSpPr>
          <p:cNvPr id="25" name="Espace réservé du numéro de diapositive 4"/>
          <p:cNvSpPr>
            <a:spLocks noGrp="1"/>
          </p:cNvSpPr>
          <p:nvPr>
            <p:ph type="sldNum" sz="quarter" idx="4294967295"/>
          </p:nvPr>
        </p:nvSpPr>
        <p:spPr>
          <a:xfrm>
            <a:off x="7239000" y="6229350"/>
            <a:ext cx="1905000" cy="457200"/>
          </a:xfrm>
          <a:prstGeom prst="rect">
            <a:avLst/>
          </a:prstGeom>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fld id="{68994738-9AC9-432A-BE13-A612C40257C6}" type="slidenum">
              <a:rPr lang="fr-FR" sz="1400">
                <a:solidFill>
                  <a:schemeClr val="bg2"/>
                </a:solidFill>
                <a:latin typeface="Arial" panose="020B0604020202020204" pitchFamily="34" charset="0"/>
              </a:rPr>
              <a:pPr>
                <a:buNone/>
              </a:pPr>
              <a:t>31</a:t>
            </a:fld>
            <a:endParaRPr lang="fr-FR" sz="1400">
              <a:solidFill>
                <a:schemeClr val="bg2"/>
              </a:solidFill>
              <a:latin typeface="Arial" panose="020B0604020202020204" pitchFamily="34" charset="0"/>
            </a:endParaRPr>
          </a:p>
        </p:txBody>
      </p:sp>
      <p:grpSp>
        <p:nvGrpSpPr>
          <p:cNvPr id="76804" name="Group 3"/>
          <p:cNvGrpSpPr>
            <a:grpSpLocks/>
          </p:cNvGrpSpPr>
          <p:nvPr/>
        </p:nvGrpSpPr>
        <p:grpSpPr bwMode="auto">
          <a:xfrm>
            <a:off x="1498600" y="2362200"/>
            <a:ext cx="6945750" cy="3657600"/>
            <a:chOff x="944" y="1698"/>
            <a:chExt cx="3009" cy="1172"/>
          </a:xfrm>
        </p:grpSpPr>
        <p:sp>
          <p:nvSpPr>
            <p:cNvPr id="76807" name="Text Box 4"/>
            <p:cNvSpPr txBox="1">
              <a:spLocks noChangeArrowheads="1"/>
            </p:cNvSpPr>
            <p:nvPr/>
          </p:nvSpPr>
          <p:spPr bwMode="auto">
            <a:xfrm>
              <a:off x="2384" y="1746"/>
              <a:ext cx="1569" cy="107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buNone/>
              </a:pPr>
              <a:r>
                <a:rPr lang="en-CA" sz="900" dirty="0">
                  <a:cs typeface="Times New Roman" panose="02020603050405020304" pitchFamily="18" charset="0"/>
                </a:rPr>
                <a:t>La « </a:t>
              </a:r>
              <a:r>
                <a:rPr lang="en-CA" sz="900" i="1" dirty="0">
                  <a:cs typeface="Times New Roman" panose="02020603050405020304" pitchFamily="18" charset="0"/>
                </a:rPr>
                <a:t>grounded theory</a:t>
              </a:r>
              <a:r>
                <a:rPr lang="en-CA" sz="900" dirty="0">
                  <a:cs typeface="Times New Roman" panose="02020603050405020304" pitchFamily="18" charset="0"/>
                </a:rPr>
                <a:t> » </a:t>
              </a:r>
              <a:r>
                <a:rPr lang="en-CA" sz="900" dirty="0" err="1">
                  <a:cs typeface="Times New Roman" panose="02020603050405020304" pitchFamily="18" charset="0"/>
                </a:rPr>
                <a:t>est</a:t>
              </a:r>
              <a:r>
                <a:rPr lang="en-CA" sz="900" dirty="0">
                  <a:cs typeface="Times New Roman" panose="02020603050405020304" pitchFamily="18" charset="0"/>
                </a:rPr>
                <a:t> </a:t>
              </a:r>
              <a:r>
                <a:rPr lang="en-CA" sz="900" dirty="0" err="1">
                  <a:cs typeface="Times New Roman" panose="02020603050405020304" pitchFamily="18" charset="0"/>
                </a:rPr>
                <a:t>une</a:t>
              </a:r>
              <a:r>
                <a:rPr lang="en-CA" sz="900" dirty="0">
                  <a:cs typeface="Times New Roman" panose="02020603050405020304" pitchFamily="18" charset="0"/>
                </a:rPr>
                <a:t> </a:t>
              </a:r>
              <a:r>
                <a:rPr lang="en-CA" sz="900" dirty="0" err="1">
                  <a:cs typeface="Times New Roman" panose="02020603050405020304" pitchFamily="18" charset="0"/>
                </a:rPr>
                <a:t>méthodologie</a:t>
              </a:r>
              <a:r>
                <a:rPr lang="en-CA" sz="900" dirty="0">
                  <a:cs typeface="Times New Roman" panose="02020603050405020304" pitchFamily="18" charset="0"/>
                </a:rPr>
                <a:t> </a:t>
              </a:r>
              <a:r>
                <a:rPr lang="en-CA" sz="900" dirty="0" err="1">
                  <a:cs typeface="Times New Roman" panose="02020603050405020304" pitchFamily="18" charset="0"/>
                </a:rPr>
                <a:t>générale</a:t>
              </a:r>
              <a:r>
                <a:rPr lang="en-CA" sz="900" dirty="0">
                  <a:cs typeface="Times New Roman" panose="02020603050405020304" pitchFamily="18" charset="0"/>
                </a:rPr>
                <a:t> </a:t>
              </a:r>
              <a:r>
                <a:rPr lang="en-CA" sz="900" dirty="0" err="1">
                  <a:cs typeface="Times New Roman" panose="02020603050405020304" pitchFamily="18" charset="0"/>
                </a:rPr>
                <a:t>visant</a:t>
              </a:r>
              <a:r>
                <a:rPr lang="en-CA" sz="900" dirty="0">
                  <a:cs typeface="Times New Roman" panose="02020603050405020304" pitchFamily="18" charset="0"/>
                </a:rPr>
                <a:t> à </a:t>
              </a:r>
              <a:r>
                <a:rPr lang="en-CA" sz="900" dirty="0" err="1">
                  <a:cs typeface="Times New Roman" panose="02020603050405020304" pitchFamily="18" charset="0"/>
                </a:rPr>
                <a:t>développer</a:t>
              </a:r>
              <a:r>
                <a:rPr lang="en-CA" sz="900" dirty="0">
                  <a:cs typeface="Times New Roman" panose="02020603050405020304" pitchFamily="18" charset="0"/>
                </a:rPr>
                <a:t> </a:t>
              </a:r>
              <a:r>
                <a:rPr lang="en-CA" sz="900" dirty="0" err="1">
                  <a:cs typeface="Times New Roman" panose="02020603050405020304" pitchFamily="18" charset="0"/>
                </a:rPr>
                <a:t>une</a:t>
              </a:r>
              <a:r>
                <a:rPr lang="en-CA" sz="900" dirty="0">
                  <a:cs typeface="Times New Roman" panose="02020603050405020304" pitchFamily="18" charset="0"/>
                </a:rPr>
                <a:t> </a:t>
              </a:r>
              <a:r>
                <a:rPr lang="en-CA" sz="900" dirty="0" err="1">
                  <a:cs typeface="Times New Roman" panose="02020603050405020304" pitchFamily="18" charset="0"/>
                </a:rPr>
                <a:t>théorie</a:t>
              </a:r>
              <a:r>
                <a:rPr lang="en-CA" sz="900" dirty="0">
                  <a:cs typeface="Times New Roman" panose="02020603050405020304" pitchFamily="18" charset="0"/>
                </a:rPr>
                <a:t> qui </a:t>
              </a:r>
              <a:r>
                <a:rPr lang="en-CA" sz="900" dirty="0" err="1">
                  <a:cs typeface="Times New Roman" panose="02020603050405020304" pitchFamily="18" charset="0"/>
                </a:rPr>
                <a:t>est</a:t>
              </a:r>
              <a:r>
                <a:rPr lang="en-CA" sz="900" dirty="0">
                  <a:cs typeface="Times New Roman" panose="02020603050405020304" pitchFamily="18" charset="0"/>
                </a:rPr>
                <a:t> </a:t>
              </a:r>
              <a:r>
                <a:rPr lang="en-CA" sz="900" dirty="0" err="1">
                  <a:cs typeface="Times New Roman" panose="02020603050405020304" pitchFamily="18" charset="0"/>
                </a:rPr>
                <a:t>fondée</a:t>
              </a:r>
              <a:r>
                <a:rPr lang="en-CA" sz="900" dirty="0">
                  <a:cs typeface="Times New Roman" panose="02020603050405020304" pitchFamily="18" charset="0"/>
                </a:rPr>
                <a:t> </a:t>
              </a:r>
              <a:r>
                <a:rPr lang="en-CA" sz="900" dirty="0" err="1">
                  <a:cs typeface="Times New Roman" panose="02020603050405020304" pitchFamily="18" charset="0"/>
                </a:rPr>
                <a:t>dans</a:t>
              </a:r>
              <a:r>
                <a:rPr lang="en-CA" sz="900" dirty="0">
                  <a:cs typeface="Times New Roman" panose="02020603050405020304" pitchFamily="18" charset="0"/>
                </a:rPr>
                <a:t> des </a:t>
              </a:r>
              <a:r>
                <a:rPr lang="en-CA" sz="900" dirty="0" err="1">
                  <a:cs typeface="Times New Roman" panose="02020603050405020304" pitchFamily="18" charset="0"/>
                </a:rPr>
                <a:t>données</a:t>
              </a:r>
              <a:r>
                <a:rPr lang="en-CA" sz="900" dirty="0">
                  <a:cs typeface="Times New Roman" panose="02020603050405020304" pitchFamily="18" charset="0"/>
                </a:rPr>
                <a:t> </a:t>
              </a:r>
              <a:r>
                <a:rPr lang="en-CA" sz="900" dirty="0" err="1">
                  <a:cs typeface="Times New Roman" panose="02020603050405020304" pitchFamily="18" charset="0"/>
                </a:rPr>
                <a:t>systématiquement</a:t>
              </a:r>
              <a:r>
                <a:rPr lang="en-CA" sz="900" dirty="0">
                  <a:cs typeface="Times New Roman" panose="02020603050405020304" pitchFamily="18" charset="0"/>
                </a:rPr>
                <a:t> </a:t>
              </a:r>
              <a:r>
                <a:rPr lang="en-CA" sz="900" dirty="0" err="1">
                  <a:cs typeface="Times New Roman" panose="02020603050405020304" pitchFamily="18" charset="0"/>
                </a:rPr>
                <a:t>recueillies</a:t>
              </a:r>
              <a:r>
                <a:rPr lang="en-CA" sz="900" dirty="0">
                  <a:cs typeface="Times New Roman" panose="02020603050405020304" pitchFamily="18" charset="0"/>
                </a:rPr>
                <a:t> et </a:t>
              </a:r>
              <a:r>
                <a:rPr lang="en-CA" sz="900" dirty="0" err="1">
                  <a:cs typeface="Times New Roman" panose="02020603050405020304" pitchFamily="18" charset="0"/>
                </a:rPr>
                <a:t>analysées</a:t>
              </a:r>
              <a:r>
                <a:rPr lang="en-CA" sz="900" dirty="0">
                  <a:cs typeface="Times New Roman" panose="02020603050405020304" pitchFamily="18" charset="0"/>
                </a:rPr>
                <a:t>. Les </a:t>
              </a:r>
              <a:r>
                <a:rPr lang="en-CA" sz="900" dirty="0" err="1">
                  <a:cs typeface="Times New Roman" panose="02020603050405020304" pitchFamily="18" charset="0"/>
                </a:rPr>
                <a:t>théories</a:t>
              </a:r>
              <a:r>
                <a:rPr lang="en-CA" sz="900" dirty="0">
                  <a:cs typeface="Times New Roman" panose="02020603050405020304" pitchFamily="18" charset="0"/>
                </a:rPr>
                <a:t> </a:t>
              </a:r>
              <a:r>
                <a:rPr lang="en-CA" sz="900" dirty="0" err="1">
                  <a:cs typeface="Times New Roman" panose="02020603050405020304" pitchFamily="18" charset="0"/>
                </a:rPr>
                <a:t>évoluent</a:t>
              </a:r>
              <a:r>
                <a:rPr lang="en-CA" sz="900" dirty="0">
                  <a:cs typeface="Times New Roman" panose="02020603050405020304" pitchFamily="18" charset="0"/>
                </a:rPr>
                <a:t> au </a:t>
              </a:r>
              <a:r>
                <a:rPr lang="en-CA" sz="900" dirty="0" err="1">
                  <a:cs typeface="Times New Roman" panose="02020603050405020304" pitchFamily="18" charset="0"/>
                </a:rPr>
                <a:t>cours</a:t>
              </a:r>
              <a:r>
                <a:rPr lang="en-CA" sz="900" dirty="0">
                  <a:cs typeface="Times New Roman" panose="02020603050405020304" pitchFamily="18" charset="0"/>
                </a:rPr>
                <a:t> de la </a:t>
              </a:r>
              <a:r>
                <a:rPr lang="en-CA" sz="900" dirty="0" err="1">
                  <a:cs typeface="Times New Roman" panose="02020603050405020304" pitchFamily="18" charset="0"/>
                </a:rPr>
                <a:t>recherche</a:t>
              </a:r>
              <a:r>
                <a:rPr lang="en-CA" sz="900" dirty="0">
                  <a:cs typeface="Times New Roman" panose="02020603050405020304" pitchFamily="18" charset="0"/>
                </a:rPr>
                <a:t> par </a:t>
              </a:r>
              <a:r>
                <a:rPr lang="en-CA" sz="900" dirty="0" err="1">
                  <a:cs typeface="Times New Roman" panose="02020603050405020304" pitchFamily="18" charset="0"/>
                </a:rPr>
                <a:t>jeu</a:t>
              </a:r>
              <a:r>
                <a:rPr lang="en-CA" sz="900" dirty="0">
                  <a:cs typeface="Times New Roman" panose="02020603050405020304" pitchFamily="18" charset="0"/>
                </a:rPr>
                <a:t> </a:t>
              </a:r>
              <a:r>
                <a:rPr lang="en-CA" sz="900" dirty="0" err="1">
                  <a:cs typeface="Times New Roman" panose="02020603050405020304" pitchFamily="18" charset="0"/>
                </a:rPr>
                <a:t>continu</a:t>
              </a:r>
              <a:r>
                <a:rPr lang="en-CA" sz="900" dirty="0">
                  <a:cs typeface="Times New Roman" panose="02020603050405020304" pitchFamily="18" charset="0"/>
                </a:rPr>
                <a:t> entre analyse et collection de </a:t>
              </a:r>
              <a:r>
                <a:rPr lang="en-CA" sz="900" dirty="0" err="1">
                  <a:cs typeface="Times New Roman" panose="02020603050405020304" pitchFamily="18" charset="0"/>
                </a:rPr>
                <a:t>données</a:t>
              </a:r>
              <a:endParaRPr lang="en-CA" dirty="0">
                <a:cs typeface="Times New Roman" panose="02020603050405020304" pitchFamily="18" charset="0"/>
              </a:endParaRPr>
            </a:p>
            <a:p>
              <a:pPr algn="just">
                <a:buNone/>
              </a:pPr>
              <a:r>
                <a:rPr lang="en-CA" sz="900" dirty="0">
                  <a:cs typeface="Times New Roman" panose="02020603050405020304" pitchFamily="18" charset="0"/>
                </a:rPr>
                <a:t> </a:t>
              </a:r>
              <a:r>
                <a:rPr lang="en-CA" sz="900" dirty="0" smtClean="0">
                  <a:cs typeface="Times New Roman" panose="02020603050405020304" pitchFamily="18" charset="0"/>
                </a:rPr>
                <a:t>. </a:t>
              </a:r>
              <a:r>
                <a:rPr lang="en-CA" sz="900" dirty="0">
                  <a:cs typeface="Times New Roman" panose="02020603050405020304" pitchFamily="18" charset="0"/>
                </a:rPr>
                <a:t>A </a:t>
              </a:r>
              <a:r>
                <a:rPr lang="en-CA" sz="900" dirty="0" err="1">
                  <a:cs typeface="Times New Roman" panose="02020603050405020304" pitchFamily="18" charset="0"/>
                </a:rPr>
                <a:t>l’origine</a:t>
              </a:r>
              <a:r>
                <a:rPr lang="en-CA" sz="900" dirty="0">
                  <a:cs typeface="Times New Roman" panose="02020603050405020304" pitchFamily="18" charset="0"/>
                </a:rPr>
                <a:t>, Glaser et Strauss </a:t>
              </a:r>
              <a:r>
                <a:rPr lang="en-CA" sz="900" dirty="0" err="1">
                  <a:cs typeface="Times New Roman" panose="02020603050405020304" pitchFamily="18" charset="0"/>
                </a:rPr>
                <a:t>ont</a:t>
              </a:r>
              <a:r>
                <a:rPr lang="en-CA" sz="900" dirty="0">
                  <a:cs typeface="Times New Roman" panose="02020603050405020304" pitchFamily="18" charset="0"/>
                </a:rPr>
                <a:t> </a:t>
              </a:r>
              <a:r>
                <a:rPr lang="en-CA" sz="900" dirty="0" err="1">
                  <a:cs typeface="Times New Roman" panose="02020603050405020304" pitchFamily="18" charset="0"/>
                </a:rPr>
                <a:t>tenté</a:t>
              </a:r>
              <a:r>
                <a:rPr lang="en-CA" sz="900" dirty="0">
                  <a:cs typeface="Times New Roman" panose="02020603050405020304" pitchFamily="18" charset="0"/>
                </a:rPr>
                <a:t> de </a:t>
              </a:r>
              <a:r>
                <a:rPr lang="en-CA" sz="900" dirty="0" err="1">
                  <a:cs typeface="Times New Roman" panose="02020603050405020304" pitchFamily="18" charset="0"/>
                </a:rPr>
                <a:t>s’écarter</a:t>
              </a:r>
              <a:r>
                <a:rPr lang="en-CA" sz="900" dirty="0">
                  <a:cs typeface="Times New Roman" panose="02020603050405020304" pitchFamily="18" charset="0"/>
                </a:rPr>
                <a:t> de la </a:t>
              </a:r>
              <a:r>
                <a:rPr lang="en-CA" sz="900" dirty="0" err="1">
                  <a:cs typeface="Times New Roman" panose="02020603050405020304" pitchFamily="18" charset="0"/>
                </a:rPr>
                <a:t>voie</a:t>
              </a:r>
              <a:r>
                <a:rPr lang="en-CA" sz="900" dirty="0">
                  <a:cs typeface="Times New Roman" panose="02020603050405020304" pitchFamily="18" charset="0"/>
                </a:rPr>
                <a:t> </a:t>
              </a:r>
              <a:r>
                <a:rPr lang="en-CA" sz="900" dirty="0" err="1">
                  <a:cs typeface="Times New Roman" panose="02020603050405020304" pitchFamily="18" charset="0"/>
                </a:rPr>
                <a:t>classique</a:t>
              </a:r>
              <a:r>
                <a:rPr lang="en-CA" sz="900" dirty="0">
                  <a:cs typeface="Times New Roman" panose="02020603050405020304" pitchFamily="18" charset="0"/>
                </a:rPr>
                <a:t> à </a:t>
              </a:r>
              <a:r>
                <a:rPr lang="en-CA" sz="900" dirty="0" err="1">
                  <a:cs typeface="Times New Roman" panose="02020603050405020304" pitchFamily="18" charset="0"/>
                </a:rPr>
                <a:t>l’époque</a:t>
              </a:r>
              <a:r>
                <a:rPr lang="en-CA" sz="900" dirty="0">
                  <a:cs typeface="Times New Roman" panose="02020603050405020304" pitchFamily="18" charset="0"/>
                </a:rPr>
                <a:t> qui </a:t>
              </a:r>
              <a:r>
                <a:rPr lang="en-CA" sz="900" dirty="0" err="1">
                  <a:cs typeface="Times New Roman" panose="02020603050405020304" pitchFamily="18" charset="0"/>
                </a:rPr>
                <a:t>consistait</a:t>
              </a:r>
              <a:r>
                <a:rPr lang="en-CA" sz="900" dirty="0">
                  <a:cs typeface="Times New Roman" panose="02020603050405020304" pitchFamily="18" charset="0"/>
                </a:rPr>
                <a:t> à tester des </a:t>
              </a:r>
              <a:r>
                <a:rPr lang="en-CA" sz="900" dirty="0" err="1">
                  <a:cs typeface="Times New Roman" panose="02020603050405020304" pitchFamily="18" charset="0"/>
                </a:rPr>
                <a:t>théories</a:t>
              </a:r>
              <a:r>
                <a:rPr lang="en-CA" sz="900" dirty="0">
                  <a:cs typeface="Times New Roman" panose="02020603050405020304" pitchFamily="18" charset="0"/>
                </a:rPr>
                <a:t> ; en </a:t>
              </a:r>
              <a:r>
                <a:rPr lang="en-CA" sz="900" dirty="0" err="1">
                  <a:cs typeface="Times New Roman" panose="02020603050405020304" pitchFamily="18" charset="0"/>
                </a:rPr>
                <a:t>effet</a:t>
              </a:r>
              <a:r>
                <a:rPr lang="en-CA" sz="900" dirty="0">
                  <a:cs typeface="Times New Roman" panose="02020603050405020304" pitchFamily="18" charset="0"/>
                </a:rPr>
                <a:t> </a:t>
              </a:r>
              <a:r>
                <a:rPr lang="en-CA" sz="900" dirty="0" err="1">
                  <a:cs typeface="Times New Roman" panose="02020603050405020304" pitchFamily="18" charset="0"/>
                </a:rPr>
                <a:t>peu</a:t>
              </a:r>
              <a:r>
                <a:rPr lang="en-CA" sz="900" dirty="0">
                  <a:cs typeface="Times New Roman" panose="02020603050405020304" pitchFamily="18" charset="0"/>
                </a:rPr>
                <a:t> de </a:t>
              </a:r>
              <a:r>
                <a:rPr lang="en-CA" sz="900" dirty="0" err="1">
                  <a:cs typeface="Times New Roman" panose="02020603050405020304" pitchFamily="18" charset="0"/>
                </a:rPr>
                <a:t>méthodes</a:t>
              </a:r>
              <a:r>
                <a:rPr lang="en-CA" sz="900" dirty="0">
                  <a:cs typeface="Times New Roman" panose="02020603050405020304" pitchFamily="18" charset="0"/>
                </a:rPr>
                <a:t> </a:t>
              </a:r>
              <a:r>
                <a:rPr lang="en-CA" sz="900" dirty="0" err="1">
                  <a:cs typeface="Times New Roman" panose="02020603050405020304" pitchFamily="18" charset="0"/>
                </a:rPr>
                <a:t>alors</a:t>
              </a:r>
              <a:r>
                <a:rPr lang="en-CA" sz="900" dirty="0">
                  <a:cs typeface="Times New Roman" panose="02020603050405020304" pitchFamily="18" charset="0"/>
                </a:rPr>
                <a:t> </a:t>
              </a:r>
              <a:r>
                <a:rPr lang="en-CA" sz="900" dirty="0" err="1">
                  <a:cs typeface="Times New Roman" panose="02020603050405020304" pitchFamily="18" charset="0"/>
                </a:rPr>
                <a:t>envisageaient</a:t>
              </a:r>
              <a:r>
                <a:rPr lang="en-CA" sz="900" dirty="0">
                  <a:cs typeface="Times New Roman" panose="02020603050405020304" pitchFamily="18" charset="0"/>
                </a:rPr>
                <a:t> la production </a:t>
              </a:r>
              <a:r>
                <a:rPr lang="en-CA" sz="900" dirty="0" err="1">
                  <a:cs typeface="Times New Roman" panose="02020603050405020304" pitchFamily="18" charset="0"/>
                </a:rPr>
                <a:t>d’hypothèses</a:t>
              </a:r>
              <a:r>
                <a:rPr lang="en-CA" sz="900" dirty="0">
                  <a:cs typeface="Times New Roman" panose="02020603050405020304" pitchFamily="18" charset="0"/>
                </a:rPr>
                <a:t> et la </a:t>
              </a:r>
              <a:r>
                <a:rPr lang="en-CA" sz="900" dirty="0" err="1">
                  <a:cs typeface="Times New Roman" panose="02020603050405020304" pitchFamily="18" charset="0"/>
                </a:rPr>
                <a:t>génération</a:t>
              </a:r>
              <a:r>
                <a:rPr lang="en-CA" sz="900" dirty="0">
                  <a:cs typeface="Times New Roman" panose="02020603050405020304" pitchFamily="18" charset="0"/>
                </a:rPr>
                <a:t> de concepts à </a:t>
              </a:r>
              <a:r>
                <a:rPr lang="en-CA" sz="900" dirty="0" err="1">
                  <a:cs typeface="Times New Roman" panose="02020603050405020304" pitchFamily="18" charset="0"/>
                </a:rPr>
                <a:t>partir</a:t>
              </a:r>
              <a:r>
                <a:rPr lang="en-CA" sz="900" dirty="0">
                  <a:cs typeface="Times New Roman" panose="02020603050405020304" pitchFamily="18" charset="0"/>
                </a:rPr>
                <a:t> des </a:t>
              </a:r>
              <a:r>
                <a:rPr lang="en-CA" sz="900" dirty="0" err="1">
                  <a:cs typeface="Times New Roman" panose="02020603050405020304" pitchFamily="18" charset="0"/>
                </a:rPr>
                <a:t>données</a:t>
              </a:r>
              <a:r>
                <a:rPr lang="en-CA" sz="900" dirty="0">
                  <a:cs typeface="Times New Roman" panose="02020603050405020304" pitchFamily="18" charset="0"/>
                </a:rPr>
                <a:t> </a:t>
              </a:r>
              <a:r>
                <a:rPr lang="en-CA" sz="900" dirty="0" err="1">
                  <a:cs typeface="Times New Roman" panose="02020603050405020304" pitchFamily="18" charset="0"/>
                </a:rPr>
                <a:t>empiriques</a:t>
              </a:r>
              <a:r>
                <a:rPr lang="en-CA" sz="900" dirty="0">
                  <a:cs typeface="Times New Roman" panose="02020603050405020304" pitchFamily="18" charset="0"/>
                </a:rPr>
                <a:t>. Les </a:t>
              </a:r>
              <a:r>
                <a:rPr lang="en-CA" sz="900" dirty="0" err="1">
                  <a:cs typeface="Times New Roman" panose="02020603050405020304" pitchFamily="18" charset="0"/>
                </a:rPr>
                <a:t>recherches</a:t>
              </a:r>
              <a:r>
                <a:rPr lang="en-CA" sz="900" dirty="0">
                  <a:cs typeface="Times New Roman" panose="02020603050405020304" pitchFamily="18" charset="0"/>
                </a:rPr>
                <a:t> </a:t>
              </a:r>
              <a:r>
                <a:rPr lang="en-CA" sz="900" dirty="0" err="1">
                  <a:cs typeface="Times New Roman" panose="02020603050405020304" pitchFamily="18" charset="0"/>
                </a:rPr>
                <a:t>qualitatives</a:t>
              </a:r>
              <a:r>
                <a:rPr lang="en-CA" sz="900" dirty="0">
                  <a:cs typeface="Times New Roman" panose="02020603050405020304" pitchFamily="18" charset="0"/>
                </a:rPr>
                <a:t> </a:t>
              </a:r>
              <a:r>
                <a:rPr lang="en-CA" sz="900" dirty="0" err="1">
                  <a:cs typeface="Times New Roman" panose="02020603050405020304" pitchFamily="18" charset="0"/>
                </a:rPr>
                <a:t>présentaient</a:t>
              </a:r>
              <a:r>
                <a:rPr lang="en-CA" sz="900" dirty="0">
                  <a:cs typeface="Times New Roman" panose="02020603050405020304" pitchFamily="18" charset="0"/>
                </a:rPr>
                <a:t> </a:t>
              </a:r>
              <a:r>
                <a:rPr lang="en-CA" sz="900" dirty="0" err="1">
                  <a:cs typeface="Times New Roman" panose="02020603050405020304" pitchFamily="18" charset="0"/>
                </a:rPr>
                <a:t>alors</a:t>
              </a:r>
              <a:r>
                <a:rPr lang="en-CA" sz="900" dirty="0">
                  <a:cs typeface="Times New Roman" panose="02020603050405020304" pitchFamily="18" charset="0"/>
                </a:rPr>
                <a:t> des </a:t>
              </a:r>
              <a:r>
                <a:rPr lang="en-CA" sz="900" dirty="0" err="1">
                  <a:cs typeface="Times New Roman" panose="02020603050405020304" pitchFamily="18" charset="0"/>
                </a:rPr>
                <a:t>faiblesses</a:t>
              </a:r>
              <a:r>
                <a:rPr lang="en-CA" sz="900" dirty="0">
                  <a:cs typeface="Times New Roman" panose="02020603050405020304" pitchFamily="18" charset="0"/>
                </a:rPr>
                <a:t> </a:t>
              </a:r>
              <a:r>
                <a:rPr lang="en-CA" sz="900" dirty="0" err="1">
                  <a:cs typeface="Times New Roman" panose="02020603050405020304" pitchFamily="18" charset="0"/>
                </a:rPr>
                <a:t>scientifiques</a:t>
              </a:r>
              <a:r>
                <a:rPr lang="en-CA" sz="900" dirty="0">
                  <a:cs typeface="Times New Roman" panose="02020603050405020304" pitchFamily="18" charset="0"/>
                </a:rPr>
                <a:t> </a:t>
              </a:r>
              <a:r>
                <a:rPr lang="en-CA" sz="900" dirty="0" err="1">
                  <a:cs typeface="Times New Roman" panose="02020603050405020304" pitchFamily="18" charset="0"/>
                </a:rPr>
                <a:t>sur</a:t>
              </a:r>
              <a:r>
                <a:rPr lang="en-CA" sz="900" dirty="0">
                  <a:cs typeface="Times New Roman" panose="02020603050405020304" pitchFamily="18" charset="0"/>
                </a:rPr>
                <a:t> le plan de </a:t>
              </a:r>
              <a:r>
                <a:rPr lang="en-CA" sz="900" dirty="0" err="1">
                  <a:cs typeface="Times New Roman" panose="02020603050405020304" pitchFamily="18" charset="0"/>
                </a:rPr>
                <a:t>leur</a:t>
              </a:r>
              <a:r>
                <a:rPr lang="en-CA" sz="900" dirty="0">
                  <a:cs typeface="Times New Roman" panose="02020603050405020304" pitchFamily="18" charset="0"/>
                </a:rPr>
                <a:t> </a:t>
              </a:r>
              <a:r>
                <a:rPr lang="en-CA" sz="900" dirty="0" err="1">
                  <a:cs typeface="Times New Roman" panose="02020603050405020304" pitchFamily="18" charset="0"/>
                </a:rPr>
                <a:t>reproductibilité</a:t>
              </a:r>
              <a:r>
                <a:rPr lang="en-CA" sz="900" dirty="0">
                  <a:cs typeface="Times New Roman" panose="02020603050405020304" pitchFamily="18" charset="0"/>
                </a:rPr>
                <a:t> et </a:t>
              </a:r>
              <a:r>
                <a:rPr lang="en-CA" sz="900" dirty="0" err="1">
                  <a:cs typeface="Times New Roman" panose="02020603050405020304" pitchFamily="18" charset="0"/>
                </a:rPr>
                <a:t>étaient</a:t>
              </a:r>
              <a:r>
                <a:rPr lang="en-CA" sz="900" dirty="0">
                  <a:cs typeface="Times New Roman" panose="02020603050405020304" pitchFamily="18" charset="0"/>
                </a:rPr>
                <a:t> </a:t>
              </a:r>
              <a:r>
                <a:rPr lang="en-CA" sz="900" dirty="0" err="1">
                  <a:cs typeface="Times New Roman" panose="02020603050405020304" pitchFamily="18" charset="0"/>
                </a:rPr>
                <a:t>reléguées</a:t>
              </a:r>
              <a:r>
                <a:rPr lang="en-CA" sz="900" dirty="0">
                  <a:cs typeface="Times New Roman" panose="02020603050405020304" pitchFamily="18" charset="0"/>
                </a:rPr>
                <a:t> par des </a:t>
              </a:r>
              <a:r>
                <a:rPr lang="en-CA" sz="900" dirty="0" err="1">
                  <a:cs typeface="Times New Roman" panose="02020603050405020304" pitchFamily="18" charset="0"/>
                </a:rPr>
                <a:t>personnes</a:t>
              </a:r>
              <a:r>
                <a:rPr lang="en-CA" sz="900" dirty="0">
                  <a:cs typeface="Times New Roman" panose="02020603050405020304" pitchFamily="18" charset="0"/>
                </a:rPr>
                <a:t> </a:t>
              </a:r>
              <a:r>
                <a:rPr lang="en-CA" sz="900" dirty="0" err="1">
                  <a:cs typeface="Times New Roman" panose="02020603050405020304" pitchFamily="18" charset="0"/>
                </a:rPr>
                <a:t>comme</a:t>
              </a:r>
              <a:r>
                <a:rPr lang="en-CA" sz="900" dirty="0">
                  <a:cs typeface="Times New Roman" panose="02020603050405020304" pitchFamily="18" charset="0"/>
                </a:rPr>
                <a:t> STOUFFER et LAZARSFELD au rang de </a:t>
              </a:r>
              <a:r>
                <a:rPr lang="en-CA" sz="900" dirty="0" err="1">
                  <a:cs typeface="Times New Roman" panose="02020603050405020304" pitchFamily="18" charset="0"/>
                </a:rPr>
                <a:t>travaux</a:t>
              </a:r>
              <a:r>
                <a:rPr lang="en-CA" sz="900" dirty="0">
                  <a:cs typeface="Times New Roman" panose="02020603050405020304" pitchFamily="18" charset="0"/>
                </a:rPr>
                <a:t> </a:t>
              </a:r>
              <a:r>
                <a:rPr lang="en-CA" sz="900" dirty="0" err="1">
                  <a:cs typeface="Times New Roman" panose="02020603050405020304" pitchFamily="18" charset="0"/>
                </a:rPr>
                <a:t>préliminaires</a:t>
              </a:r>
              <a:r>
                <a:rPr lang="en-CA" sz="900" dirty="0">
                  <a:cs typeface="Times New Roman" panose="02020603050405020304" pitchFamily="18" charset="0"/>
                </a:rPr>
                <a:t> et </a:t>
              </a:r>
              <a:r>
                <a:rPr lang="en-CA" sz="900" dirty="0" err="1">
                  <a:cs typeface="Times New Roman" panose="02020603050405020304" pitchFamily="18" charset="0"/>
                </a:rPr>
                <a:t>exploratoires</a:t>
              </a:r>
              <a:r>
                <a:rPr lang="en-CA" sz="900" dirty="0">
                  <a:cs typeface="Times New Roman" panose="02020603050405020304" pitchFamily="18" charset="0"/>
                </a:rPr>
                <a:t> des </a:t>
              </a:r>
              <a:r>
                <a:rPr lang="en-CA" sz="900" dirty="0" err="1">
                  <a:cs typeface="Times New Roman" panose="02020603050405020304" pitchFamily="18" charset="0"/>
                </a:rPr>
                <a:t>recherches</a:t>
              </a:r>
              <a:r>
                <a:rPr lang="en-CA" sz="900" dirty="0">
                  <a:cs typeface="Times New Roman" panose="02020603050405020304" pitchFamily="18" charset="0"/>
                </a:rPr>
                <a:t> </a:t>
              </a:r>
              <a:r>
                <a:rPr lang="en-CA" sz="900" dirty="0" err="1">
                  <a:cs typeface="Times New Roman" panose="02020603050405020304" pitchFamily="18" charset="0"/>
                </a:rPr>
                <a:t>quantitatives</a:t>
              </a:r>
              <a:r>
                <a:rPr lang="en-CA" sz="900" dirty="0">
                  <a:cs typeface="Times New Roman" panose="02020603050405020304" pitchFamily="18" charset="0"/>
                </a:rPr>
                <a:t>. Glaser et Strauss </a:t>
              </a:r>
              <a:r>
                <a:rPr lang="en-CA" sz="900" dirty="0" err="1">
                  <a:cs typeface="Times New Roman" panose="02020603050405020304" pitchFamily="18" charset="0"/>
                </a:rPr>
                <a:t>avancent</a:t>
              </a:r>
              <a:r>
                <a:rPr lang="en-CA" sz="900" dirty="0">
                  <a:cs typeface="Times New Roman" panose="02020603050405020304" pitchFamily="18" charset="0"/>
                </a:rPr>
                <a:t> </a:t>
              </a:r>
              <a:r>
                <a:rPr lang="en-CA" sz="900" dirty="0" err="1">
                  <a:cs typeface="Times New Roman" panose="02020603050405020304" pitchFamily="18" charset="0"/>
                </a:rPr>
                <a:t>une</a:t>
              </a:r>
              <a:r>
                <a:rPr lang="en-CA" sz="900" dirty="0">
                  <a:cs typeface="Times New Roman" panose="02020603050405020304" pitchFamily="18" charset="0"/>
                </a:rPr>
                <a:t> alternative au courant </a:t>
              </a:r>
              <a:r>
                <a:rPr lang="en-CA" sz="900" dirty="0" err="1">
                  <a:cs typeface="Times New Roman" panose="02020603050405020304" pitchFamily="18" charset="0"/>
                </a:rPr>
                <a:t>fonctionnaliste</a:t>
              </a:r>
              <a:r>
                <a:rPr lang="en-CA" sz="900" dirty="0">
                  <a:cs typeface="Times New Roman" panose="02020603050405020304" pitchFamily="18" charset="0"/>
                </a:rPr>
                <a:t> et </a:t>
              </a:r>
              <a:r>
                <a:rPr lang="en-CA" sz="900" dirty="0" err="1">
                  <a:cs typeface="Times New Roman" panose="02020603050405020304" pitchFamily="18" charset="0"/>
                </a:rPr>
                <a:t>structuraliste</a:t>
              </a:r>
              <a:r>
                <a:rPr lang="en-CA" sz="900" dirty="0">
                  <a:cs typeface="Times New Roman" panose="02020603050405020304" pitchFamily="18" charset="0"/>
                </a:rPr>
                <a:t> (Parsons, Merton, </a:t>
              </a:r>
              <a:r>
                <a:rPr lang="en-CA" sz="900" dirty="0" err="1">
                  <a:cs typeface="Times New Roman" panose="02020603050405020304" pitchFamily="18" charset="0"/>
                </a:rPr>
                <a:t>Blau</a:t>
              </a:r>
              <a:r>
                <a:rPr lang="en-CA" sz="900" dirty="0">
                  <a:cs typeface="Times New Roman" panose="02020603050405020304" pitchFamily="18" charset="0"/>
                </a:rPr>
                <a:t>).</a:t>
              </a:r>
              <a:endParaRPr lang="en-CA" dirty="0">
                <a:cs typeface="Times New Roman" panose="02020603050405020304" pitchFamily="18" charset="0"/>
              </a:endParaRPr>
            </a:p>
            <a:p>
              <a:pPr algn="just">
                <a:buNone/>
              </a:pPr>
              <a:r>
                <a:rPr lang="en-CA" sz="900" dirty="0">
                  <a:cs typeface="Times New Roman" panose="02020603050405020304" pitchFamily="18" charset="0"/>
                </a:rPr>
                <a:t> </a:t>
              </a:r>
              <a:endParaRPr lang="en-CA" dirty="0">
                <a:cs typeface="Times New Roman" panose="02020603050405020304" pitchFamily="18" charset="0"/>
              </a:endParaRPr>
            </a:p>
            <a:p>
              <a:pPr algn="just">
                <a:buNone/>
              </a:pPr>
              <a:r>
                <a:rPr lang="en-CA" sz="900" dirty="0">
                  <a:cs typeface="Times New Roman" panose="02020603050405020304" pitchFamily="18" charset="0"/>
                </a:rPr>
                <a:t> </a:t>
              </a:r>
              <a:endParaRPr lang="en-CA" dirty="0">
                <a:cs typeface="Times New Roman" panose="02020603050405020304" pitchFamily="18" charset="0"/>
              </a:endParaRPr>
            </a:p>
            <a:p>
              <a:pPr algn="just">
                <a:buNone/>
              </a:pPr>
              <a:r>
                <a:rPr lang="en-CA" sz="900" dirty="0">
                  <a:cs typeface="Times New Roman" panose="02020603050405020304" pitchFamily="18" charset="0"/>
                </a:rPr>
                <a:t> </a:t>
              </a:r>
              <a:r>
                <a:rPr lang="en-CA" sz="900" dirty="0" err="1">
                  <a:cs typeface="Times New Roman" panose="02020603050405020304" pitchFamily="18" charset="0"/>
                </a:rPr>
                <a:t>Ils</a:t>
              </a:r>
              <a:r>
                <a:rPr lang="en-CA" sz="900" dirty="0">
                  <a:cs typeface="Times New Roman" panose="02020603050405020304" pitchFamily="18" charset="0"/>
                </a:rPr>
                <a:t> </a:t>
              </a:r>
              <a:r>
                <a:rPr lang="en-CA" sz="900" dirty="0" err="1">
                  <a:cs typeface="Times New Roman" panose="02020603050405020304" pitchFamily="18" charset="0"/>
                </a:rPr>
                <a:t>proposent</a:t>
              </a:r>
              <a:r>
                <a:rPr lang="en-CA" sz="900" dirty="0">
                  <a:cs typeface="Times New Roman" panose="02020603050405020304" pitchFamily="18" charset="0"/>
                </a:rPr>
                <a:t> </a:t>
              </a:r>
              <a:r>
                <a:rPr lang="en-CA" sz="900" dirty="0" err="1">
                  <a:cs typeface="Times New Roman" panose="02020603050405020304" pitchFamily="18" charset="0"/>
                </a:rPr>
                <a:t>donc</a:t>
              </a:r>
              <a:r>
                <a:rPr lang="en-CA" sz="900" dirty="0">
                  <a:cs typeface="Times New Roman" panose="02020603050405020304" pitchFamily="18" charset="0"/>
                </a:rPr>
                <a:t> de rationaliser la construction </a:t>
              </a:r>
              <a:r>
                <a:rPr lang="en-CA" sz="900" dirty="0" err="1">
                  <a:cs typeface="Times New Roman" panose="02020603050405020304" pitchFamily="18" charset="0"/>
                </a:rPr>
                <a:t>théorique</a:t>
              </a:r>
              <a:r>
                <a:rPr lang="en-CA" sz="900" dirty="0">
                  <a:cs typeface="Times New Roman" panose="02020603050405020304" pitchFamily="18" charset="0"/>
                </a:rPr>
                <a:t> à </a:t>
              </a:r>
              <a:r>
                <a:rPr lang="en-CA" sz="900" dirty="0" err="1">
                  <a:cs typeface="Times New Roman" panose="02020603050405020304" pitchFamily="18" charset="0"/>
                </a:rPr>
                <a:t>partir</a:t>
              </a:r>
              <a:r>
                <a:rPr lang="en-CA" sz="900" dirty="0">
                  <a:cs typeface="Times New Roman" panose="02020603050405020304" pitchFamily="18" charset="0"/>
                </a:rPr>
                <a:t> des </a:t>
              </a:r>
              <a:r>
                <a:rPr lang="en-CA" sz="900" dirty="0" err="1">
                  <a:cs typeface="Times New Roman" panose="02020603050405020304" pitchFamily="18" charset="0"/>
                </a:rPr>
                <a:t>données</a:t>
              </a:r>
              <a:r>
                <a:rPr lang="en-CA" sz="900" dirty="0">
                  <a:cs typeface="Times New Roman" panose="02020603050405020304" pitchFamily="18" charset="0"/>
                </a:rPr>
                <a:t> </a:t>
              </a:r>
              <a:r>
                <a:rPr lang="en-CA" sz="900" dirty="0" err="1">
                  <a:cs typeface="Times New Roman" panose="02020603050405020304" pitchFamily="18" charset="0"/>
                </a:rPr>
                <a:t>empiriques</a:t>
              </a:r>
              <a:r>
                <a:rPr lang="en-CA" sz="900" dirty="0">
                  <a:cs typeface="Times New Roman" panose="02020603050405020304" pitchFamily="18" charset="0"/>
                </a:rPr>
                <a:t> à </a:t>
              </a:r>
              <a:r>
                <a:rPr lang="en-CA" sz="900" dirty="0" err="1">
                  <a:cs typeface="Times New Roman" panose="02020603050405020304" pitchFamily="18" charset="0"/>
                </a:rPr>
                <a:t>l’aide</a:t>
              </a:r>
              <a:r>
                <a:rPr lang="en-CA" sz="900" dirty="0">
                  <a:cs typeface="Times New Roman" panose="02020603050405020304" pitchFamily="18" charset="0"/>
                </a:rPr>
                <a:t> de </a:t>
              </a:r>
              <a:r>
                <a:rPr lang="en-CA" sz="900" dirty="0" err="1">
                  <a:cs typeface="Times New Roman" panose="02020603050405020304" pitchFamily="18" charset="0"/>
                </a:rPr>
                <a:t>méthodes</a:t>
              </a:r>
              <a:r>
                <a:rPr lang="en-CA" sz="900" dirty="0">
                  <a:cs typeface="Times New Roman" panose="02020603050405020304" pitchFamily="18" charset="0"/>
                </a:rPr>
                <a:t> </a:t>
              </a:r>
              <a:r>
                <a:rPr lang="en-CA" sz="900" dirty="0" err="1">
                  <a:cs typeface="Times New Roman" panose="02020603050405020304" pitchFamily="18" charset="0"/>
                </a:rPr>
                <a:t>comme</a:t>
              </a:r>
              <a:r>
                <a:rPr lang="en-CA" sz="900" dirty="0">
                  <a:cs typeface="Times New Roman" panose="02020603050405020304" pitchFamily="18" charset="0"/>
                </a:rPr>
                <a:t> par </a:t>
              </a:r>
              <a:r>
                <a:rPr lang="en-CA" sz="900" dirty="0" err="1">
                  <a:cs typeface="Times New Roman" panose="02020603050405020304" pitchFamily="18" charset="0"/>
                </a:rPr>
                <a:t>exemple</a:t>
              </a:r>
              <a:r>
                <a:rPr lang="en-CA" sz="900" dirty="0">
                  <a:cs typeface="Times New Roman" panose="02020603050405020304" pitchFamily="18" charset="0"/>
                </a:rPr>
                <a:t> la </a:t>
              </a:r>
              <a:r>
                <a:rPr lang="en-CA" sz="900" dirty="0" err="1">
                  <a:cs typeface="Times New Roman" panose="02020603050405020304" pitchFamily="18" charset="0"/>
                </a:rPr>
                <a:t>comparaison</a:t>
              </a:r>
              <a:r>
                <a:rPr lang="en-CA" sz="900" dirty="0">
                  <a:cs typeface="Times New Roman" panose="02020603050405020304" pitchFamily="18" charset="0"/>
                </a:rPr>
                <a:t> </a:t>
              </a:r>
              <a:r>
                <a:rPr lang="en-CA" sz="900" dirty="0" err="1">
                  <a:cs typeface="Times New Roman" panose="02020603050405020304" pitchFamily="18" charset="0"/>
                </a:rPr>
                <a:t>constante</a:t>
              </a:r>
              <a:r>
                <a:rPr lang="en-CA" sz="900" dirty="0">
                  <a:cs typeface="Times New Roman" panose="02020603050405020304" pitchFamily="18" charset="0"/>
                </a:rPr>
                <a:t> des </a:t>
              </a:r>
              <a:r>
                <a:rPr lang="en-CA" sz="900" dirty="0" err="1">
                  <a:cs typeface="Times New Roman" panose="02020603050405020304" pitchFamily="18" charset="0"/>
                </a:rPr>
                <a:t>données</a:t>
              </a:r>
              <a:r>
                <a:rPr lang="en-CA" sz="900" dirty="0">
                  <a:cs typeface="Times New Roman" panose="02020603050405020304" pitchFamily="18" charset="0"/>
                </a:rPr>
                <a:t>. La tradition qualitative </a:t>
              </a:r>
              <a:r>
                <a:rPr lang="en-CA" sz="900" dirty="0" err="1">
                  <a:cs typeface="Times New Roman" panose="02020603050405020304" pitchFamily="18" charset="0"/>
                </a:rPr>
                <a:t>jugée</a:t>
              </a:r>
              <a:r>
                <a:rPr lang="en-CA" sz="900" dirty="0">
                  <a:cs typeface="Times New Roman" panose="02020603050405020304" pitchFamily="18" charset="0"/>
                </a:rPr>
                <a:t> incapable de </a:t>
              </a:r>
              <a:r>
                <a:rPr lang="en-CA" sz="900" dirty="0" err="1">
                  <a:cs typeface="Times New Roman" panose="02020603050405020304" pitchFamily="18" charset="0"/>
                </a:rPr>
                <a:t>vérification</a:t>
              </a:r>
              <a:r>
                <a:rPr lang="en-CA" sz="900" dirty="0">
                  <a:cs typeface="Times New Roman" panose="02020603050405020304" pitchFamily="18" charset="0"/>
                </a:rPr>
                <a:t> </a:t>
              </a:r>
              <a:r>
                <a:rPr lang="en-CA" sz="900" dirty="0" err="1">
                  <a:cs typeface="Times New Roman" panose="02020603050405020304" pitchFamily="18" charset="0"/>
                </a:rPr>
                <a:t>occupe</a:t>
              </a:r>
              <a:r>
                <a:rPr lang="en-CA" sz="900" dirty="0">
                  <a:cs typeface="Times New Roman" panose="02020603050405020304" pitchFamily="18" charset="0"/>
                </a:rPr>
                <a:t> à </a:t>
              </a:r>
              <a:r>
                <a:rPr lang="en-CA" sz="900" dirty="0" err="1">
                  <a:cs typeface="Times New Roman" panose="02020603050405020304" pitchFamily="18" charset="0"/>
                </a:rPr>
                <a:t>l’époque</a:t>
              </a:r>
              <a:r>
                <a:rPr lang="en-CA" sz="900" dirty="0">
                  <a:cs typeface="Times New Roman" panose="02020603050405020304" pitchFamily="18" charset="0"/>
                </a:rPr>
                <a:t> un </a:t>
              </a:r>
              <a:r>
                <a:rPr lang="en-CA" sz="900" dirty="0" err="1">
                  <a:cs typeface="Times New Roman" panose="02020603050405020304" pitchFamily="18" charset="0"/>
                </a:rPr>
                <a:t>statut</a:t>
              </a:r>
              <a:r>
                <a:rPr lang="en-CA" sz="900" dirty="0">
                  <a:cs typeface="Times New Roman" panose="02020603050405020304" pitchFamily="18" charset="0"/>
                </a:rPr>
                <a:t> de plus en plus </a:t>
              </a:r>
              <a:r>
                <a:rPr lang="en-CA" sz="900" dirty="0" err="1">
                  <a:cs typeface="Times New Roman" panose="02020603050405020304" pitchFamily="18" charset="0"/>
                </a:rPr>
                <a:t>faible</a:t>
              </a:r>
              <a:r>
                <a:rPr lang="en-CA" sz="900" dirty="0">
                  <a:cs typeface="Times New Roman" panose="02020603050405020304" pitchFamily="18" charset="0"/>
                </a:rPr>
                <a:t> au </a:t>
              </a:r>
              <a:r>
                <a:rPr lang="en-CA" sz="900" dirty="0" err="1">
                  <a:cs typeface="Times New Roman" panose="02020603050405020304" pitchFamily="18" charset="0"/>
                </a:rPr>
                <a:t>sein</a:t>
              </a:r>
              <a:r>
                <a:rPr lang="en-CA" sz="900" dirty="0">
                  <a:cs typeface="Times New Roman" panose="02020603050405020304" pitchFamily="18" charset="0"/>
                </a:rPr>
                <a:t> de la </a:t>
              </a:r>
              <a:r>
                <a:rPr lang="en-CA" sz="900" dirty="0" err="1">
                  <a:cs typeface="Times New Roman" panose="02020603050405020304" pitchFamily="18" charset="0"/>
                </a:rPr>
                <a:t>sociologie</a:t>
              </a:r>
              <a:r>
                <a:rPr lang="en-CA" sz="1000" dirty="0">
                  <a:cs typeface="Times New Roman" panose="02020603050405020304" pitchFamily="18" charset="0"/>
                </a:rPr>
                <a:t> </a:t>
              </a:r>
              <a:endParaRPr lang="en-CA" dirty="0">
                <a:cs typeface="Times New Roman" panose="02020603050405020304" pitchFamily="18" charset="0"/>
              </a:endParaRPr>
            </a:p>
            <a:p>
              <a:pPr>
                <a:buNone/>
              </a:pPr>
              <a:r>
                <a:rPr lang="en-CA" sz="1000" dirty="0">
                  <a:cs typeface="Times New Roman" panose="02020603050405020304" pitchFamily="18" charset="0"/>
                </a:rPr>
                <a:t> </a:t>
              </a:r>
              <a:endParaRPr lang="en-CA" dirty="0">
                <a:cs typeface="Times New Roman" panose="02020603050405020304" pitchFamily="18" charset="0"/>
              </a:endParaRPr>
            </a:p>
            <a:p>
              <a:pPr>
                <a:buNone/>
              </a:pPr>
              <a:r>
                <a:rPr lang="en-CA" sz="1200" dirty="0">
                  <a:cs typeface="Times New Roman" panose="02020603050405020304" pitchFamily="18" charset="0"/>
                </a:rPr>
                <a:t> </a:t>
              </a:r>
            </a:p>
            <a:p>
              <a:pPr>
                <a:buNone/>
              </a:pPr>
              <a:r>
                <a:rPr lang="en-CA" sz="1200" dirty="0">
                  <a:cs typeface="Times New Roman" panose="02020603050405020304" pitchFamily="18" charset="0"/>
                </a:rPr>
                <a:t> </a:t>
              </a:r>
            </a:p>
            <a:p>
              <a:pPr>
                <a:buNone/>
              </a:pPr>
              <a:endParaRPr lang="en-CA" sz="2400" dirty="0"/>
            </a:p>
          </p:txBody>
        </p:sp>
        <p:sp>
          <p:nvSpPr>
            <p:cNvPr id="76808" name="Text Box 5"/>
            <p:cNvSpPr txBox="1">
              <a:spLocks noChangeArrowheads="1"/>
            </p:cNvSpPr>
            <p:nvPr/>
          </p:nvSpPr>
          <p:spPr bwMode="auto">
            <a:xfrm>
              <a:off x="1457" y="1698"/>
              <a:ext cx="568" cy="216"/>
            </a:xfrm>
            <a:prstGeom prst="rect">
              <a:avLst/>
            </a:prstGeom>
            <a:solidFill>
              <a:srgbClr val="FFFFFF"/>
            </a:solidFill>
            <a:ln w="9525">
              <a:solidFill>
                <a:srgbClr val="0000FF"/>
              </a:solidFill>
              <a:miter lim="800000"/>
              <a:headEnd/>
              <a:tailEnd/>
            </a:ln>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buNone/>
              </a:pPr>
              <a:r>
                <a:rPr lang="en-CA" sz="1400">
                  <a:cs typeface="Times New Roman" panose="02020603050405020304" pitchFamily="18" charset="0"/>
                </a:rPr>
                <a:t>1</a:t>
              </a:r>
              <a:r>
                <a:rPr lang="en-CA" sz="1400" baseline="30000">
                  <a:cs typeface="Times New Roman" panose="02020603050405020304" pitchFamily="18" charset="0"/>
                </a:rPr>
                <a:t>ère</a:t>
              </a:r>
              <a:r>
                <a:rPr lang="en-CA" sz="1400">
                  <a:cs typeface="Times New Roman" panose="02020603050405020304" pitchFamily="18" charset="0"/>
                </a:rPr>
                <a:t> Catégorie </a:t>
              </a:r>
            </a:p>
            <a:p>
              <a:pPr>
                <a:buNone/>
              </a:pPr>
              <a:r>
                <a:rPr lang="en-CA" sz="1400">
                  <a:cs typeface="Times New Roman" panose="02020603050405020304" pitchFamily="18" charset="0"/>
                </a:rPr>
                <a:t> </a:t>
              </a:r>
            </a:p>
            <a:p>
              <a:pPr>
                <a:buNone/>
              </a:pPr>
              <a:r>
                <a:rPr lang="en-CA" sz="1400">
                  <a:cs typeface="Times New Roman" panose="02020603050405020304" pitchFamily="18" charset="0"/>
                </a:rPr>
                <a:t> </a:t>
              </a:r>
            </a:p>
            <a:p>
              <a:pPr>
                <a:buNone/>
              </a:pPr>
              <a:endParaRPr lang="en-CA" sz="1400"/>
            </a:p>
          </p:txBody>
        </p:sp>
        <p:sp>
          <p:nvSpPr>
            <p:cNvPr id="76809" name="Text Box 6"/>
            <p:cNvSpPr txBox="1">
              <a:spLocks noChangeArrowheads="1"/>
            </p:cNvSpPr>
            <p:nvPr/>
          </p:nvSpPr>
          <p:spPr bwMode="auto">
            <a:xfrm>
              <a:off x="1520" y="1818"/>
              <a:ext cx="576" cy="216"/>
            </a:xfrm>
            <a:prstGeom prst="rect">
              <a:avLst/>
            </a:prstGeom>
            <a:solidFill>
              <a:srgbClr val="FFFFFF"/>
            </a:solidFill>
            <a:ln w="9525">
              <a:solidFill>
                <a:srgbClr val="0000FF"/>
              </a:solidFill>
              <a:miter lim="800000"/>
              <a:headEnd/>
              <a:tailEnd/>
            </a:ln>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buNone/>
              </a:pPr>
              <a:r>
                <a:rPr lang="en-CA" sz="1400">
                  <a:cs typeface="Times New Roman" panose="02020603050405020304" pitchFamily="18" charset="0"/>
                </a:rPr>
                <a:t>2</a:t>
              </a:r>
              <a:r>
                <a:rPr lang="en-CA" sz="1400" baseline="30000">
                  <a:cs typeface="Times New Roman" panose="02020603050405020304" pitchFamily="18" charset="0"/>
                </a:rPr>
                <a:t>ème</a:t>
              </a:r>
              <a:r>
                <a:rPr lang="en-CA" sz="1400">
                  <a:cs typeface="Times New Roman" panose="02020603050405020304" pitchFamily="18" charset="0"/>
                </a:rPr>
                <a:t> Catégorie </a:t>
              </a:r>
            </a:p>
            <a:p>
              <a:pPr>
                <a:buNone/>
              </a:pPr>
              <a:r>
                <a:rPr lang="en-CA" sz="1400">
                  <a:cs typeface="Times New Roman" panose="02020603050405020304" pitchFamily="18" charset="0"/>
                </a:rPr>
                <a:t> </a:t>
              </a:r>
            </a:p>
            <a:p>
              <a:pPr>
                <a:buNone/>
              </a:pPr>
              <a:r>
                <a:rPr lang="en-CA" sz="1400">
                  <a:cs typeface="Times New Roman" panose="02020603050405020304" pitchFamily="18" charset="0"/>
                </a:rPr>
                <a:t> </a:t>
              </a:r>
            </a:p>
            <a:p>
              <a:pPr>
                <a:buNone/>
              </a:pPr>
              <a:endParaRPr lang="en-CA" sz="1400"/>
            </a:p>
          </p:txBody>
        </p:sp>
        <p:sp>
          <p:nvSpPr>
            <p:cNvPr id="76810" name="Text Box 7"/>
            <p:cNvSpPr txBox="1">
              <a:spLocks noChangeArrowheads="1"/>
            </p:cNvSpPr>
            <p:nvPr/>
          </p:nvSpPr>
          <p:spPr bwMode="auto">
            <a:xfrm>
              <a:off x="1601" y="1938"/>
              <a:ext cx="576" cy="216"/>
            </a:xfrm>
            <a:prstGeom prst="rect">
              <a:avLst/>
            </a:prstGeom>
            <a:solidFill>
              <a:srgbClr val="FFFFFF"/>
            </a:solidFill>
            <a:ln w="9525">
              <a:solidFill>
                <a:srgbClr val="0000FF"/>
              </a:solidFill>
              <a:miter lim="800000"/>
              <a:headEnd/>
              <a:tailEnd/>
            </a:ln>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buNone/>
              </a:pPr>
              <a:r>
                <a:rPr lang="en-CA" sz="1400">
                  <a:cs typeface="Times New Roman" panose="02020603050405020304" pitchFamily="18" charset="0"/>
                </a:rPr>
                <a:t>3</a:t>
              </a:r>
              <a:r>
                <a:rPr lang="en-CA" sz="1400" baseline="30000">
                  <a:cs typeface="Times New Roman" panose="02020603050405020304" pitchFamily="18" charset="0"/>
                </a:rPr>
                <a:t> ème</a:t>
              </a:r>
              <a:r>
                <a:rPr lang="en-CA" sz="1400">
                  <a:cs typeface="Times New Roman" panose="02020603050405020304" pitchFamily="18" charset="0"/>
                </a:rPr>
                <a:t> Catégorie </a:t>
              </a:r>
            </a:p>
            <a:p>
              <a:pPr>
                <a:buNone/>
              </a:pPr>
              <a:r>
                <a:rPr lang="en-CA" sz="1400">
                  <a:cs typeface="Times New Roman" panose="02020603050405020304" pitchFamily="18" charset="0"/>
                </a:rPr>
                <a:t> </a:t>
              </a:r>
            </a:p>
            <a:p>
              <a:pPr>
                <a:buNone/>
              </a:pPr>
              <a:endParaRPr lang="en-CA" sz="1400"/>
            </a:p>
          </p:txBody>
        </p:sp>
        <p:sp>
          <p:nvSpPr>
            <p:cNvPr id="76811" name="Text Box 8"/>
            <p:cNvSpPr txBox="1">
              <a:spLocks noChangeArrowheads="1"/>
            </p:cNvSpPr>
            <p:nvPr/>
          </p:nvSpPr>
          <p:spPr bwMode="auto">
            <a:xfrm>
              <a:off x="944" y="2058"/>
              <a:ext cx="648" cy="216"/>
            </a:xfrm>
            <a:prstGeom prst="rect">
              <a:avLst/>
            </a:prstGeom>
            <a:solidFill>
              <a:srgbClr val="FFFFFF"/>
            </a:solidFill>
            <a:ln w="9525">
              <a:solidFill>
                <a:srgbClr val="0000FF"/>
              </a:solidFill>
              <a:miter lim="800000"/>
              <a:headEnd/>
              <a:tailEnd/>
            </a:ln>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buNone/>
              </a:pPr>
              <a:r>
                <a:rPr lang="en-CA" sz="1400">
                  <a:cs typeface="Times New Roman" panose="02020603050405020304" pitchFamily="18" charset="0"/>
                </a:rPr>
                <a:t>4</a:t>
              </a:r>
              <a:r>
                <a:rPr lang="en-CA" sz="1400" baseline="30000">
                  <a:cs typeface="Times New Roman" panose="02020603050405020304" pitchFamily="18" charset="0"/>
                </a:rPr>
                <a:t> ème</a:t>
              </a:r>
              <a:r>
                <a:rPr lang="en-CA" sz="1400">
                  <a:cs typeface="Times New Roman" panose="02020603050405020304" pitchFamily="18" charset="0"/>
                </a:rPr>
                <a:t> Catégorie </a:t>
              </a:r>
            </a:p>
            <a:p>
              <a:pPr>
                <a:buNone/>
              </a:pPr>
              <a:endParaRPr lang="en-CA" sz="1400"/>
            </a:p>
          </p:txBody>
        </p:sp>
        <p:sp>
          <p:nvSpPr>
            <p:cNvPr id="76812" name="Text Box 9"/>
            <p:cNvSpPr txBox="1">
              <a:spLocks noChangeArrowheads="1"/>
            </p:cNvSpPr>
            <p:nvPr/>
          </p:nvSpPr>
          <p:spPr bwMode="auto">
            <a:xfrm>
              <a:off x="1088" y="2178"/>
              <a:ext cx="576" cy="216"/>
            </a:xfrm>
            <a:prstGeom prst="rect">
              <a:avLst/>
            </a:prstGeom>
            <a:solidFill>
              <a:srgbClr val="FFFFFF"/>
            </a:solidFill>
            <a:ln w="9525">
              <a:solidFill>
                <a:srgbClr val="0000FF"/>
              </a:solidFill>
              <a:miter lim="800000"/>
              <a:headEnd/>
              <a:tailEnd/>
            </a:ln>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buNone/>
              </a:pPr>
              <a:r>
                <a:rPr lang="en-CA" sz="1400">
                  <a:cs typeface="Times New Roman" panose="02020603050405020304" pitchFamily="18" charset="0"/>
                </a:rPr>
                <a:t>5</a:t>
              </a:r>
              <a:r>
                <a:rPr lang="en-CA" sz="1400" baseline="30000">
                  <a:cs typeface="Times New Roman" panose="02020603050405020304" pitchFamily="18" charset="0"/>
                </a:rPr>
                <a:t> ème</a:t>
              </a:r>
              <a:r>
                <a:rPr lang="en-CA" sz="1400">
                  <a:cs typeface="Times New Roman" panose="02020603050405020304" pitchFamily="18" charset="0"/>
                </a:rPr>
                <a:t> Catégorie </a:t>
              </a:r>
            </a:p>
            <a:p>
              <a:pPr>
                <a:buNone/>
              </a:pPr>
              <a:endParaRPr lang="en-CA" sz="1400"/>
            </a:p>
          </p:txBody>
        </p:sp>
        <p:sp>
          <p:nvSpPr>
            <p:cNvPr id="76813" name="Text Box 10"/>
            <p:cNvSpPr txBox="1">
              <a:spLocks noChangeArrowheads="1"/>
            </p:cNvSpPr>
            <p:nvPr/>
          </p:nvSpPr>
          <p:spPr bwMode="auto">
            <a:xfrm>
              <a:off x="944" y="2370"/>
              <a:ext cx="576" cy="216"/>
            </a:xfrm>
            <a:prstGeom prst="rect">
              <a:avLst/>
            </a:prstGeom>
            <a:solidFill>
              <a:srgbClr val="FFFFFF"/>
            </a:solidFill>
            <a:ln w="9525">
              <a:solidFill>
                <a:srgbClr val="0000FF"/>
              </a:solidFill>
              <a:miter lim="800000"/>
              <a:headEnd/>
              <a:tailEnd/>
            </a:ln>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buNone/>
              </a:pPr>
              <a:r>
                <a:rPr lang="en-CA" sz="1400">
                  <a:cs typeface="Times New Roman" panose="02020603050405020304" pitchFamily="18" charset="0"/>
                </a:rPr>
                <a:t>6</a:t>
              </a:r>
              <a:r>
                <a:rPr lang="en-CA" sz="1400" baseline="30000">
                  <a:cs typeface="Times New Roman" panose="02020603050405020304" pitchFamily="18" charset="0"/>
                </a:rPr>
                <a:t> ème</a:t>
              </a:r>
              <a:r>
                <a:rPr lang="en-CA" sz="1400">
                  <a:cs typeface="Times New Roman" panose="02020603050405020304" pitchFamily="18" charset="0"/>
                </a:rPr>
                <a:t> Catégorie </a:t>
              </a:r>
            </a:p>
            <a:p>
              <a:pPr>
                <a:buNone/>
              </a:pPr>
              <a:endParaRPr lang="en-CA" sz="1400"/>
            </a:p>
          </p:txBody>
        </p:sp>
        <p:sp>
          <p:nvSpPr>
            <p:cNvPr id="76814" name="Text Box 11"/>
            <p:cNvSpPr txBox="1">
              <a:spLocks noChangeArrowheads="1"/>
            </p:cNvSpPr>
            <p:nvPr/>
          </p:nvSpPr>
          <p:spPr bwMode="auto">
            <a:xfrm>
              <a:off x="1016" y="2512"/>
              <a:ext cx="576" cy="216"/>
            </a:xfrm>
            <a:prstGeom prst="rect">
              <a:avLst/>
            </a:prstGeom>
            <a:solidFill>
              <a:srgbClr val="FFFFFF"/>
            </a:solidFill>
            <a:ln w="9525">
              <a:solidFill>
                <a:srgbClr val="0000FF"/>
              </a:solidFill>
              <a:miter lim="800000"/>
              <a:headEnd/>
              <a:tailEnd/>
            </a:ln>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buNone/>
              </a:pPr>
              <a:r>
                <a:rPr lang="en-CA" sz="1400">
                  <a:cs typeface="Times New Roman" panose="02020603050405020304" pitchFamily="18" charset="0"/>
                </a:rPr>
                <a:t>7</a:t>
              </a:r>
              <a:r>
                <a:rPr lang="en-CA" sz="1400" baseline="30000">
                  <a:cs typeface="Times New Roman" panose="02020603050405020304" pitchFamily="18" charset="0"/>
                </a:rPr>
                <a:t> ème</a:t>
              </a:r>
              <a:r>
                <a:rPr lang="en-CA" sz="1400">
                  <a:cs typeface="Times New Roman" panose="02020603050405020304" pitchFamily="18" charset="0"/>
                </a:rPr>
                <a:t> Catégorie </a:t>
              </a:r>
            </a:p>
            <a:p>
              <a:pPr>
                <a:buNone/>
              </a:pPr>
              <a:endParaRPr lang="en-CA" sz="1400"/>
            </a:p>
          </p:txBody>
        </p:sp>
        <p:sp>
          <p:nvSpPr>
            <p:cNvPr id="76815" name="Text Box 12"/>
            <p:cNvSpPr txBox="1">
              <a:spLocks noChangeArrowheads="1"/>
            </p:cNvSpPr>
            <p:nvPr/>
          </p:nvSpPr>
          <p:spPr bwMode="auto">
            <a:xfrm>
              <a:off x="1232" y="2654"/>
              <a:ext cx="576" cy="216"/>
            </a:xfrm>
            <a:prstGeom prst="rect">
              <a:avLst/>
            </a:prstGeom>
            <a:solidFill>
              <a:srgbClr val="FFFFFF"/>
            </a:solidFill>
            <a:ln w="9525">
              <a:solidFill>
                <a:srgbClr val="0000FF"/>
              </a:solidFill>
              <a:miter lim="800000"/>
              <a:headEnd/>
              <a:tailEnd/>
            </a:ln>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buNone/>
              </a:pPr>
              <a:r>
                <a:rPr lang="en-CA" sz="1400">
                  <a:cs typeface="Times New Roman" panose="02020603050405020304" pitchFamily="18" charset="0"/>
                </a:rPr>
                <a:t>8</a:t>
              </a:r>
              <a:r>
                <a:rPr lang="en-CA" sz="1400" baseline="30000">
                  <a:cs typeface="Times New Roman" panose="02020603050405020304" pitchFamily="18" charset="0"/>
                </a:rPr>
                <a:t> ème</a:t>
              </a:r>
              <a:r>
                <a:rPr lang="en-CA" sz="1400">
                  <a:cs typeface="Times New Roman" panose="02020603050405020304" pitchFamily="18" charset="0"/>
                </a:rPr>
                <a:t> Catégorie </a:t>
              </a:r>
              <a:endParaRPr lang="en-CA" sz="3600"/>
            </a:p>
          </p:txBody>
        </p:sp>
        <p:sp>
          <p:nvSpPr>
            <p:cNvPr id="76816" name="Line 13"/>
            <p:cNvSpPr>
              <a:spLocks noChangeShapeType="1"/>
            </p:cNvSpPr>
            <p:nvPr/>
          </p:nvSpPr>
          <p:spPr bwMode="auto">
            <a:xfrm>
              <a:off x="2024" y="1746"/>
              <a:ext cx="504" cy="72"/>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a:buNone/>
              </a:pPr>
              <a:endParaRPr lang="fr-FR"/>
            </a:p>
          </p:txBody>
        </p:sp>
        <p:sp>
          <p:nvSpPr>
            <p:cNvPr id="76817" name="Line 14"/>
            <p:cNvSpPr>
              <a:spLocks noChangeShapeType="1"/>
            </p:cNvSpPr>
            <p:nvPr/>
          </p:nvSpPr>
          <p:spPr bwMode="auto">
            <a:xfrm>
              <a:off x="2096" y="1866"/>
              <a:ext cx="432"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a:buNone/>
              </a:pPr>
              <a:endParaRPr lang="fr-FR"/>
            </a:p>
          </p:txBody>
        </p:sp>
        <p:sp>
          <p:nvSpPr>
            <p:cNvPr id="76818" name="Line 15"/>
            <p:cNvSpPr>
              <a:spLocks noChangeShapeType="1"/>
            </p:cNvSpPr>
            <p:nvPr/>
          </p:nvSpPr>
          <p:spPr bwMode="auto">
            <a:xfrm flipV="1">
              <a:off x="2168" y="1909"/>
              <a:ext cx="320" cy="173"/>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a:buNone/>
              </a:pPr>
              <a:endParaRPr lang="fr-FR"/>
            </a:p>
          </p:txBody>
        </p:sp>
        <p:sp>
          <p:nvSpPr>
            <p:cNvPr id="76819" name="Line 16"/>
            <p:cNvSpPr>
              <a:spLocks noChangeShapeType="1"/>
            </p:cNvSpPr>
            <p:nvPr/>
          </p:nvSpPr>
          <p:spPr bwMode="auto">
            <a:xfrm>
              <a:off x="1592" y="2106"/>
              <a:ext cx="864" cy="72"/>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a:buNone/>
              </a:pPr>
              <a:endParaRPr lang="fr-FR"/>
            </a:p>
          </p:txBody>
        </p:sp>
        <p:sp>
          <p:nvSpPr>
            <p:cNvPr id="76820" name="Line 17"/>
            <p:cNvSpPr>
              <a:spLocks noChangeShapeType="1"/>
            </p:cNvSpPr>
            <p:nvPr/>
          </p:nvSpPr>
          <p:spPr bwMode="auto">
            <a:xfrm>
              <a:off x="1664" y="2226"/>
              <a:ext cx="824" cy="1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a:buNone/>
              </a:pPr>
              <a:endParaRPr lang="fr-FR"/>
            </a:p>
          </p:txBody>
        </p:sp>
        <p:sp>
          <p:nvSpPr>
            <p:cNvPr id="76821" name="Line 18"/>
            <p:cNvSpPr>
              <a:spLocks noChangeShapeType="1"/>
            </p:cNvSpPr>
            <p:nvPr/>
          </p:nvSpPr>
          <p:spPr bwMode="auto">
            <a:xfrm>
              <a:off x="1520" y="2464"/>
              <a:ext cx="954" cy="17"/>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a:buNone/>
              </a:pPr>
              <a:endParaRPr lang="fr-FR"/>
            </a:p>
          </p:txBody>
        </p:sp>
        <p:sp>
          <p:nvSpPr>
            <p:cNvPr id="76822" name="Line 19"/>
            <p:cNvSpPr>
              <a:spLocks noChangeShapeType="1"/>
            </p:cNvSpPr>
            <p:nvPr/>
          </p:nvSpPr>
          <p:spPr bwMode="auto">
            <a:xfrm flipV="1">
              <a:off x="1592" y="2529"/>
              <a:ext cx="872" cy="55"/>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a:buNone/>
              </a:pPr>
              <a:endParaRPr lang="fr-FR"/>
            </a:p>
          </p:txBody>
        </p:sp>
        <p:sp>
          <p:nvSpPr>
            <p:cNvPr id="76823" name="Line 20"/>
            <p:cNvSpPr>
              <a:spLocks noChangeShapeType="1"/>
            </p:cNvSpPr>
            <p:nvPr/>
          </p:nvSpPr>
          <p:spPr bwMode="auto">
            <a:xfrm flipV="1">
              <a:off x="1808" y="2582"/>
              <a:ext cx="684" cy="216"/>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a:buNone/>
              </a:pPr>
              <a:endParaRPr lang="fr-FR"/>
            </a:p>
          </p:txBody>
        </p:sp>
      </p:grpSp>
      <p:sp>
        <p:nvSpPr>
          <p:cNvPr id="76805" name="Rectangle 21"/>
          <p:cNvSpPr>
            <a:spLocks noChangeArrowheads="1"/>
          </p:cNvSpPr>
          <p:nvPr/>
        </p:nvSpPr>
        <p:spPr bwMode="auto">
          <a:xfrm>
            <a:off x="0" y="2303463"/>
            <a:ext cx="91440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buNone/>
            </a:pPr>
            <a:r>
              <a:rPr lang="en-CA" sz="1200">
                <a:cs typeface="Times New Roman" panose="02020603050405020304" pitchFamily="18" charset="0"/>
              </a:rPr>
              <a:t> </a:t>
            </a:r>
          </a:p>
          <a:p>
            <a:pPr algn="just">
              <a:buNone/>
            </a:pPr>
            <a:r>
              <a:rPr lang="en-CA" sz="1200">
                <a:cs typeface="Times New Roman" panose="02020603050405020304" pitchFamily="18" charset="0"/>
              </a:rPr>
              <a:t> </a:t>
            </a:r>
          </a:p>
          <a:p>
            <a:pPr algn="just">
              <a:buNone/>
            </a:pPr>
            <a:r>
              <a:rPr lang="en-CA" sz="1200">
                <a:cs typeface="Times New Roman" panose="02020603050405020304" pitchFamily="18" charset="0"/>
              </a:rPr>
              <a:t> </a:t>
            </a:r>
          </a:p>
          <a:p>
            <a:pPr algn="just">
              <a:buNone/>
            </a:pPr>
            <a:r>
              <a:rPr lang="en-CA" sz="1200">
                <a:cs typeface="Times New Roman" panose="02020603050405020304" pitchFamily="18" charset="0"/>
              </a:rPr>
              <a:t> </a:t>
            </a:r>
          </a:p>
          <a:p>
            <a:pPr algn="just">
              <a:buNone/>
            </a:pPr>
            <a:r>
              <a:rPr lang="en-CA" sz="1200">
                <a:cs typeface="Times New Roman" panose="02020603050405020304" pitchFamily="18" charset="0"/>
              </a:rPr>
              <a:t> </a:t>
            </a:r>
          </a:p>
          <a:p>
            <a:pPr algn="just">
              <a:buNone/>
            </a:pPr>
            <a:r>
              <a:rPr lang="en-CA" sz="1200">
                <a:cs typeface="Times New Roman" panose="02020603050405020304" pitchFamily="18" charset="0"/>
              </a:rPr>
              <a:t> </a:t>
            </a:r>
          </a:p>
          <a:p>
            <a:pPr algn="just">
              <a:buNone/>
            </a:pPr>
            <a:r>
              <a:rPr lang="en-CA" sz="1200">
                <a:cs typeface="Times New Roman" panose="02020603050405020304" pitchFamily="18" charset="0"/>
              </a:rPr>
              <a:t> </a:t>
            </a:r>
          </a:p>
          <a:p>
            <a:pPr algn="just">
              <a:buNone/>
            </a:pPr>
            <a:r>
              <a:rPr lang="en-CA" sz="1200">
                <a:cs typeface="Times New Roman" panose="02020603050405020304" pitchFamily="18" charset="0"/>
              </a:rPr>
              <a:t> </a:t>
            </a:r>
          </a:p>
          <a:p>
            <a:pPr algn="just">
              <a:buNone/>
            </a:pPr>
            <a:r>
              <a:rPr lang="en-CA" sz="1200">
                <a:cs typeface="Times New Roman" panose="02020603050405020304" pitchFamily="18" charset="0"/>
              </a:rPr>
              <a:t> </a:t>
            </a:r>
          </a:p>
          <a:p>
            <a:pPr>
              <a:buNone/>
            </a:pPr>
            <a:endParaRPr lang="en-CA" sz="2400"/>
          </a:p>
        </p:txBody>
      </p:sp>
      <p:sp>
        <p:nvSpPr>
          <p:cNvPr id="76806" name="Rectangle 22"/>
          <p:cNvSpPr>
            <a:spLocks noChangeArrowheads="1"/>
          </p:cNvSpPr>
          <p:nvPr/>
        </p:nvSpPr>
        <p:spPr bwMode="auto">
          <a:xfrm>
            <a:off x="0" y="2303463"/>
            <a:ext cx="9144000"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buNone/>
            </a:pPr>
            <a:r>
              <a:rPr lang="en-CA" sz="1200">
                <a:cs typeface="Times New Roman" panose="02020603050405020304" pitchFamily="18" charset="0"/>
              </a:rPr>
              <a:t> </a:t>
            </a:r>
          </a:p>
          <a:p>
            <a:pPr>
              <a:buNone/>
            </a:pPr>
            <a:endParaRPr lang="en-CA" sz="2400"/>
          </a:p>
        </p:txBody>
      </p:sp>
    </p:spTree>
    <p:extLst>
      <p:ext uri="{BB962C8B-B14F-4D97-AF65-F5344CB8AC3E}">
        <p14:creationId xmlns:p14="http://schemas.microsoft.com/office/powerpoint/2010/main" val="91512877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3"/>
          <p:cNvSpPr>
            <a:spLocks noGrp="1"/>
          </p:cNvSpPr>
          <p:nvPr>
            <p:ph type="sldNum" sz="quarter" idx="4294967295"/>
          </p:nvPr>
        </p:nvSpPr>
        <p:spPr>
          <a:xfrm>
            <a:off x="6731000" y="6229350"/>
            <a:ext cx="1905000" cy="457200"/>
          </a:xfrm>
          <a:prstGeom prst="rect">
            <a:avLst/>
          </a:prstGeom>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fld id="{06EF0A16-DEF8-43FB-9944-E976B5578204}" type="slidenum">
              <a:rPr lang="fr-FR" sz="1400">
                <a:solidFill>
                  <a:schemeClr val="bg2"/>
                </a:solidFill>
                <a:latin typeface="Arial" panose="020B0604020202020204" pitchFamily="34" charset="0"/>
              </a:rPr>
              <a:pPr>
                <a:buNone/>
              </a:pPr>
              <a:t>32</a:t>
            </a:fld>
            <a:endParaRPr lang="fr-FR" sz="1400">
              <a:solidFill>
                <a:schemeClr val="bg2"/>
              </a:solidFill>
              <a:latin typeface="Arial" panose="020B0604020202020204" pitchFamily="34" charset="0"/>
            </a:endParaRPr>
          </a:p>
        </p:txBody>
      </p:sp>
      <p:graphicFrame>
        <p:nvGraphicFramePr>
          <p:cNvPr id="11266" name="Object 3074"/>
          <p:cNvGraphicFramePr>
            <a:graphicFrameLocks noChangeAspect="1"/>
          </p:cNvGraphicFramePr>
          <p:nvPr>
            <p:extLst>
              <p:ext uri="{D42A27DB-BD31-4B8C-83A1-F6EECF244321}">
                <p14:modId xmlns:p14="http://schemas.microsoft.com/office/powerpoint/2010/main" val="684784047"/>
              </p:ext>
            </p:extLst>
          </p:nvPr>
        </p:nvGraphicFramePr>
        <p:xfrm>
          <a:off x="1524000" y="3319463"/>
          <a:ext cx="5973763" cy="217487"/>
        </p:xfrm>
        <a:graphic>
          <a:graphicData uri="http://schemas.openxmlformats.org/presentationml/2006/ole">
            <mc:AlternateContent xmlns:mc="http://schemas.openxmlformats.org/markup-compatibility/2006">
              <mc:Choice xmlns:v="urn:schemas-microsoft-com:vml" Requires="v">
                <p:oleObj spid="_x0000_s144473" name="Document" r:id="rId3" imgW="5972556" imgH="219456" progId="Word.Document.8">
                  <p:embed/>
                </p:oleObj>
              </mc:Choice>
              <mc:Fallback>
                <p:oleObj name="Document" r:id="rId3" imgW="5972556" imgH="219456" progId="Word.Document.8">
                  <p:embed/>
                  <p:pic>
                    <p:nvPicPr>
                      <p:cNvPr id="0" name="Picture 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319463"/>
                        <a:ext cx="5973763"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Text Box 3075"/>
          <p:cNvSpPr txBox="1">
            <a:spLocks noChangeArrowheads="1"/>
          </p:cNvSpPr>
          <p:nvPr/>
        </p:nvSpPr>
        <p:spPr bwMode="auto">
          <a:xfrm>
            <a:off x="304800" y="1181100"/>
            <a:ext cx="5483225" cy="5219700"/>
          </a:xfrm>
          <a:prstGeom prst="rect">
            <a:avLst/>
          </a:prstGeom>
          <a:solidFill>
            <a:srgbClr val="CCFFFF"/>
          </a:solidFill>
          <a:ln w="9525">
            <a:solidFill>
              <a:srgbClr val="000000"/>
            </a:solidFill>
            <a:miter lim="800000"/>
            <a:headEnd/>
            <a:tailEnd/>
          </a:ln>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a:buNone/>
            </a:pPr>
            <a:r>
              <a:rPr lang="fr-FR" sz="1600" noProof="1">
                <a:solidFill>
                  <a:srgbClr val="000000"/>
                </a:solidFill>
              </a:rPr>
              <a:t>“ Moi je crois que la première des choses, c'est d'avoir joué la carte de </a:t>
            </a:r>
            <a:r>
              <a:rPr lang="fr-FR" sz="1600" b="1" noProof="1">
                <a:solidFill>
                  <a:srgbClr val="000000"/>
                </a:solidFill>
              </a:rPr>
              <a:t>l'information continue</a:t>
            </a:r>
            <a:r>
              <a:rPr lang="fr-FR" sz="1600" noProof="1">
                <a:solidFill>
                  <a:srgbClr val="000000"/>
                </a:solidFill>
              </a:rPr>
              <a:t>, j'insiste là dessus, parce que pour moi c'est fondamental. C'est-à-dire qu'il n'y a pas un projet, qui arrive comme ça, que cela tombe dessus, sans qu'ils comprennent quelle est la logique de l'entreprise, d'où ça vient, à quoi ça correspond, à quoi ça répond etc. on n'a jamais dit : voilà cela va se passer dans tel endroit, on ne le savait pas forcément à cette époque là, mais que cela s'inscrive dans une logique d'évolution dont ils </a:t>
            </a:r>
            <a:r>
              <a:rPr lang="fr-FR" sz="1600" b="1" noProof="1">
                <a:solidFill>
                  <a:srgbClr val="000000"/>
                </a:solidFill>
              </a:rPr>
              <a:t>comprennent le sens</a:t>
            </a:r>
            <a:r>
              <a:rPr lang="fr-FR" sz="1600" noProof="1">
                <a:solidFill>
                  <a:srgbClr val="000000"/>
                </a:solidFill>
              </a:rPr>
              <a:t>. Qu'on ait pu suffisamment en amont, dans une certaine mesure, une fois que nous-mêmes, commencions à dire voilà à peu près où on voudrait aller, </a:t>
            </a:r>
            <a:r>
              <a:rPr lang="fr-FR" sz="1600" b="1" noProof="1">
                <a:solidFill>
                  <a:srgbClr val="000000"/>
                </a:solidFill>
              </a:rPr>
              <a:t>travailler avec eux</a:t>
            </a:r>
            <a:r>
              <a:rPr lang="fr-FR" sz="1600" noProof="1">
                <a:solidFill>
                  <a:srgbClr val="000000"/>
                </a:solidFill>
              </a:rPr>
              <a:t>. Cela me paraît le </a:t>
            </a:r>
            <a:r>
              <a:rPr lang="fr-FR" sz="1600" b="1" noProof="1">
                <a:solidFill>
                  <a:srgbClr val="000000"/>
                </a:solidFill>
              </a:rPr>
              <a:t>critère tout à fait fondamental</a:t>
            </a:r>
            <a:r>
              <a:rPr lang="fr-FR" sz="1600" noProof="1">
                <a:solidFill>
                  <a:srgbClr val="000000"/>
                </a:solidFill>
              </a:rPr>
              <a:t>. C'est pour ça que cela nécessite effectivement de se voir beaucoup. Le deuxième, c'est un peu ce que l'on vient de dire, c'est la </a:t>
            </a:r>
            <a:r>
              <a:rPr lang="fr-FR" sz="1600" b="1" noProof="1">
                <a:solidFill>
                  <a:srgbClr val="000000"/>
                </a:solidFill>
              </a:rPr>
              <a:t>proximité de la relation</a:t>
            </a:r>
            <a:r>
              <a:rPr lang="fr-FR" sz="1600" noProof="1">
                <a:solidFill>
                  <a:srgbClr val="000000"/>
                </a:solidFill>
              </a:rPr>
              <a:t>. C'est sûr que, si on entretient de </a:t>
            </a:r>
            <a:r>
              <a:rPr lang="fr-FR" sz="1600" b="1" noProof="1">
                <a:solidFill>
                  <a:srgbClr val="000000"/>
                </a:solidFill>
              </a:rPr>
              <a:t>bonnes relations</a:t>
            </a:r>
            <a:r>
              <a:rPr lang="fr-FR" sz="1600" noProof="1">
                <a:solidFill>
                  <a:srgbClr val="000000"/>
                </a:solidFill>
              </a:rPr>
              <a:t> humaines, avec un certain nombre de gens, on arrive à dire les choses plus facilement, plus simplement. Je crois que cela permet que même si on traverse des périodes difficiles, le contact ne soit jamais rompu et qu'on puisse faire un peu la part des choses. ”</a:t>
            </a:r>
            <a:endParaRPr lang="fr-FR" sz="900" noProof="1">
              <a:solidFill>
                <a:srgbClr val="000000"/>
              </a:solidFill>
            </a:endParaRPr>
          </a:p>
        </p:txBody>
      </p:sp>
      <p:sp>
        <p:nvSpPr>
          <p:cNvPr id="11269" name="AutoShape 3076"/>
          <p:cNvSpPr>
            <a:spLocks/>
          </p:cNvSpPr>
          <p:nvPr/>
        </p:nvSpPr>
        <p:spPr bwMode="auto">
          <a:xfrm>
            <a:off x="6096000" y="4419600"/>
            <a:ext cx="3048000" cy="1143000"/>
          </a:xfrm>
          <a:prstGeom prst="borderCallout2">
            <a:avLst>
              <a:gd name="adj1" fmla="val 19315"/>
              <a:gd name="adj2" fmla="val -3903"/>
              <a:gd name="adj3" fmla="val 19315"/>
              <a:gd name="adj4" fmla="val -3903"/>
              <a:gd name="adj5" fmla="val 25556"/>
              <a:gd name="adj6" fmla="val -35366"/>
            </a:avLst>
          </a:prstGeom>
          <a:solidFill>
            <a:srgbClr val="FFCC99"/>
          </a:solidFill>
          <a:ln w="38100">
            <a:solidFill>
              <a:srgbClr val="FFCC99"/>
            </a:solidFill>
            <a:miter lim="800000"/>
            <a:headEnd/>
            <a:tailEnd/>
          </a:ln>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r>
              <a:rPr lang="fr-FR" sz="1600" noProof="1">
                <a:solidFill>
                  <a:srgbClr val="000000"/>
                </a:solidFill>
              </a:rPr>
              <a:t>(1 2 2 2 1)       </a:t>
            </a:r>
          </a:p>
          <a:p>
            <a:pPr>
              <a:buNone/>
            </a:pPr>
            <a:r>
              <a:rPr lang="fr-FR" sz="1600" noProof="1">
                <a:solidFill>
                  <a:srgbClr val="000000"/>
                </a:solidFill>
              </a:rPr>
              <a:t>/Données/institutions/les moyens</a:t>
            </a:r>
          </a:p>
          <a:p>
            <a:pPr>
              <a:buNone/>
            </a:pPr>
            <a:r>
              <a:rPr lang="fr-FR" sz="1600" noProof="1">
                <a:solidFill>
                  <a:srgbClr val="000000"/>
                </a:solidFill>
              </a:rPr>
              <a:t>/les réunions/ Nombre de réunions</a:t>
            </a:r>
          </a:p>
        </p:txBody>
      </p:sp>
      <p:sp>
        <p:nvSpPr>
          <p:cNvPr id="11270" name="AutoShape 3077"/>
          <p:cNvSpPr>
            <a:spLocks/>
          </p:cNvSpPr>
          <p:nvPr/>
        </p:nvSpPr>
        <p:spPr bwMode="auto">
          <a:xfrm>
            <a:off x="5943600" y="5862638"/>
            <a:ext cx="3200400" cy="995362"/>
          </a:xfrm>
          <a:prstGeom prst="borderCallout1">
            <a:avLst>
              <a:gd name="adj1" fmla="val 18750"/>
              <a:gd name="adj2" fmla="val -4130"/>
              <a:gd name="adj3" fmla="val -72088"/>
              <a:gd name="adj4" fmla="val -68403"/>
            </a:avLst>
          </a:prstGeom>
          <a:solidFill>
            <a:srgbClr val="FFCC99"/>
          </a:solidFill>
          <a:ln w="38100">
            <a:solidFill>
              <a:srgbClr val="FFCC99"/>
            </a:solidFill>
            <a:miter lim="800000"/>
            <a:headEnd/>
            <a:tailEnd/>
          </a:ln>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r>
              <a:rPr lang="fr-FR" sz="1600" noProof="1">
                <a:solidFill>
                  <a:srgbClr val="000000"/>
                </a:solidFill>
              </a:rPr>
              <a:t>(1 7 9)        </a:t>
            </a:r>
          </a:p>
          <a:p>
            <a:pPr>
              <a:buNone/>
            </a:pPr>
            <a:r>
              <a:rPr lang="fr-FR" sz="1600" noProof="1">
                <a:solidFill>
                  <a:srgbClr val="000000"/>
                </a:solidFill>
              </a:rPr>
              <a:t> /Données</a:t>
            </a:r>
          </a:p>
          <a:p>
            <a:pPr>
              <a:buNone/>
            </a:pPr>
            <a:r>
              <a:rPr lang="fr-FR" sz="1600" noProof="1">
                <a:solidFill>
                  <a:srgbClr val="000000"/>
                </a:solidFill>
              </a:rPr>
              <a:t>/Comportement des membres</a:t>
            </a:r>
          </a:p>
          <a:p>
            <a:pPr>
              <a:buNone/>
            </a:pPr>
            <a:r>
              <a:rPr lang="fr-FR" sz="1600" noProof="1">
                <a:solidFill>
                  <a:srgbClr val="000000"/>
                </a:solidFill>
              </a:rPr>
              <a:t>/Les relations</a:t>
            </a:r>
            <a:endParaRPr lang="fr-FR" sz="900" noProof="1">
              <a:solidFill>
                <a:srgbClr val="000000"/>
              </a:solidFill>
            </a:endParaRPr>
          </a:p>
        </p:txBody>
      </p:sp>
      <p:sp>
        <p:nvSpPr>
          <p:cNvPr id="11271" name="AutoShape 3078"/>
          <p:cNvSpPr>
            <a:spLocks/>
          </p:cNvSpPr>
          <p:nvPr/>
        </p:nvSpPr>
        <p:spPr bwMode="auto">
          <a:xfrm>
            <a:off x="6553200" y="3352800"/>
            <a:ext cx="2590800" cy="838200"/>
          </a:xfrm>
          <a:prstGeom prst="borderCallout2">
            <a:avLst>
              <a:gd name="adj1" fmla="val 18750"/>
              <a:gd name="adj2" fmla="val -5579"/>
              <a:gd name="adj3" fmla="val 18750"/>
              <a:gd name="adj4" fmla="val -5579"/>
              <a:gd name="adj5" fmla="val 106667"/>
              <a:gd name="adj6" fmla="val -35000"/>
            </a:avLst>
          </a:prstGeom>
          <a:solidFill>
            <a:srgbClr val="FFCC99"/>
          </a:solidFill>
          <a:ln w="38100">
            <a:solidFill>
              <a:srgbClr val="FFCC99"/>
            </a:solidFill>
            <a:miter lim="800000"/>
            <a:headEnd/>
            <a:tailEnd/>
          </a:ln>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r>
              <a:rPr lang="fr-FR" sz="1600" noProof="1">
                <a:solidFill>
                  <a:srgbClr val="000000"/>
                </a:solidFill>
              </a:rPr>
              <a:t>(1 11 1)        </a:t>
            </a:r>
          </a:p>
          <a:p>
            <a:pPr>
              <a:buNone/>
            </a:pPr>
            <a:r>
              <a:rPr lang="fr-FR" sz="1600" noProof="1">
                <a:solidFill>
                  <a:srgbClr val="000000"/>
                </a:solidFill>
              </a:rPr>
              <a:t>/Données/évaluation</a:t>
            </a:r>
          </a:p>
          <a:p>
            <a:pPr>
              <a:buNone/>
            </a:pPr>
            <a:r>
              <a:rPr lang="fr-FR" sz="1600" noProof="1">
                <a:solidFill>
                  <a:srgbClr val="000000"/>
                </a:solidFill>
              </a:rPr>
              <a:t>/satisfait</a:t>
            </a:r>
            <a:endParaRPr lang="fr-FR" sz="900" noProof="1">
              <a:solidFill>
                <a:srgbClr val="000000"/>
              </a:solidFill>
            </a:endParaRPr>
          </a:p>
        </p:txBody>
      </p:sp>
      <p:sp>
        <p:nvSpPr>
          <p:cNvPr id="11272" name="AutoShape 3079"/>
          <p:cNvSpPr>
            <a:spLocks/>
          </p:cNvSpPr>
          <p:nvPr/>
        </p:nvSpPr>
        <p:spPr bwMode="auto">
          <a:xfrm>
            <a:off x="6538913" y="1600200"/>
            <a:ext cx="2605087" cy="1006475"/>
          </a:xfrm>
          <a:prstGeom prst="borderCallout1">
            <a:avLst>
              <a:gd name="adj1" fmla="val 11356"/>
              <a:gd name="adj2" fmla="val -2926"/>
              <a:gd name="adj3" fmla="val 232806"/>
              <a:gd name="adj4" fmla="val -120963"/>
            </a:avLst>
          </a:prstGeom>
          <a:solidFill>
            <a:srgbClr val="FFCC99"/>
          </a:solidFill>
          <a:ln w="38100">
            <a:solidFill>
              <a:srgbClr val="FFCC99"/>
            </a:solidFill>
            <a:miter lim="800000"/>
            <a:headEnd/>
            <a:tailEnd/>
          </a:ln>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r>
              <a:rPr lang="fr-FR" sz="1600" noProof="1">
                <a:solidFill>
                  <a:srgbClr val="000000"/>
                </a:solidFill>
              </a:rPr>
              <a:t>(1 9 2)         /Données/Activités</a:t>
            </a:r>
          </a:p>
          <a:p>
            <a:pPr>
              <a:buNone/>
            </a:pPr>
            <a:r>
              <a:rPr lang="fr-FR" sz="1600" noProof="1">
                <a:solidFill>
                  <a:srgbClr val="000000"/>
                </a:solidFill>
              </a:rPr>
              <a:t>/ les travaux du comité d'entreprise européen</a:t>
            </a:r>
          </a:p>
          <a:p>
            <a:pPr>
              <a:buNone/>
            </a:pPr>
            <a:endParaRPr lang="fr-FR" sz="1600"/>
          </a:p>
        </p:txBody>
      </p:sp>
      <p:sp>
        <p:nvSpPr>
          <p:cNvPr id="11273" name="AutoShape 3080"/>
          <p:cNvSpPr>
            <a:spLocks/>
          </p:cNvSpPr>
          <p:nvPr/>
        </p:nvSpPr>
        <p:spPr bwMode="auto">
          <a:xfrm>
            <a:off x="1828800" y="0"/>
            <a:ext cx="2971800" cy="838200"/>
          </a:xfrm>
          <a:prstGeom prst="borderCallout2">
            <a:avLst>
              <a:gd name="adj1" fmla="val 13634"/>
              <a:gd name="adj2" fmla="val -2565"/>
              <a:gd name="adj3" fmla="val 13634"/>
              <a:gd name="adj4" fmla="val -11912"/>
              <a:gd name="adj5" fmla="val 184282"/>
              <a:gd name="adj6" fmla="val -21315"/>
            </a:avLst>
          </a:prstGeom>
          <a:solidFill>
            <a:srgbClr val="FFCC99"/>
          </a:solidFill>
          <a:ln w="38100">
            <a:solidFill>
              <a:srgbClr val="FFCC99"/>
            </a:solidFill>
            <a:miter lim="800000"/>
            <a:headEnd/>
            <a:tailEnd/>
          </a:ln>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r>
              <a:rPr lang="fr-FR" sz="1600" noProof="1">
                <a:solidFill>
                  <a:srgbClr val="000000"/>
                </a:solidFill>
              </a:rPr>
              <a:t>(1 5 2 17)  </a:t>
            </a:r>
          </a:p>
          <a:p>
            <a:pPr>
              <a:buNone/>
            </a:pPr>
            <a:r>
              <a:rPr lang="fr-FR" sz="1600" noProof="1">
                <a:solidFill>
                  <a:srgbClr val="000000"/>
                </a:solidFill>
              </a:rPr>
              <a:t>/Données/l'information</a:t>
            </a:r>
          </a:p>
          <a:p>
            <a:pPr>
              <a:buNone/>
            </a:pPr>
            <a:r>
              <a:rPr lang="fr-FR" sz="1600" noProof="1">
                <a:solidFill>
                  <a:srgbClr val="000000"/>
                </a:solidFill>
              </a:rPr>
              <a:t>/car.info / information continue</a:t>
            </a:r>
            <a:endParaRPr lang="fr-FR" sz="900" noProof="1">
              <a:solidFill>
                <a:srgbClr val="000000"/>
              </a:solidFill>
            </a:endParaRPr>
          </a:p>
        </p:txBody>
      </p:sp>
      <p:sp>
        <p:nvSpPr>
          <p:cNvPr id="11274" name="AutoShape 3081"/>
          <p:cNvSpPr>
            <a:spLocks/>
          </p:cNvSpPr>
          <p:nvPr/>
        </p:nvSpPr>
        <p:spPr bwMode="auto">
          <a:xfrm>
            <a:off x="5943600" y="0"/>
            <a:ext cx="2962275" cy="1025525"/>
          </a:xfrm>
          <a:prstGeom prst="borderCallout2">
            <a:avLst>
              <a:gd name="adj1" fmla="val 11144"/>
              <a:gd name="adj2" fmla="val -2574"/>
              <a:gd name="adj3" fmla="val 11144"/>
              <a:gd name="adj4" fmla="val -28296"/>
              <a:gd name="adj5" fmla="val 314551"/>
              <a:gd name="adj6" fmla="val -70310"/>
            </a:avLst>
          </a:prstGeom>
          <a:solidFill>
            <a:srgbClr val="FFCC99"/>
          </a:solidFill>
          <a:ln w="38100">
            <a:solidFill>
              <a:srgbClr val="FFCC99"/>
            </a:solidFill>
            <a:miter lim="800000"/>
            <a:headEnd/>
            <a:tailEnd/>
          </a:ln>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r>
              <a:rPr lang="fr-FR" sz="1600" noProof="1">
                <a:solidFill>
                  <a:srgbClr val="000000"/>
                </a:solidFill>
              </a:rPr>
              <a:t>(1 5 2 26)       /Données/l'information</a:t>
            </a:r>
          </a:p>
          <a:p>
            <a:pPr>
              <a:buNone/>
            </a:pPr>
            <a:r>
              <a:rPr lang="fr-FR" sz="1600" noProof="1">
                <a:solidFill>
                  <a:srgbClr val="000000"/>
                </a:solidFill>
              </a:rPr>
              <a:t>/car.info</a:t>
            </a:r>
          </a:p>
          <a:p>
            <a:pPr>
              <a:buNone/>
            </a:pPr>
            <a:r>
              <a:rPr lang="fr-FR" sz="1600" noProof="1">
                <a:solidFill>
                  <a:srgbClr val="000000"/>
                </a:solidFill>
              </a:rPr>
              <a:t>/ information compréhensible</a:t>
            </a:r>
            <a:endParaRPr lang="fr-FR" sz="900" noProof="1">
              <a:solidFill>
                <a:srgbClr val="000000"/>
              </a:solidFill>
            </a:endParaRPr>
          </a:p>
        </p:txBody>
      </p:sp>
      <p:sp>
        <p:nvSpPr>
          <p:cNvPr id="11275" name="Text Box 3082"/>
          <p:cNvSpPr txBox="1">
            <a:spLocks noChangeArrowheads="1"/>
          </p:cNvSpPr>
          <p:nvPr/>
        </p:nvSpPr>
        <p:spPr bwMode="auto">
          <a:xfrm>
            <a:off x="0" y="6400800"/>
            <a:ext cx="579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buNone/>
            </a:pPr>
            <a:r>
              <a:rPr lang="fr-FR" sz="2800" dirty="0"/>
              <a:t>Codage ouvert - exemple 1</a:t>
            </a:r>
          </a:p>
        </p:txBody>
      </p:sp>
    </p:spTree>
    <p:extLst>
      <p:ext uri="{BB962C8B-B14F-4D97-AF65-F5344CB8AC3E}">
        <p14:creationId xmlns:p14="http://schemas.microsoft.com/office/powerpoint/2010/main" val="92949242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3"/>
          <p:cNvSpPr>
            <a:spLocks noGrp="1"/>
          </p:cNvSpPr>
          <p:nvPr>
            <p:ph type="sldNum" sz="quarter" idx="4294967295"/>
          </p:nvPr>
        </p:nvSpPr>
        <p:spPr>
          <a:xfrm>
            <a:off x="6731000" y="6229350"/>
            <a:ext cx="1905000" cy="457200"/>
          </a:xfrm>
          <a:prstGeom prst="rect">
            <a:avLst/>
          </a:prstGeom>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fld id="{9EA0CCFA-A2E8-477F-8639-DCC6D04ADE66}" type="slidenum">
              <a:rPr lang="fr-FR" sz="1400">
                <a:solidFill>
                  <a:schemeClr val="bg2"/>
                </a:solidFill>
                <a:latin typeface="Arial" panose="020B0604020202020204" pitchFamily="34" charset="0"/>
              </a:rPr>
              <a:pPr>
                <a:buNone/>
              </a:pPr>
              <a:t>33</a:t>
            </a:fld>
            <a:endParaRPr lang="fr-FR" sz="1400">
              <a:solidFill>
                <a:schemeClr val="bg2"/>
              </a:solidFill>
              <a:latin typeface="Arial" panose="020B0604020202020204" pitchFamily="34" charset="0"/>
            </a:endParaRPr>
          </a:p>
        </p:txBody>
      </p:sp>
      <p:sp>
        <p:nvSpPr>
          <p:cNvPr id="73731" name="Text Box 2"/>
          <p:cNvSpPr txBox="1">
            <a:spLocks noChangeArrowheads="1"/>
          </p:cNvSpPr>
          <p:nvPr/>
        </p:nvSpPr>
        <p:spPr bwMode="auto">
          <a:xfrm>
            <a:off x="3055938" y="2605088"/>
            <a:ext cx="3940175" cy="1749425"/>
          </a:xfrm>
          <a:prstGeom prst="rect">
            <a:avLst/>
          </a:prstGeom>
          <a:solidFill>
            <a:srgbClr val="66FFFF"/>
          </a:solidFill>
          <a:ln w="9525">
            <a:solidFill>
              <a:srgbClr val="000000"/>
            </a:solidFill>
            <a:miter lim="800000"/>
            <a:headEnd/>
            <a:tailEnd/>
          </a:ln>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r>
              <a:rPr lang="fr-FR" sz="1600" noProof="1">
                <a:solidFill>
                  <a:srgbClr val="000000"/>
                </a:solidFill>
              </a:rPr>
              <a:t>Non, une autre voie très facile est qu'il y ait plus de contacts entre le </a:t>
            </a:r>
            <a:r>
              <a:rPr lang="fr-FR" sz="1600" b="1" noProof="1">
                <a:solidFill>
                  <a:srgbClr val="000000"/>
                </a:solidFill>
              </a:rPr>
              <a:t>comité restreint</a:t>
            </a:r>
            <a:r>
              <a:rPr lang="fr-FR" sz="1600" noProof="1">
                <a:solidFill>
                  <a:srgbClr val="000000"/>
                </a:solidFill>
              </a:rPr>
              <a:t> composé de 6 personnes et la Direction, avec des </a:t>
            </a:r>
            <a:r>
              <a:rPr lang="fr-FR" sz="1600" b="1" noProof="1">
                <a:solidFill>
                  <a:srgbClr val="000000"/>
                </a:solidFill>
              </a:rPr>
              <a:t>réunions plus fréquentes</a:t>
            </a:r>
            <a:r>
              <a:rPr lang="fr-FR" sz="1600" noProof="1">
                <a:solidFill>
                  <a:srgbClr val="000000"/>
                </a:solidFill>
              </a:rPr>
              <a:t>, des </a:t>
            </a:r>
            <a:r>
              <a:rPr lang="fr-FR" sz="1600" b="1" noProof="1">
                <a:solidFill>
                  <a:srgbClr val="000000"/>
                </a:solidFill>
              </a:rPr>
              <a:t>meilleures information</a:t>
            </a:r>
            <a:r>
              <a:rPr lang="fr-FR" sz="1600" noProof="1">
                <a:solidFill>
                  <a:srgbClr val="000000"/>
                </a:solidFill>
              </a:rPr>
              <a:t>s et des </a:t>
            </a:r>
            <a:r>
              <a:rPr lang="fr-FR" sz="1600" b="1" noProof="1">
                <a:solidFill>
                  <a:srgbClr val="000000"/>
                </a:solidFill>
              </a:rPr>
              <a:t>informations mises à jour</a:t>
            </a:r>
            <a:r>
              <a:rPr lang="fr-FR" sz="1600" noProof="1">
                <a:solidFill>
                  <a:srgbClr val="000000"/>
                </a:solidFill>
              </a:rPr>
              <a:t>, pas des informations de l'année écoulée.</a:t>
            </a:r>
          </a:p>
        </p:txBody>
      </p:sp>
      <p:sp>
        <p:nvSpPr>
          <p:cNvPr id="73732" name="AutoShape 3"/>
          <p:cNvSpPr>
            <a:spLocks/>
          </p:cNvSpPr>
          <p:nvPr/>
        </p:nvSpPr>
        <p:spPr bwMode="auto">
          <a:xfrm>
            <a:off x="5943600" y="1143000"/>
            <a:ext cx="2819400" cy="1066800"/>
          </a:xfrm>
          <a:prstGeom prst="borderCallout2">
            <a:avLst>
              <a:gd name="adj1" fmla="val 18750"/>
              <a:gd name="adj2" fmla="val -3833"/>
              <a:gd name="adj3" fmla="val 18750"/>
              <a:gd name="adj4" fmla="val -14444"/>
              <a:gd name="adj5" fmla="val 161162"/>
              <a:gd name="adj6" fmla="val -25282"/>
            </a:avLst>
          </a:prstGeom>
          <a:solidFill>
            <a:srgbClr val="FFCC99"/>
          </a:solidFill>
          <a:ln w="38100">
            <a:solidFill>
              <a:srgbClr val="FFCC99"/>
            </a:solidFill>
            <a:miter lim="800000"/>
            <a:headEnd/>
            <a:tailEnd/>
          </a:ln>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r>
              <a:rPr lang="fr-FR" sz="1600" noProof="1">
                <a:solidFill>
                  <a:srgbClr val="000000"/>
                </a:solidFill>
              </a:rPr>
              <a:t>(1 2 1 3)  </a:t>
            </a:r>
          </a:p>
          <a:p>
            <a:pPr>
              <a:buNone/>
            </a:pPr>
            <a:r>
              <a:rPr lang="fr-FR" sz="1600" noProof="1">
                <a:solidFill>
                  <a:srgbClr val="000000"/>
                </a:solidFill>
              </a:rPr>
              <a:t>/Données/Institutions/ structure du C.E.E./ instance restreinte</a:t>
            </a:r>
          </a:p>
        </p:txBody>
      </p:sp>
      <p:sp>
        <p:nvSpPr>
          <p:cNvPr id="73733" name="AutoShape 4"/>
          <p:cNvSpPr>
            <a:spLocks/>
          </p:cNvSpPr>
          <p:nvPr/>
        </p:nvSpPr>
        <p:spPr bwMode="auto">
          <a:xfrm>
            <a:off x="4724400" y="5257800"/>
            <a:ext cx="3322638" cy="1112838"/>
          </a:xfrm>
          <a:prstGeom prst="borderCallout2">
            <a:avLst>
              <a:gd name="adj1" fmla="val 18750"/>
              <a:gd name="adj2" fmla="val 104954"/>
              <a:gd name="adj3" fmla="val 18750"/>
              <a:gd name="adj4" fmla="val 105282"/>
              <a:gd name="adj5" fmla="val -141227"/>
              <a:gd name="adj6" fmla="val 37218"/>
            </a:avLst>
          </a:prstGeom>
          <a:solidFill>
            <a:srgbClr val="FFCC99"/>
          </a:solidFill>
          <a:ln w="38100">
            <a:solidFill>
              <a:srgbClr val="FFCC99"/>
            </a:solidFill>
            <a:miter lim="800000"/>
            <a:headEnd/>
            <a:tailEnd/>
          </a:ln>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r>
              <a:rPr lang="fr-FR" sz="1600" noProof="1">
                <a:solidFill>
                  <a:srgbClr val="000000"/>
                </a:solidFill>
              </a:rPr>
              <a:t>(1 2 2 2 1)       </a:t>
            </a:r>
          </a:p>
          <a:p>
            <a:pPr>
              <a:buNone/>
            </a:pPr>
            <a:r>
              <a:rPr lang="fr-FR" sz="1600" noProof="1">
                <a:solidFill>
                  <a:srgbClr val="000000"/>
                </a:solidFill>
              </a:rPr>
              <a:t>/Données/institutions</a:t>
            </a:r>
          </a:p>
          <a:p>
            <a:pPr>
              <a:buNone/>
            </a:pPr>
            <a:r>
              <a:rPr lang="fr-FR" sz="1600" noProof="1">
                <a:solidFill>
                  <a:srgbClr val="000000"/>
                </a:solidFill>
              </a:rPr>
              <a:t>/les moyens/les réunions/ Nombre de réunions</a:t>
            </a:r>
          </a:p>
        </p:txBody>
      </p:sp>
      <p:sp>
        <p:nvSpPr>
          <p:cNvPr id="73734" name="AutoShape 5"/>
          <p:cNvSpPr>
            <a:spLocks/>
          </p:cNvSpPr>
          <p:nvPr/>
        </p:nvSpPr>
        <p:spPr bwMode="auto">
          <a:xfrm>
            <a:off x="304800" y="4303713"/>
            <a:ext cx="2284413" cy="1335087"/>
          </a:xfrm>
          <a:prstGeom prst="borderCallout2">
            <a:avLst>
              <a:gd name="adj1" fmla="val 18750"/>
              <a:gd name="adj2" fmla="val 104162"/>
              <a:gd name="adj3" fmla="val 18750"/>
              <a:gd name="adj4" fmla="val 131968"/>
              <a:gd name="adj5" fmla="val -33532"/>
              <a:gd name="adj6" fmla="val 133843"/>
            </a:avLst>
          </a:prstGeom>
          <a:solidFill>
            <a:srgbClr val="FFCC99"/>
          </a:solidFill>
          <a:ln w="38100">
            <a:solidFill>
              <a:srgbClr val="FFCC99"/>
            </a:solidFill>
            <a:miter lim="800000"/>
            <a:headEnd/>
            <a:tailEnd/>
          </a:ln>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r>
              <a:rPr lang="fr-FR" sz="1600" noProof="1">
                <a:solidFill>
                  <a:srgbClr val="000000"/>
                </a:solidFill>
              </a:rPr>
              <a:t>(1 12 1 2)  </a:t>
            </a:r>
          </a:p>
          <a:p>
            <a:pPr>
              <a:buNone/>
            </a:pPr>
            <a:r>
              <a:rPr lang="fr-FR" sz="1600" noProof="1">
                <a:solidFill>
                  <a:srgbClr val="000000"/>
                </a:solidFill>
              </a:rPr>
              <a:t> /Données/Attentes participants/ Améliorations possibles/ informations</a:t>
            </a:r>
          </a:p>
        </p:txBody>
      </p:sp>
      <p:sp>
        <p:nvSpPr>
          <p:cNvPr id="73735" name="AutoShape 6"/>
          <p:cNvSpPr>
            <a:spLocks/>
          </p:cNvSpPr>
          <p:nvPr/>
        </p:nvSpPr>
        <p:spPr bwMode="auto">
          <a:xfrm>
            <a:off x="228600" y="1143000"/>
            <a:ext cx="2209800" cy="1143000"/>
          </a:xfrm>
          <a:prstGeom prst="borderCallout2">
            <a:avLst>
              <a:gd name="adj1" fmla="val 18750"/>
              <a:gd name="adj2" fmla="val 105028"/>
              <a:gd name="adj3" fmla="val 18750"/>
              <a:gd name="adj4" fmla="val 131588"/>
              <a:gd name="adj5" fmla="val 234444"/>
              <a:gd name="adj6" fmla="val 134051"/>
            </a:avLst>
          </a:prstGeom>
          <a:solidFill>
            <a:srgbClr val="FFCC99"/>
          </a:solidFill>
          <a:ln w="38100">
            <a:solidFill>
              <a:srgbClr val="FFCC99"/>
            </a:solidFill>
            <a:miter lim="800000"/>
            <a:headEnd/>
            <a:tailEnd/>
          </a:ln>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r>
              <a:rPr lang="fr-FR" sz="1600" noProof="1">
                <a:solidFill>
                  <a:srgbClr val="000000"/>
                </a:solidFill>
              </a:rPr>
              <a:t>(1 5 2 17)  </a:t>
            </a:r>
          </a:p>
          <a:p>
            <a:pPr>
              <a:buNone/>
            </a:pPr>
            <a:r>
              <a:rPr lang="fr-FR" sz="1600" noProof="1">
                <a:solidFill>
                  <a:srgbClr val="000000"/>
                </a:solidFill>
              </a:rPr>
              <a:t>/Données/l'information</a:t>
            </a:r>
          </a:p>
          <a:p>
            <a:pPr>
              <a:buNone/>
            </a:pPr>
            <a:r>
              <a:rPr lang="fr-FR" sz="1600" noProof="1">
                <a:solidFill>
                  <a:srgbClr val="000000"/>
                </a:solidFill>
              </a:rPr>
              <a:t>/car. info/</a:t>
            </a:r>
          </a:p>
          <a:p>
            <a:pPr>
              <a:buNone/>
            </a:pPr>
            <a:r>
              <a:rPr lang="fr-FR" sz="1600" noProof="1">
                <a:solidFill>
                  <a:srgbClr val="000000"/>
                </a:solidFill>
              </a:rPr>
              <a:t> information continue</a:t>
            </a:r>
          </a:p>
        </p:txBody>
      </p:sp>
      <p:sp>
        <p:nvSpPr>
          <p:cNvPr id="73736" name="Text Box 7"/>
          <p:cNvSpPr txBox="1">
            <a:spLocks noChangeArrowheads="1"/>
          </p:cNvSpPr>
          <p:nvPr/>
        </p:nvSpPr>
        <p:spPr bwMode="auto">
          <a:xfrm>
            <a:off x="0" y="6338888"/>
            <a:ext cx="5791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buNone/>
            </a:pPr>
            <a:r>
              <a:rPr lang="fr-FR" sz="2800" dirty="0"/>
              <a:t>Codage ouvert - exemple 2</a:t>
            </a:r>
          </a:p>
        </p:txBody>
      </p:sp>
    </p:spTree>
    <p:extLst>
      <p:ext uri="{BB962C8B-B14F-4D97-AF65-F5344CB8AC3E}">
        <p14:creationId xmlns:p14="http://schemas.microsoft.com/office/powerpoint/2010/main" val="174276779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3"/>
          <p:cNvSpPr>
            <a:spLocks noGrp="1"/>
          </p:cNvSpPr>
          <p:nvPr>
            <p:ph type="sldNum" sz="quarter" idx="4294967295"/>
          </p:nvPr>
        </p:nvSpPr>
        <p:spPr>
          <a:xfrm>
            <a:off x="6731000" y="6229350"/>
            <a:ext cx="1905000" cy="457200"/>
          </a:xfrm>
          <a:prstGeom prst="rect">
            <a:avLst/>
          </a:prstGeom>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fld id="{CF387C4D-1B27-42D2-AB49-93FD69480584}" type="slidenum">
              <a:rPr lang="fr-FR" sz="1400">
                <a:solidFill>
                  <a:schemeClr val="bg2"/>
                </a:solidFill>
                <a:latin typeface="Arial" panose="020B0604020202020204" pitchFamily="34" charset="0"/>
              </a:rPr>
              <a:pPr>
                <a:buNone/>
              </a:pPr>
              <a:t>34</a:t>
            </a:fld>
            <a:endParaRPr lang="fr-FR" sz="1400">
              <a:solidFill>
                <a:schemeClr val="bg2"/>
              </a:solidFill>
              <a:latin typeface="Arial" panose="020B0604020202020204" pitchFamily="34" charset="0"/>
            </a:endParaRPr>
          </a:p>
        </p:txBody>
      </p:sp>
      <p:sp>
        <p:nvSpPr>
          <p:cNvPr id="74755" name="Text Box 2"/>
          <p:cNvSpPr txBox="1">
            <a:spLocks noChangeArrowheads="1"/>
          </p:cNvSpPr>
          <p:nvPr/>
        </p:nvSpPr>
        <p:spPr bwMode="auto">
          <a:xfrm>
            <a:off x="1371600" y="1676400"/>
            <a:ext cx="4114800" cy="4343400"/>
          </a:xfrm>
          <a:prstGeom prst="rect">
            <a:avLst/>
          </a:prstGeom>
          <a:solidFill>
            <a:srgbClr val="CCFFFF"/>
          </a:solidFill>
          <a:ln w="9525">
            <a:solidFill>
              <a:srgbClr val="000000"/>
            </a:solidFill>
            <a:miter lim="800000"/>
            <a:headEnd/>
            <a:tailEnd/>
          </a:ln>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a:buNone/>
            </a:pPr>
            <a:r>
              <a:rPr lang="fr-FR" sz="1600"/>
              <a:t>Mais, </a:t>
            </a:r>
            <a:r>
              <a:rPr lang="fr-FR" sz="1600" b="1"/>
              <a:t>l'important</a:t>
            </a:r>
            <a:r>
              <a:rPr lang="fr-FR" sz="1600"/>
              <a:t> aussi, c'est qu'il y ait </a:t>
            </a:r>
            <a:r>
              <a:rPr lang="fr-FR" sz="1600" b="1"/>
              <a:t>communication régulière</a:t>
            </a:r>
            <a:r>
              <a:rPr lang="fr-FR" sz="1600"/>
              <a:t> et c'est sans doute une des choses très difficiles. C'est déjà </a:t>
            </a:r>
            <a:r>
              <a:rPr lang="fr-FR" sz="1600" b="1"/>
              <a:t>difficile à faire</a:t>
            </a:r>
            <a:r>
              <a:rPr lang="fr-FR" sz="1600"/>
              <a:t> quand on est sur un pays, que l'on est monolingue et quand on est mono-culturel. C'est éminemment beaucoup plus difficile, quand c'est </a:t>
            </a:r>
            <a:r>
              <a:rPr lang="fr-FR" sz="1600" b="1"/>
              <a:t>multi-lingue, multi-culture</a:t>
            </a:r>
            <a:r>
              <a:rPr lang="fr-FR" sz="1600"/>
              <a:t> et sur des données, qui ne sont pas apparemment toujours l'immédiat quotidien. Cela suppose tout un travail de captage de l'information, de circulation, de traitement de l'information dans les 2 sens. C'est l'un des </a:t>
            </a:r>
            <a:r>
              <a:rPr lang="fr-FR" sz="1600" b="1"/>
              <a:t>problèmes redoutables pour les comités</a:t>
            </a:r>
            <a:r>
              <a:rPr lang="fr-FR" sz="1600"/>
              <a:t>. D'ailleurs, tous les comités ont tous conscience, que ce soit du côté de la Direction, quand la Direction veut jouer le jeu ou que ce soit du côté des travailleurs.</a:t>
            </a:r>
          </a:p>
          <a:p>
            <a:pPr>
              <a:buNone/>
            </a:pPr>
            <a:endParaRPr lang="fr-FR" sz="900"/>
          </a:p>
        </p:txBody>
      </p:sp>
      <p:sp>
        <p:nvSpPr>
          <p:cNvPr id="74756" name="AutoShape 3"/>
          <p:cNvSpPr>
            <a:spLocks/>
          </p:cNvSpPr>
          <p:nvPr/>
        </p:nvSpPr>
        <p:spPr bwMode="auto">
          <a:xfrm>
            <a:off x="2297113" y="379413"/>
            <a:ext cx="1893887" cy="382587"/>
          </a:xfrm>
          <a:prstGeom prst="borderCallout2">
            <a:avLst>
              <a:gd name="adj1" fmla="val 116250"/>
              <a:gd name="adj2" fmla="val 51125"/>
              <a:gd name="adj3" fmla="val 196847"/>
              <a:gd name="adj4" fmla="val 20157"/>
              <a:gd name="adj5" fmla="val 341458"/>
              <a:gd name="adj6" fmla="val 16611"/>
            </a:avLst>
          </a:prstGeom>
          <a:solidFill>
            <a:srgbClr val="FFCC99"/>
          </a:solidFill>
          <a:ln w="38100">
            <a:solidFill>
              <a:srgbClr val="FFCC99"/>
            </a:solidFill>
            <a:miter lim="800000"/>
            <a:headEnd/>
            <a:tailEnd/>
          </a:ln>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r>
              <a:rPr lang="fr-FR" sz="1600" noProof="1">
                <a:solidFill>
                  <a:srgbClr val="000000"/>
                </a:solidFill>
              </a:rPr>
              <a:t>(1 12) Attentes</a:t>
            </a:r>
          </a:p>
        </p:txBody>
      </p:sp>
      <p:sp>
        <p:nvSpPr>
          <p:cNvPr id="74757" name="AutoShape 4"/>
          <p:cNvSpPr>
            <a:spLocks/>
          </p:cNvSpPr>
          <p:nvPr/>
        </p:nvSpPr>
        <p:spPr bwMode="auto">
          <a:xfrm>
            <a:off x="5667375" y="417513"/>
            <a:ext cx="3019425" cy="935037"/>
          </a:xfrm>
          <a:prstGeom prst="borderCallout2">
            <a:avLst>
              <a:gd name="adj1" fmla="val 20880"/>
              <a:gd name="adj2" fmla="val -3694"/>
              <a:gd name="adj3" fmla="val 21995"/>
              <a:gd name="adj4" fmla="val -15912"/>
              <a:gd name="adj5" fmla="val 174338"/>
              <a:gd name="adj6" fmla="val -79366"/>
            </a:avLst>
          </a:prstGeom>
          <a:solidFill>
            <a:srgbClr val="FFCC99"/>
          </a:solidFill>
          <a:ln w="38100">
            <a:solidFill>
              <a:srgbClr val="FFCC99"/>
            </a:solidFill>
            <a:miter lim="800000"/>
            <a:headEnd/>
            <a:tailEnd/>
          </a:ln>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r>
              <a:rPr lang="fr-FR" sz="1600" noProof="1">
                <a:solidFill>
                  <a:srgbClr val="000000"/>
                </a:solidFill>
              </a:rPr>
              <a:t>(1 5 2 17)  </a:t>
            </a:r>
          </a:p>
          <a:p>
            <a:pPr>
              <a:buNone/>
            </a:pPr>
            <a:r>
              <a:rPr lang="fr-FR" sz="1600" noProof="1">
                <a:solidFill>
                  <a:srgbClr val="000000"/>
                </a:solidFill>
              </a:rPr>
              <a:t>/Données/l'information/car. info/ information continue</a:t>
            </a:r>
          </a:p>
        </p:txBody>
      </p:sp>
      <p:sp>
        <p:nvSpPr>
          <p:cNvPr id="74758" name="AutoShape 5"/>
          <p:cNvSpPr>
            <a:spLocks/>
          </p:cNvSpPr>
          <p:nvPr/>
        </p:nvSpPr>
        <p:spPr bwMode="auto">
          <a:xfrm>
            <a:off x="6340475" y="4025900"/>
            <a:ext cx="1843088" cy="622300"/>
          </a:xfrm>
          <a:prstGeom prst="borderCallout2">
            <a:avLst>
              <a:gd name="adj1" fmla="val 34157"/>
              <a:gd name="adj2" fmla="val -5032"/>
              <a:gd name="adj3" fmla="val 34157"/>
              <a:gd name="adj4" fmla="val -26509"/>
              <a:gd name="adj5" fmla="val 109398"/>
              <a:gd name="adj6" fmla="val -50639"/>
            </a:avLst>
          </a:prstGeom>
          <a:solidFill>
            <a:srgbClr val="FFCC99"/>
          </a:solidFill>
          <a:ln w="38100">
            <a:solidFill>
              <a:srgbClr val="FFCC99"/>
            </a:solidFill>
            <a:miter lim="800000"/>
            <a:headEnd/>
            <a:tailEnd/>
          </a:ln>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r>
              <a:rPr lang="fr-FR" sz="1600" noProof="1">
                <a:solidFill>
                  <a:srgbClr val="000000"/>
                </a:solidFill>
              </a:rPr>
              <a:t>(1 10) Difficulté du C.E.E.</a:t>
            </a:r>
          </a:p>
        </p:txBody>
      </p:sp>
      <p:sp>
        <p:nvSpPr>
          <p:cNvPr id="74759" name="AutoShape 6"/>
          <p:cNvSpPr>
            <a:spLocks/>
          </p:cNvSpPr>
          <p:nvPr/>
        </p:nvSpPr>
        <p:spPr bwMode="auto">
          <a:xfrm>
            <a:off x="6069013" y="2489200"/>
            <a:ext cx="2125662" cy="820738"/>
          </a:xfrm>
          <a:prstGeom prst="borderCallout2">
            <a:avLst>
              <a:gd name="adj1" fmla="val 24931"/>
              <a:gd name="adj2" fmla="val -4685"/>
              <a:gd name="adj3" fmla="val 36560"/>
              <a:gd name="adj4" fmla="val -15593"/>
              <a:gd name="adj5" fmla="val 102319"/>
              <a:gd name="adj6" fmla="val -34204"/>
            </a:avLst>
          </a:prstGeom>
          <a:solidFill>
            <a:srgbClr val="FFCC99"/>
          </a:solidFill>
          <a:ln w="38100">
            <a:solidFill>
              <a:srgbClr val="FFCC99"/>
            </a:solidFill>
            <a:miter lim="800000"/>
            <a:headEnd/>
            <a:tailEnd/>
          </a:ln>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r>
              <a:rPr lang="fr-FR" sz="1600" noProof="1">
                <a:solidFill>
                  <a:srgbClr val="000000"/>
                </a:solidFill>
              </a:rPr>
              <a:t>(1 10 1) </a:t>
            </a:r>
          </a:p>
          <a:p>
            <a:pPr>
              <a:buNone/>
            </a:pPr>
            <a:r>
              <a:rPr lang="fr-FR" sz="1600" noProof="1">
                <a:solidFill>
                  <a:srgbClr val="000000"/>
                </a:solidFill>
              </a:rPr>
              <a:t>Difficulté du C.E.E./ Langues</a:t>
            </a:r>
          </a:p>
        </p:txBody>
      </p:sp>
      <p:sp>
        <p:nvSpPr>
          <p:cNvPr id="74760" name="AutoShape 7"/>
          <p:cNvSpPr>
            <a:spLocks/>
          </p:cNvSpPr>
          <p:nvPr/>
        </p:nvSpPr>
        <p:spPr bwMode="auto">
          <a:xfrm>
            <a:off x="6305550" y="1593850"/>
            <a:ext cx="1804988" cy="373063"/>
          </a:xfrm>
          <a:prstGeom prst="borderCallout2">
            <a:avLst>
              <a:gd name="adj1" fmla="val 44333"/>
              <a:gd name="adj2" fmla="val -6037"/>
              <a:gd name="adj3" fmla="val 44333"/>
              <a:gd name="adj4" fmla="val -37523"/>
              <a:gd name="adj5" fmla="val 245236"/>
              <a:gd name="adj6" fmla="val -192611"/>
            </a:avLst>
          </a:prstGeom>
          <a:solidFill>
            <a:srgbClr val="FFCC99"/>
          </a:solidFill>
          <a:ln w="38100">
            <a:solidFill>
              <a:srgbClr val="FFCC99"/>
            </a:solidFill>
            <a:miter lim="800000"/>
            <a:headEnd/>
            <a:tailEnd/>
          </a:ln>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r>
              <a:rPr lang="fr-FR" sz="1600" noProof="1">
                <a:solidFill>
                  <a:srgbClr val="000000"/>
                </a:solidFill>
              </a:rPr>
              <a:t>(1 11) Evaluation</a:t>
            </a:r>
          </a:p>
        </p:txBody>
      </p:sp>
      <p:sp>
        <p:nvSpPr>
          <p:cNvPr id="74761" name="Text Box 8"/>
          <p:cNvSpPr txBox="1">
            <a:spLocks noChangeArrowheads="1"/>
          </p:cNvSpPr>
          <p:nvPr/>
        </p:nvSpPr>
        <p:spPr bwMode="auto">
          <a:xfrm>
            <a:off x="0" y="6338888"/>
            <a:ext cx="5791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buNone/>
            </a:pPr>
            <a:r>
              <a:rPr lang="fr-FR" sz="2800" dirty="0"/>
              <a:t>Codage ouvert - exemple 3</a:t>
            </a:r>
          </a:p>
        </p:txBody>
      </p:sp>
    </p:spTree>
    <p:extLst>
      <p:ext uri="{BB962C8B-B14F-4D97-AF65-F5344CB8AC3E}">
        <p14:creationId xmlns:p14="http://schemas.microsoft.com/office/powerpoint/2010/main" val="400604853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votre tour</a:t>
            </a:r>
            <a:endParaRPr lang="fr-FR" dirty="0"/>
          </a:p>
        </p:txBody>
      </p:sp>
      <p:sp>
        <p:nvSpPr>
          <p:cNvPr id="3" name="Espace réservé du contenu 2"/>
          <p:cNvSpPr>
            <a:spLocks noGrp="1"/>
          </p:cNvSpPr>
          <p:nvPr>
            <p:ph idx="1"/>
          </p:nvPr>
        </p:nvSpPr>
        <p:spPr/>
        <p:txBody>
          <a:bodyPr/>
          <a:lstStyle/>
          <a:p>
            <a:r>
              <a:rPr lang="fr-FR" sz="2000" dirty="0" smtClean="0"/>
              <a:t>A l’aide du document joint, pouvez-vous vous entrainer à effectuer un codage ouvert.</a:t>
            </a:r>
          </a:p>
          <a:p>
            <a:r>
              <a:rPr lang="fr-FR" sz="2000" u="sng" dirty="0" smtClean="0"/>
              <a:t>Nature du matériau à coder </a:t>
            </a:r>
            <a:r>
              <a:rPr lang="fr-FR" sz="2000" dirty="0" smtClean="0"/>
              <a:t>:</a:t>
            </a:r>
          </a:p>
          <a:p>
            <a:r>
              <a:rPr lang="fr-FR" sz="2000" dirty="0" smtClean="0"/>
              <a:t>Il s’agit d’un retour d’appréciation établi par des cadres d’entreprise à propos d’un coaching dont ils ont bénéficié.</a:t>
            </a:r>
          </a:p>
          <a:p>
            <a:r>
              <a:rPr lang="fr-FR" sz="2000" u="sng" dirty="0" smtClean="0"/>
              <a:t>La question de recherche </a:t>
            </a:r>
            <a:r>
              <a:rPr lang="fr-FR" sz="2000" dirty="0" smtClean="0"/>
              <a:t>est : </a:t>
            </a:r>
          </a:p>
          <a:p>
            <a:r>
              <a:rPr lang="fr-FR" sz="2000" dirty="0" smtClean="0"/>
              <a:t>En quoi le coaching a-t-il eu des effets sur le comportement des cadres : quelles formes de solidarité sont observables et comment on y parvient ?</a:t>
            </a:r>
            <a:endParaRPr lang="fr-FR" sz="2000" dirty="0"/>
          </a:p>
        </p:txBody>
      </p:sp>
      <p:pic>
        <p:nvPicPr>
          <p:cNvPr id="452611" name="Picture 3"/>
          <p:cNvPicPr>
            <a:picLocks noChangeAspect="1" noChangeArrowheads="1"/>
          </p:cNvPicPr>
          <p:nvPr/>
        </p:nvPicPr>
        <p:blipFill>
          <a:blip r:embed="rId2" cstate="print"/>
          <a:srcRect/>
          <a:stretch>
            <a:fillRect/>
          </a:stretch>
        </p:blipFill>
        <p:spPr bwMode="auto">
          <a:xfrm>
            <a:off x="5065568" y="1082821"/>
            <a:ext cx="3671812" cy="3073544"/>
          </a:xfrm>
          <a:prstGeom prst="rect">
            <a:avLst/>
          </a:prstGeom>
          <a:noFill/>
          <a:ln w="9525">
            <a:noFill/>
            <a:miter lim="800000"/>
            <a:headEnd/>
            <a:tailEnd/>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Codage axial</a:t>
            </a:r>
            <a:endParaRPr lang="fr-FR" dirty="0"/>
          </a:p>
        </p:txBody>
      </p:sp>
      <p:graphicFrame>
        <p:nvGraphicFramePr>
          <p:cNvPr id="5" name="Tableau 4"/>
          <p:cNvGraphicFramePr>
            <a:graphicFrameLocks noGrp="1"/>
          </p:cNvGraphicFramePr>
          <p:nvPr/>
        </p:nvGraphicFramePr>
        <p:xfrm>
          <a:off x="914399" y="2327563"/>
          <a:ext cx="7065820" cy="3408219"/>
        </p:xfrm>
        <a:graphic>
          <a:graphicData uri="http://schemas.openxmlformats.org/drawingml/2006/table">
            <a:tbl>
              <a:tblPr/>
              <a:tblGrid>
                <a:gridCol w="1413164"/>
                <a:gridCol w="1413164"/>
                <a:gridCol w="1413164"/>
                <a:gridCol w="1413164"/>
                <a:gridCol w="1413164"/>
              </a:tblGrid>
              <a:tr h="340822">
                <a:tc>
                  <a:txBody>
                    <a:bodyPr/>
                    <a:lstStyle/>
                    <a:p>
                      <a:pPr algn="l">
                        <a:spcAft>
                          <a:spcPts val="0"/>
                        </a:spcAft>
                      </a:pPr>
                      <a:r>
                        <a:rPr lang="fr-FR" sz="1100" b="1" dirty="0">
                          <a:solidFill>
                            <a:srgbClr val="000000"/>
                          </a:solidFill>
                          <a:latin typeface="Times New Roman"/>
                          <a:ea typeface="Times New Roman"/>
                          <a:cs typeface="Times New Roman"/>
                        </a:rPr>
                        <a:t>Soi</a:t>
                      </a:r>
                      <a:endParaRPr lang="fr-FR" sz="2000" dirty="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l">
                        <a:spcAft>
                          <a:spcPts val="0"/>
                        </a:spcAft>
                      </a:pPr>
                      <a:r>
                        <a:rPr lang="fr-FR" sz="1100" b="1">
                          <a:solidFill>
                            <a:srgbClr val="000000"/>
                          </a:solidFill>
                          <a:latin typeface="Times New Roman"/>
                          <a:ea typeface="Times New Roman"/>
                          <a:cs typeface="Times New Roman"/>
                        </a:rPr>
                        <a:t>Conflits</a:t>
                      </a:r>
                      <a:endParaRPr lang="fr-FR" sz="200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l">
                        <a:spcAft>
                          <a:spcPts val="0"/>
                        </a:spcAft>
                      </a:pPr>
                      <a:r>
                        <a:rPr lang="fr-FR" sz="1100" b="1">
                          <a:solidFill>
                            <a:srgbClr val="000000"/>
                          </a:solidFill>
                          <a:latin typeface="Times New Roman"/>
                          <a:ea typeface="Times New Roman"/>
                          <a:cs typeface="Times New Roman"/>
                        </a:rPr>
                        <a:t>Equipe</a:t>
                      </a:r>
                      <a:endParaRPr lang="fr-FR" sz="200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l">
                        <a:spcAft>
                          <a:spcPts val="0"/>
                        </a:spcAft>
                      </a:pPr>
                      <a:r>
                        <a:rPr lang="fr-FR" sz="1100" b="1" dirty="0">
                          <a:solidFill>
                            <a:srgbClr val="000000"/>
                          </a:solidFill>
                          <a:latin typeface="Times New Roman"/>
                          <a:ea typeface="Times New Roman"/>
                          <a:cs typeface="Times New Roman"/>
                        </a:rPr>
                        <a:t>Leadership</a:t>
                      </a:r>
                      <a:endParaRPr lang="fr-FR" sz="2000" dirty="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l">
                        <a:spcAft>
                          <a:spcPts val="0"/>
                        </a:spcAft>
                      </a:pPr>
                      <a:r>
                        <a:rPr lang="fr-FR" sz="1100" b="1">
                          <a:solidFill>
                            <a:srgbClr val="000000"/>
                          </a:solidFill>
                          <a:latin typeface="Times New Roman"/>
                          <a:ea typeface="Times New Roman"/>
                          <a:cs typeface="Times New Roman"/>
                        </a:rPr>
                        <a:t>Attente / organisation</a:t>
                      </a:r>
                      <a:endParaRPr lang="fr-FR" sz="200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1022465">
                <a:tc>
                  <a:txBody>
                    <a:bodyPr/>
                    <a:lstStyle/>
                    <a:p>
                      <a:pPr algn="l">
                        <a:spcAft>
                          <a:spcPts val="0"/>
                        </a:spcAft>
                      </a:pPr>
                      <a:r>
                        <a:rPr lang="fr-FR" sz="1100">
                          <a:solidFill>
                            <a:srgbClr val="000000"/>
                          </a:solidFill>
                          <a:latin typeface="Times New Roman"/>
                          <a:ea typeface="Times New Roman"/>
                          <a:cs typeface="Times New Roman"/>
                        </a:rPr>
                        <a:t>Se connaitre Comprendre ses limites Nuance entre énergie</a:t>
                      </a:r>
                      <a:endParaRPr lang="fr-FR" sz="200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100">
                          <a:solidFill>
                            <a:srgbClr val="000000"/>
                          </a:solidFill>
                          <a:latin typeface="Times New Roman"/>
                          <a:ea typeface="Times New Roman"/>
                          <a:cs typeface="Times New Roman"/>
                        </a:rPr>
                        <a:t>Maitriser les pressions internes</a:t>
                      </a:r>
                      <a:endParaRPr lang="fr-FR" sz="200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100">
                          <a:solidFill>
                            <a:srgbClr val="000000"/>
                          </a:solidFill>
                          <a:latin typeface="Times New Roman"/>
                          <a:ea typeface="Times New Roman"/>
                          <a:cs typeface="Times New Roman"/>
                        </a:rPr>
                        <a:t>Comprendre les valeurs</a:t>
                      </a:r>
                      <a:endParaRPr lang="fr-FR" sz="200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100">
                          <a:solidFill>
                            <a:srgbClr val="000000"/>
                          </a:solidFill>
                          <a:latin typeface="Times New Roman"/>
                          <a:ea typeface="Times New Roman"/>
                          <a:cs typeface="Times New Roman"/>
                        </a:rPr>
                        <a:t>Communiquer Ecouter Evaluer Déléguer</a:t>
                      </a:r>
                      <a:endParaRPr lang="fr-FR" sz="200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100">
                          <a:solidFill>
                            <a:srgbClr val="000000"/>
                          </a:solidFill>
                          <a:latin typeface="Times New Roman"/>
                          <a:ea typeface="Times New Roman"/>
                          <a:cs typeface="Times New Roman"/>
                        </a:rPr>
                        <a:t>Briser les frontières Améliorer le travail en équipe Communauté de pratiques Mentorat à adapter</a:t>
                      </a:r>
                      <a:endParaRPr lang="fr-FR" sz="200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233">
                <a:tc>
                  <a:txBody>
                    <a:bodyPr/>
                    <a:lstStyle/>
                    <a:p>
                      <a:pPr algn="l">
                        <a:spcAft>
                          <a:spcPts val="0"/>
                        </a:spcAft>
                      </a:pPr>
                      <a:r>
                        <a:rPr lang="fr-FR" sz="1100">
                          <a:solidFill>
                            <a:srgbClr val="000000"/>
                          </a:solidFill>
                          <a:latin typeface="Times New Roman"/>
                          <a:ea typeface="Times New Roman"/>
                          <a:cs typeface="Times New Roman"/>
                        </a:rPr>
                        <a:t>Gérer ses émotions négatives Développer une attitude positive</a:t>
                      </a:r>
                      <a:endParaRPr lang="fr-FR" sz="200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100">
                          <a:solidFill>
                            <a:srgbClr val="000000"/>
                          </a:solidFill>
                          <a:latin typeface="Times New Roman"/>
                          <a:ea typeface="Times New Roman"/>
                          <a:cs typeface="Times New Roman"/>
                        </a:rPr>
                        <a:t>Ressentir moins de stress</a:t>
                      </a:r>
                      <a:endParaRPr lang="fr-FR" sz="200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100">
                          <a:solidFill>
                            <a:srgbClr val="000000"/>
                          </a:solidFill>
                          <a:latin typeface="Times New Roman"/>
                          <a:ea typeface="Times New Roman"/>
                          <a:cs typeface="Times New Roman"/>
                        </a:rPr>
                        <a:t>Rééquilibrer comportement Relations meilleures</a:t>
                      </a:r>
                      <a:endParaRPr lang="fr-FR" sz="200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100">
                          <a:solidFill>
                            <a:srgbClr val="000000"/>
                          </a:solidFill>
                          <a:latin typeface="Times New Roman"/>
                          <a:ea typeface="Times New Roman"/>
                          <a:cs typeface="Times New Roman"/>
                        </a:rPr>
                        <a:t>Développer les talents</a:t>
                      </a:r>
                      <a:endParaRPr lang="fr-FR" sz="200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100">
                          <a:solidFill>
                            <a:srgbClr val="000000"/>
                          </a:solidFill>
                          <a:latin typeface="Times New Roman"/>
                          <a:ea typeface="Times New Roman"/>
                          <a:cs typeface="Times New Roman"/>
                        </a:rPr>
                        <a:t>Esprit de corps à développer</a:t>
                      </a:r>
                      <a:endParaRPr lang="fr-FR" sz="200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233">
                <a:tc>
                  <a:txBody>
                    <a:bodyPr/>
                    <a:lstStyle/>
                    <a:p>
                      <a:pPr algn="l">
                        <a:spcAft>
                          <a:spcPts val="0"/>
                        </a:spcAft>
                      </a:pPr>
                      <a:r>
                        <a:rPr lang="fr-FR" sz="1100">
                          <a:solidFill>
                            <a:srgbClr val="000000"/>
                          </a:solidFill>
                          <a:latin typeface="Times New Roman"/>
                          <a:ea typeface="Times New Roman"/>
                          <a:cs typeface="Times New Roman"/>
                        </a:rPr>
                        <a:t>Sentir courage confiance en soi</a:t>
                      </a:r>
                      <a:endParaRPr lang="fr-FR" sz="200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100">
                          <a:solidFill>
                            <a:srgbClr val="000000"/>
                          </a:solidFill>
                          <a:latin typeface="Times New Roman"/>
                          <a:ea typeface="Times New Roman"/>
                          <a:cs typeface="Times New Roman"/>
                        </a:rPr>
                        <a:t>Adopter la confrontation pacifique</a:t>
                      </a:r>
                      <a:endParaRPr lang="fr-FR" sz="200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100">
                          <a:solidFill>
                            <a:srgbClr val="000000"/>
                          </a:solidFill>
                          <a:latin typeface="Times New Roman"/>
                          <a:ea typeface="Times New Roman"/>
                          <a:cs typeface="Times New Roman"/>
                        </a:rPr>
                        <a:t>Renforcer l'esprit d'équipe Efficacité et confort</a:t>
                      </a:r>
                      <a:endParaRPr lang="fr-FR" sz="200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100">
                          <a:solidFill>
                            <a:srgbClr val="000000"/>
                          </a:solidFill>
                          <a:latin typeface="Times New Roman"/>
                          <a:ea typeface="Times New Roman"/>
                          <a:cs typeface="Times New Roman"/>
                        </a:rPr>
                        <a:t>Partager les réussites</a:t>
                      </a:r>
                      <a:endParaRPr lang="fr-FR" sz="200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100">
                          <a:solidFill>
                            <a:srgbClr val="000000"/>
                          </a:solidFill>
                          <a:latin typeface="Times New Roman"/>
                          <a:ea typeface="Times New Roman"/>
                          <a:cs typeface="Times New Roman"/>
                        </a:rPr>
                        <a:t>Gérer son supérieur hiérarchique</a:t>
                      </a:r>
                      <a:endParaRPr lang="fr-FR" sz="200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233">
                <a:tc>
                  <a:txBody>
                    <a:bodyPr/>
                    <a:lstStyle/>
                    <a:p>
                      <a:pPr algn="l">
                        <a:spcAft>
                          <a:spcPts val="0"/>
                        </a:spcAft>
                      </a:pPr>
                      <a:r>
                        <a:rPr lang="fr-FR" sz="1100">
                          <a:solidFill>
                            <a:srgbClr val="000000"/>
                          </a:solidFill>
                          <a:latin typeface="Times New Roman"/>
                          <a:ea typeface="Times New Roman"/>
                          <a:cs typeface="Times New Roman"/>
                        </a:rPr>
                        <a:t>S'ouvrir : Style plus souple Tolérance  Empathie Patience  </a:t>
                      </a:r>
                      <a:endParaRPr lang="fr-FR" sz="200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100">
                          <a:solidFill>
                            <a:srgbClr val="000000"/>
                          </a:solidFill>
                          <a:latin typeface="Times New Roman"/>
                          <a:ea typeface="Times New Roman"/>
                          <a:cs typeface="Times New Roman"/>
                        </a:rPr>
                        <a:t>Gérer les conflits</a:t>
                      </a:r>
                      <a:endParaRPr lang="fr-FR" sz="200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100">
                          <a:solidFill>
                            <a:srgbClr val="000000"/>
                          </a:solidFill>
                          <a:latin typeface="Times New Roman"/>
                          <a:ea typeface="Times New Roman"/>
                          <a:cs typeface="Times New Roman"/>
                        </a:rPr>
                        <a:t>Gérer des équipes à distance Préciser les objectifs</a:t>
                      </a:r>
                      <a:endParaRPr lang="fr-FR" sz="200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100">
                          <a:solidFill>
                            <a:srgbClr val="000000"/>
                          </a:solidFill>
                          <a:latin typeface="Times New Roman"/>
                          <a:ea typeface="Times New Roman"/>
                          <a:cs typeface="Times New Roman"/>
                        </a:rPr>
                        <a:t>Situer rôle et culture </a:t>
                      </a:r>
                      <a:endParaRPr lang="fr-FR" sz="200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100">
                          <a:solidFill>
                            <a:srgbClr val="000000"/>
                          </a:solidFill>
                          <a:latin typeface="Times New Roman"/>
                          <a:ea typeface="Times New Roman"/>
                          <a:cs typeface="Times New Roman"/>
                        </a:rPr>
                        <a:t>Obtenir plus de ressources</a:t>
                      </a:r>
                      <a:endParaRPr lang="fr-FR" sz="200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233">
                <a:tc>
                  <a:txBody>
                    <a:bodyPr/>
                    <a:lstStyle/>
                    <a:p>
                      <a:pPr algn="l">
                        <a:spcAft>
                          <a:spcPts val="0"/>
                        </a:spcAft>
                      </a:pPr>
                      <a:r>
                        <a:rPr lang="fr-FR" sz="1100">
                          <a:solidFill>
                            <a:srgbClr val="000000"/>
                          </a:solidFill>
                          <a:latin typeface="Times New Roman"/>
                          <a:ea typeface="Times New Roman"/>
                          <a:cs typeface="Times New Roman"/>
                        </a:rPr>
                        <a:t>S'améliorer s’adapter</a:t>
                      </a:r>
                      <a:endParaRPr lang="fr-FR" sz="200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100">
                          <a:solidFill>
                            <a:srgbClr val="000000"/>
                          </a:solidFill>
                          <a:latin typeface="Times New Roman"/>
                          <a:ea typeface="Times New Roman"/>
                          <a:cs typeface="Times New Roman"/>
                        </a:rPr>
                        <a:t>Désamorcer les conflits</a:t>
                      </a:r>
                      <a:endParaRPr lang="fr-FR" sz="2000">
                        <a:latin typeface="Times New Roman"/>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100">
                          <a:solidFill>
                            <a:srgbClr val="000000"/>
                          </a:solidFill>
                          <a:latin typeface="Times New Roman"/>
                          <a:ea typeface="Times New Roman"/>
                          <a:cs typeface="Times New Roman"/>
                        </a:rPr>
                        <a:t>Influencer, provoquer l’adhésion des résistants</a:t>
                      </a:r>
                      <a:endParaRPr lang="fr-FR" sz="200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100">
                          <a:solidFill>
                            <a:srgbClr val="000000"/>
                          </a:solidFill>
                          <a:latin typeface="Times New Roman"/>
                          <a:ea typeface="Times New Roman"/>
                          <a:cs typeface="Times New Roman"/>
                        </a:rPr>
                        <a:t>Vendre ses réussites à son chef</a:t>
                      </a:r>
                      <a:endParaRPr lang="fr-FR" sz="200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100" dirty="0">
                          <a:solidFill>
                            <a:srgbClr val="000000"/>
                          </a:solidFill>
                          <a:latin typeface="Times New Roman"/>
                          <a:ea typeface="Times New Roman"/>
                          <a:cs typeface="Times New Roman"/>
                        </a:rPr>
                        <a:t>Persévérance post formation / Suivi et appui </a:t>
                      </a:r>
                      <a:r>
                        <a:rPr lang="fr-FR" sz="1100" dirty="0" err="1">
                          <a:solidFill>
                            <a:srgbClr val="000000"/>
                          </a:solidFill>
                          <a:latin typeface="Times New Roman"/>
                          <a:ea typeface="Times New Roman"/>
                          <a:cs typeface="Times New Roman"/>
                        </a:rPr>
                        <a:t>orga</a:t>
                      </a:r>
                      <a:endParaRPr lang="fr-FR" sz="2000" dirty="0">
                        <a:latin typeface="Times New Roman"/>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Espace réservé du contenu 5"/>
          <p:cNvSpPr>
            <a:spLocks noGrp="1"/>
          </p:cNvSpPr>
          <p:nvPr>
            <p:ph idx="1"/>
          </p:nvPr>
        </p:nvSpPr>
        <p:spPr>
          <a:xfrm>
            <a:off x="457200" y="1219200"/>
            <a:ext cx="7315200" cy="720436"/>
          </a:xfrm>
        </p:spPr>
        <p:txBody>
          <a:bodyPr/>
          <a:lstStyle/>
          <a:p>
            <a:r>
              <a:rPr lang="fr-FR" dirty="0" smtClean="0"/>
              <a:t>Résultat du codage axial</a:t>
            </a:r>
            <a:endParaRPr lang="fr-FR"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p:txBody>
          <a:bodyPr/>
          <a:lstStyle/>
          <a:p>
            <a:r>
              <a:rPr lang="fr-FR" sz="2400" dirty="0" smtClean="0">
                <a:cs typeface="Times New Roman" panose="02020603050405020304" pitchFamily="18" charset="0"/>
              </a:rPr>
              <a:t>Codage pratique : </a:t>
            </a:r>
            <a:r>
              <a:rPr lang="fr-FR" sz="2400" b="1" dirty="0" smtClean="0">
                <a:cs typeface="Times New Roman" panose="02020603050405020304" pitchFamily="18" charset="0"/>
              </a:rPr>
              <a:t>comparaison</a:t>
            </a:r>
            <a:endParaRPr lang="fr-FR" sz="2400" b="1" dirty="0" smtClean="0"/>
          </a:p>
        </p:txBody>
      </p:sp>
      <p:sp>
        <p:nvSpPr>
          <p:cNvPr id="6" name="Espace réservé du numéro de diapositive 4"/>
          <p:cNvSpPr>
            <a:spLocks noGrp="1"/>
          </p:cNvSpPr>
          <p:nvPr>
            <p:ph type="sldNum" sz="quarter" idx="4294967295"/>
          </p:nvPr>
        </p:nvSpPr>
        <p:spPr>
          <a:xfrm>
            <a:off x="7239000" y="6229350"/>
            <a:ext cx="1905000" cy="457200"/>
          </a:xfrm>
          <a:prstGeom prst="rect">
            <a:avLst/>
          </a:prstGeom>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fld id="{AF2B7AF4-99E0-4B8A-A565-068E17EF9B4C}" type="slidenum">
              <a:rPr lang="fr-FR" sz="1400">
                <a:solidFill>
                  <a:schemeClr val="bg2"/>
                </a:solidFill>
                <a:latin typeface="Arial" panose="020B0604020202020204" pitchFamily="34" charset="0"/>
              </a:rPr>
              <a:pPr>
                <a:buNone/>
              </a:pPr>
              <a:t>37</a:t>
            </a:fld>
            <a:endParaRPr lang="fr-FR" sz="1400" dirty="0">
              <a:solidFill>
                <a:schemeClr val="bg2"/>
              </a:solidFill>
              <a:latin typeface="Arial" panose="020B0604020202020204" pitchFamily="34" charset="0"/>
            </a:endParaRPr>
          </a:p>
        </p:txBody>
      </p:sp>
      <p:pic>
        <p:nvPicPr>
          <p:cNvPr id="7782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800225"/>
            <a:ext cx="8686800"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54607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fr-FR" dirty="0" smtClean="0"/>
              <a:t>Codage axial et sélectif</a:t>
            </a:r>
            <a:endParaRPr lang="fr-FR" dirty="0"/>
          </a:p>
        </p:txBody>
      </p:sp>
      <p:sp>
        <p:nvSpPr>
          <p:cNvPr id="4" name="Subtitle 3"/>
          <p:cNvSpPr>
            <a:spLocks noGrp="1"/>
          </p:cNvSpPr>
          <p:nvPr>
            <p:ph type="subTitle" idx="1"/>
          </p:nvPr>
        </p:nvSpPr>
        <p:spPr/>
        <p:txBody>
          <a:bodyPr/>
          <a:lstStyle/>
          <a:p>
            <a:r>
              <a:rPr lang="fr-FR" dirty="0" smtClean="0">
                <a:solidFill>
                  <a:srgbClr val="0070C0"/>
                </a:solidFill>
              </a:rPr>
              <a:t>Avancement dans le codage</a:t>
            </a:r>
            <a:endParaRPr lang="fr-FR" dirty="0">
              <a:solidFill>
                <a:srgbClr val="0070C0"/>
              </a:solidFill>
            </a:endParaRPr>
          </a:p>
        </p:txBody>
      </p:sp>
      <p:pic>
        <p:nvPicPr>
          <p:cNvPr id="5" name="Picture 4"/>
          <p:cNvPicPr>
            <a:picLocks noChangeAspect="1"/>
          </p:cNvPicPr>
          <p:nvPr/>
        </p:nvPicPr>
        <p:blipFill>
          <a:blip r:embed="rId2" cstate="print"/>
          <a:stretch>
            <a:fillRect/>
          </a:stretch>
        </p:blipFill>
        <p:spPr>
          <a:xfrm>
            <a:off x="4711849" y="3232014"/>
            <a:ext cx="3729522" cy="3013454"/>
          </a:xfrm>
          <a:prstGeom prst="rect">
            <a:avLst/>
          </a:prstGeom>
        </p:spPr>
      </p:pic>
    </p:spTree>
    <p:extLst>
      <p:ext uri="{BB962C8B-B14F-4D97-AF65-F5344CB8AC3E}">
        <p14:creationId xmlns:p14="http://schemas.microsoft.com/office/powerpoint/2010/main" val="272321033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1026"/>
          <p:cNvSpPr>
            <a:spLocks noGrp="1" noChangeArrowheads="1"/>
          </p:cNvSpPr>
          <p:nvPr>
            <p:ph type="title"/>
          </p:nvPr>
        </p:nvSpPr>
        <p:spPr/>
        <p:txBody>
          <a:bodyPr/>
          <a:lstStyle/>
          <a:p>
            <a:r>
              <a:rPr lang="fr-FR" sz="3600" noProof="0" smtClean="0">
                <a:cs typeface="Times New Roman" pitchFamily="18" charset="0"/>
              </a:rPr>
              <a:t>Codes &amp; organisation</a:t>
            </a:r>
            <a:endParaRPr lang="fr-FR" sz="2400" noProof="0" smtClean="0"/>
          </a:p>
        </p:txBody>
      </p:sp>
      <p:sp>
        <p:nvSpPr>
          <p:cNvPr id="16" name="Espace réservé du numéro de diapositive 4"/>
          <p:cNvSpPr>
            <a:spLocks noGrp="1"/>
          </p:cNvSpPr>
          <p:nvPr>
            <p:ph type="sldNum" sz="quarter" idx="4294967295"/>
          </p:nvPr>
        </p:nvSpPr>
        <p:spPr>
          <a:xfrm>
            <a:off x="7239000" y="6229350"/>
            <a:ext cx="1905000" cy="457200"/>
          </a:xfrm>
          <a:prstGeom prst="rect">
            <a:avLst/>
          </a:prstGeom>
        </p:spPr>
        <p:txBody>
          <a:bodyPr/>
          <a:lstStyle/>
          <a:p>
            <a:pPr>
              <a:defRPr/>
            </a:pPr>
            <a:fld id="{98495667-24D7-4947-A44E-86F8AC77BFB4}" type="slidenum">
              <a:rPr lang="fr-FR"/>
              <a:pPr>
                <a:defRPr/>
              </a:pPr>
              <a:t>39</a:t>
            </a:fld>
            <a:endParaRPr lang="fr-FR"/>
          </a:p>
        </p:txBody>
      </p:sp>
      <p:sp>
        <p:nvSpPr>
          <p:cNvPr id="83972" name="Text Box 1027"/>
          <p:cNvSpPr txBox="1">
            <a:spLocks noChangeArrowheads="1"/>
          </p:cNvSpPr>
          <p:nvPr/>
        </p:nvSpPr>
        <p:spPr bwMode="auto">
          <a:xfrm>
            <a:off x="2362200" y="3810000"/>
            <a:ext cx="1602971" cy="669925"/>
          </a:xfrm>
          <a:prstGeom prst="rect">
            <a:avLst/>
          </a:prstGeom>
          <a:solidFill>
            <a:srgbClr val="FFFFFF"/>
          </a:solidFill>
          <a:ln w="9525">
            <a:solidFill>
              <a:srgbClr val="0000FF"/>
            </a:solidFill>
            <a:miter lim="800000"/>
            <a:headEnd/>
            <a:tailEnd/>
          </a:ln>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buNone/>
            </a:pPr>
            <a:r>
              <a:rPr lang="fr-FR" dirty="0" smtClean="0">
                <a:solidFill>
                  <a:srgbClr val="0000FF"/>
                </a:solidFill>
                <a:latin typeface="Calibri" pitchFamily="34" charset="0"/>
                <a:cs typeface="Calibri" pitchFamily="34" charset="0"/>
              </a:rPr>
              <a:t>Code # 5</a:t>
            </a:r>
            <a:endParaRPr lang="fr-FR" dirty="0">
              <a:solidFill>
                <a:srgbClr val="0000FF"/>
              </a:solidFill>
              <a:latin typeface="Calibri" pitchFamily="34" charset="0"/>
              <a:cs typeface="Calibri" pitchFamily="34" charset="0"/>
            </a:endParaRPr>
          </a:p>
        </p:txBody>
      </p:sp>
      <p:sp>
        <p:nvSpPr>
          <p:cNvPr id="83973" name="Text Box 1028"/>
          <p:cNvSpPr txBox="1">
            <a:spLocks noChangeArrowheads="1"/>
          </p:cNvSpPr>
          <p:nvPr/>
        </p:nvSpPr>
        <p:spPr bwMode="auto">
          <a:xfrm>
            <a:off x="4374356" y="1981200"/>
            <a:ext cx="1340643" cy="669925"/>
          </a:xfrm>
          <a:prstGeom prst="rect">
            <a:avLst/>
          </a:prstGeom>
          <a:solidFill>
            <a:srgbClr val="FFFFFF"/>
          </a:solidFill>
          <a:ln w="9525">
            <a:solidFill>
              <a:srgbClr val="0000FF"/>
            </a:solidFill>
            <a:miter lim="800000"/>
            <a:headEnd/>
            <a:tailEnd/>
          </a:ln>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buNone/>
            </a:pPr>
            <a:r>
              <a:rPr lang="fr-FR" sz="2400" dirty="0" smtClean="0">
                <a:solidFill>
                  <a:srgbClr val="0000FF"/>
                </a:solidFill>
                <a:latin typeface="Calibri" pitchFamily="34" charset="0"/>
                <a:cs typeface="Calibri" pitchFamily="34" charset="0"/>
              </a:rPr>
              <a:t>Code # </a:t>
            </a:r>
            <a:r>
              <a:rPr lang="fr-FR" sz="2400" dirty="0">
                <a:solidFill>
                  <a:srgbClr val="0000FF"/>
                </a:solidFill>
                <a:latin typeface="Calibri" pitchFamily="34" charset="0"/>
                <a:cs typeface="Calibri" pitchFamily="34" charset="0"/>
              </a:rPr>
              <a:t>4</a:t>
            </a:r>
          </a:p>
        </p:txBody>
      </p:sp>
      <p:sp>
        <p:nvSpPr>
          <p:cNvPr id="83974" name="Text Box 1029"/>
          <p:cNvSpPr txBox="1">
            <a:spLocks noChangeArrowheads="1"/>
          </p:cNvSpPr>
          <p:nvPr/>
        </p:nvSpPr>
        <p:spPr bwMode="auto">
          <a:xfrm>
            <a:off x="6629400" y="3810000"/>
            <a:ext cx="2257425" cy="669925"/>
          </a:xfrm>
          <a:prstGeom prst="rect">
            <a:avLst/>
          </a:prstGeom>
          <a:solidFill>
            <a:srgbClr val="F462D5"/>
          </a:solidFill>
          <a:ln w="9525">
            <a:solidFill>
              <a:srgbClr val="0000FF"/>
            </a:solidFill>
            <a:miter lim="800000"/>
            <a:headEnd/>
            <a:tailEnd/>
          </a:ln>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buNone/>
            </a:pPr>
            <a:r>
              <a:rPr lang="fr-FR" sz="2400" dirty="0" smtClean="0">
                <a:solidFill>
                  <a:srgbClr val="0000FF"/>
                </a:solidFill>
                <a:latin typeface="Calibri" pitchFamily="34" charset="0"/>
                <a:cs typeface="Calibri" pitchFamily="34" charset="0"/>
              </a:rPr>
              <a:t>Code # 2</a:t>
            </a:r>
            <a:endParaRPr lang="fr-FR" sz="2400" dirty="0">
              <a:solidFill>
                <a:srgbClr val="0000FF"/>
              </a:solidFill>
              <a:latin typeface="Calibri" pitchFamily="34" charset="0"/>
              <a:cs typeface="Calibri" pitchFamily="34" charset="0"/>
            </a:endParaRPr>
          </a:p>
        </p:txBody>
      </p:sp>
      <p:sp>
        <p:nvSpPr>
          <p:cNvPr id="83975" name="Text Box 1030"/>
          <p:cNvSpPr txBox="1">
            <a:spLocks noChangeArrowheads="1"/>
          </p:cNvSpPr>
          <p:nvPr/>
        </p:nvSpPr>
        <p:spPr bwMode="auto">
          <a:xfrm>
            <a:off x="5740400" y="1981200"/>
            <a:ext cx="2005013" cy="6699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buNone/>
            </a:pPr>
            <a:r>
              <a:rPr lang="fr-FR" sz="2800" dirty="0" smtClean="0">
                <a:latin typeface="Calibri" pitchFamily="34" charset="0"/>
                <a:cs typeface="Calibri" pitchFamily="34" charset="0"/>
              </a:rPr>
              <a:t>Propriété </a:t>
            </a:r>
            <a:endParaRPr lang="fr-FR" sz="2800" dirty="0">
              <a:latin typeface="Calibri" pitchFamily="34" charset="0"/>
              <a:cs typeface="Calibri" pitchFamily="34" charset="0"/>
            </a:endParaRPr>
          </a:p>
        </p:txBody>
      </p:sp>
      <p:sp>
        <p:nvSpPr>
          <p:cNvPr id="83976" name="Text Box 1031"/>
          <p:cNvSpPr txBox="1">
            <a:spLocks noChangeArrowheads="1"/>
          </p:cNvSpPr>
          <p:nvPr/>
        </p:nvSpPr>
        <p:spPr bwMode="auto">
          <a:xfrm>
            <a:off x="2362200" y="5257800"/>
            <a:ext cx="6553200" cy="8921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buNone/>
            </a:pPr>
            <a:r>
              <a:rPr lang="fr-FR" sz="2800" dirty="0" smtClean="0">
                <a:latin typeface="Calibri" pitchFamily="34" charset="0"/>
                <a:cs typeface="Calibri" pitchFamily="34" charset="0"/>
              </a:rPr>
              <a:t>dimensions</a:t>
            </a:r>
            <a:r>
              <a:rPr lang="fr-FR" sz="2800" dirty="0">
                <a:latin typeface="Calibri" pitchFamily="34" charset="0"/>
                <a:cs typeface="Calibri" pitchFamily="34" charset="0"/>
              </a:rPr>
              <a:t>…</a:t>
            </a:r>
          </a:p>
        </p:txBody>
      </p:sp>
      <p:sp>
        <p:nvSpPr>
          <p:cNvPr id="83977" name="AutoShape 1032"/>
          <p:cNvSpPr>
            <a:spLocks noChangeArrowheads="1"/>
          </p:cNvSpPr>
          <p:nvPr/>
        </p:nvSpPr>
        <p:spPr bwMode="auto">
          <a:xfrm>
            <a:off x="4031674" y="3810000"/>
            <a:ext cx="2607252" cy="665163"/>
          </a:xfrm>
          <a:prstGeom prst="leftRightArrowCallout">
            <a:avLst>
              <a:gd name="adj1" fmla="val 25000"/>
              <a:gd name="adj2" fmla="val 25000"/>
              <a:gd name="adj3" fmla="val 37411"/>
              <a:gd name="adj4" fmla="val 50000"/>
            </a:avLst>
          </a:prstGeom>
          <a:solidFill>
            <a:srgbClr val="CCFFFF"/>
          </a:solidFill>
          <a:ln w="9525">
            <a:solidFill>
              <a:srgbClr val="0000FF"/>
            </a:solidFill>
            <a:miter lim="800000"/>
            <a:headEnd/>
            <a:tailEnd/>
          </a:ln>
        </p:spPr>
        <p:txBody>
          <a:bodyPr/>
          <a:lstStyle/>
          <a:p>
            <a:pPr>
              <a:buNone/>
            </a:pPr>
            <a:r>
              <a:rPr lang="fr-FR" sz="1800" dirty="0" smtClean="0">
                <a:latin typeface="Calibri" pitchFamily="34" charset="0"/>
                <a:cs typeface="Calibri" pitchFamily="34" charset="0"/>
              </a:rPr>
              <a:t>Continuum</a:t>
            </a:r>
            <a:endParaRPr lang="fr-FR" sz="1800" dirty="0">
              <a:latin typeface="Calibri" pitchFamily="34" charset="0"/>
              <a:cs typeface="Calibri" pitchFamily="34" charset="0"/>
            </a:endParaRPr>
          </a:p>
        </p:txBody>
      </p:sp>
      <p:sp>
        <p:nvSpPr>
          <p:cNvPr id="83978" name="Line 1033"/>
          <p:cNvSpPr>
            <a:spLocks noChangeShapeType="1"/>
          </p:cNvSpPr>
          <p:nvPr/>
        </p:nvSpPr>
        <p:spPr bwMode="auto">
          <a:xfrm flipH="1">
            <a:off x="3490912" y="2667001"/>
            <a:ext cx="1766888" cy="1138238"/>
          </a:xfrm>
          <a:prstGeom prst="line">
            <a:avLst/>
          </a:prstGeom>
          <a:noFill/>
          <a:ln w="9525" cap="rnd">
            <a:solidFill>
              <a:srgbClr val="00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fr-FR">
              <a:latin typeface="Calibri" pitchFamily="34" charset="0"/>
              <a:cs typeface="Calibri" pitchFamily="34" charset="0"/>
            </a:endParaRPr>
          </a:p>
        </p:txBody>
      </p:sp>
      <p:sp>
        <p:nvSpPr>
          <p:cNvPr id="83979" name="Line 1034"/>
          <p:cNvSpPr>
            <a:spLocks noChangeShapeType="1"/>
          </p:cNvSpPr>
          <p:nvPr/>
        </p:nvSpPr>
        <p:spPr bwMode="auto">
          <a:xfrm>
            <a:off x="5320145" y="2667000"/>
            <a:ext cx="1707718" cy="1171575"/>
          </a:xfrm>
          <a:prstGeom prst="line">
            <a:avLst/>
          </a:prstGeom>
          <a:noFill/>
          <a:ln w="9525" cap="rnd">
            <a:solidFill>
              <a:srgbClr val="00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fr-FR">
              <a:latin typeface="Calibri" pitchFamily="34" charset="0"/>
              <a:cs typeface="Calibri" pitchFamily="34" charset="0"/>
            </a:endParaRPr>
          </a:p>
        </p:txBody>
      </p:sp>
      <p:sp>
        <p:nvSpPr>
          <p:cNvPr id="83980" name="AutoShape 1035"/>
          <p:cNvSpPr>
            <a:spLocks noChangeArrowheads="1"/>
          </p:cNvSpPr>
          <p:nvPr/>
        </p:nvSpPr>
        <p:spPr bwMode="auto">
          <a:xfrm>
            <a:off x="1371600" y="1524000"/>
            <a:ext cx="1676400" cy="685800"/>
          </a:xfrm>
          <a:prstGeom prst="cloudCallout">
            <a:avLst>
              <a:gd name="adj1" fmla="val 126953"/>
              <a:gd name="adj2" fmla="val 56709"/>
            </a:avLst>
          </a:prstGeom>
          <a:solidFill>
            <a:schemeClr val="hlink"/>
          </a:solidFill>
          <a:ln w="9525">
            <a:solidFill>
              <a:schemeClr val="tx1"/>
            </a:solidFill>
            <a:round/>
            <a:headEnd/>
            <a:tailEnd/>
          </a:ln>
        </p:spPr>
        <p:txBody>
          <a:bodyPr/>
          <a:lstStyle/>
          <a:p>
            <a:pPr algn="ctr" eaLnBrk="1" hangingPunct="1">
              <a:buNone/>
            </a:pPr>
            <a:r>
              <a:rPr lang="fr-FR" sz="2400" dirty="0" smtClean="0">
                <a:latin typeface="Calibri" pitchFamily="34" charset="0"/>
                <a:cs typeface="Calibri" pitchFamily="34" charset="0"/>
              </a:rPr>
              <a:t>memo</a:t>
            </a:r>
            <a:endParaRPr lang="en-CA" sz="2400" dirty="0">
              <a:latin typeface="Calibri" pitchFamily="34" charset="0"/>
              <a:cs typeface="Calibri" pitchFamily="34" charset="0"/>
            </a:endParaRPr>
          </a:p>
        </p:txBody>
      </p:sp>
      <p:sp>
        <p:nvSpPr>
          <p:cNvPr id="83981" name="AutoShape 1036"/>
          <p:cNvSpPr>
            <a:spLocks noChangeArrowheads="1"/>
          </p:cNvSpPr>
          <p:nvPr/>
        </p:nvSpPr>
        <p:spPr bwMode="auto">
          <a:xfrm>
            <a:off x="597131" y="2895600"/>
            <a:ext cx="1612669" cy="609600"/>
          </a:xfrm>
          <a:prstGeom prst="cloudCallout">
            <a:avLst>
              <a:gd name="adj1" fmla="val 54056"/>
              <a:gd name="adj2" fmla="val 97398"/>
            </a:avLst>
          </a:prstGeom>
          <a:solidFill>
            <a:schemeClr val="hlink"/>
          </a:solidFill>
          <a:ln w="9525">
            <a:solidFill>
              <a:schemeClr val="tx1"/>
            </a:solidFill>
            <a:round/>
            <a:headEnd/>
            <a:tailEnd/>
          </a:ln>
        </p:spPr>
        <p:txBody>
          <a:bodyPr/>
          <a:lstStyle/>
          <a:p>
            <a:pPr algn="ctr" eaLnBrk="1" hangingPunct="1">
              <a:buNone/>
            </a:pPr>
            <a:r>
              <a:rPr lang="fr-FR" sz="2400" dirty="0">
                <a:latin typeface="Calibri" pitchFamily="34" charset="0"/>
                <a:cs typeface="Calibri" pitchFamily="34" charset="0"/>
              </a:rPr>
              <a:t>memo</a:t>
            </a:r>
            <a:endParaRPr lang="en-CA" sz="2400" dirty="0">
              <a:latin typeface="Calibri" pitchFamily="34" charset="0"/>
              <a:cs typeface="Calibri" pitchFamily="34" charset="0"/>
            </a:endParaRPr>
          </a:p>
        </p:txBody>
      </p:sp>
      <p:sp>
        <p:nvSpPr>
          <p:cNvPr id="83982" name="AutoShape 1037"/>
          <p:cNvSpPr>
            <a:spLocks noChangeArrowheads="1"/>
          </p:cNvSpPr>
          <p:nvPr/>
        </p:nvSpPr>
        <p:spPr bwMode="auto">
          <a:xfrm>
            <a:off x="257695" y="4315691"/>
            <a:ext cx="1726276" cy="609600"/>
          </a:xfrm>
          <a:prstGeom prst="cloudCallout">
            <a:avLst>
              <a:gd name="adj1" fmla="val 71565"/>
              <a:gd name="adj2" fmla="val -17708"/>
            </a:avLst>
          </a:prstGeom>
          <a:solidFill>
            <a:schemeClr val="hlink"/>
          </a:solidFill>
          <a:ln w="9525">
            <a:solidFill>
              <a:schemeClr val="tx1"/>
            </a:solidFill>
            <a:round/>
            <a:headEnd/>
            <a:tailEnd/>
          </a:ln>
        </p:spPr>
        <p:txBody>
          <a:bodyPr/>
          <a:lstStyle/>
          <a:p>
            <a:pPr algn="ctr" eaLnBrk="1" hangingPunct="1">
              <a:buNone/>
            </a:pPr>
            <a:r>
              <a:rPr lang="fr-FR" sz="2400" dirty="0">
                <a:latin typeface="Calibri" pitchFamily="34" charset="0"/>
                <a:cs typeface="Calibri" pitchFamily="34" charset="0"/>
              </a:rPr>
              <a:t>memo</a:t>
            </a:r>
            <a:endParaRPr lang="en-CA" sz="2400" dirty="0">
              <a:latin typeface="Calibri" pitchFamily="34" charset="0"/>
              <a:cs typeface="Calibri" pitchFamily="34" charset="0"/>
            </a:endParaRPr>
          </a:p>
        </p:txBody>
      </p:sp>
    </p:spTree>
    <p:extLst>
      <p:ext uri="{BB962C8B-B14F-4D97-AF65-F5344CB8AC3E}">
        <p14:creationId xmlns:p14="http://schemas.microsoft.com/office/powerpoint/2010/main" val="379755904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7"/>
          <p:cNvGrpSpPr/>
          <p:nvPr/>
        </p:nvGrpSpPr>
        <p:grpSpPr>
          <a:xfrm>
            <a:off x="6358502" y="3758210"/>
            <a:ext cx="2209770" cy="1090447"/>
            <a:chOff x="1640114" y="2909455"/>
            <a:chExt cx="4087536" cy="2078182"/>
          </a:xfrm>
          <a:solidFill>
            <a:srgbClr val="9D9D9D"/>
          </a:solidFill>
          <a:effectLst>
            <a:outerShdw blurRad="127000" dist="63500" dir="1800000" algn="tl" rotWithShape="0">
              <a:prstClr val="black">
                <a:alpha val="65000"/>
              </a:prstClr>
            </a:outerShdw>
          </a:effectLst>
        </p:grpSpPr>
        <p:sp>
          <p:nvSpPr>
            <p:cNvPr id="129" name="Rectangle 128"/>
            <p:cNvSpPr/>
            <p:nvPr/>
          </p:nvSpPr>
          <p:spPr>
            <a:xfrm>
              <a:off x="1640114" y="3354186"/>
              <a:ext cx="3772325" cy="1188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L-Shape 129"/>
            <p:cNvSpPr/>
            <p:nvPr/>
          </p:nvSpPr>
          <p:spPr>
            <a:xfrm rot="13500000">
              <a:off x="3652861" y="2912848"/>
              <a:ext cx="2078182" cy="2071396"/>
            </a:xfrm>
            <a:prstGeom prst="corner">
              <a:avLst>
                <a:gd name="adj1" fmla="val 34652"/>
                <a:gd name="adj2" fmla="val 350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130"/>
          <p:cNvGrpSpPr/>
          <p:nvPr/>
        </p:nvGrpSpPr>
        <p:grpSpPr>
          <a:xfrm>
            <a:off x="4462960" y="3191932"/>
            <a:ext cx="2033223" cy="1090447"/>
            <a:chOff x="5254223" y="3800739"/>
            <a:chExt cx="1705135" cy="942200"/>
          </a:xfrm>
        </p:grpSpPr>
        <p:grpSp>
          <p:nvGrpSpPr>
            <p:cNvPr id="4" name="Group 115"/>
            <p:cNvGrpSpPr/>
            <p:nvPr/>
          </p:nvGrpSpPr>
          <p:grpSpPr>
            <a:xfrm>
              <a:off x="5254223" y="3800739"/>
              <a:ext cx="1705135" cy="942200"/>
              <a:chOff x="5268681" y="3921826"/>
              <a:chExt cx="3760966" cy="2078182"/>
            </a:xfrm>
            <a:solidFill>
              <a:srgbClr val="00AEEF"/>
            </a:solidFill>
            <a:effectLst>
              <a:outerShdw blurRad="127000" dist="63500" dir="1800000" algn="tl" rotWithShape="0">
                <a:prstClr val="black">
                  <a:alpha val="65000"/>
                </a:prstClr>
              </a:outerShdw>
            </a:effectLst>
          </p:grpSpPr>
          <p:sp>
            <p:nvSpPr>
              <p:cNvPr id="102" name="Rectangle 101"/>
              <p:cNvSpPr/>
              <p:nvPr/>
            </p:nvSpPr>
            <p:spPr>
              <a:xfrm>
                <a:off x="5268681" y="4366557"/>
                <a:ext cx="3383280" cy="1188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Shape 102"/>
              <p:cNvSpPr/>
              <p:nvPr/>
            </p:nvSpPr>
            <p:spPr>
              <a:xfrm rot="13500000">
                <a:off x="6954858" y="3925219"/>
                <a:ext cx="2078182" cy="2071396"/>
              </a:xfrm>
              <a:prstGeom prst="corner">
                <a:avLst>
                  <a:gd name="adj1" fmla="val 34652"/>
                  <a:gd name="adj2" fmla="val 350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Oval 67"/>
            <p:cNvSpPr/>
            <p:nvPr/>
          </p:nvSpPr>
          <p:spPr>
            <a:xfrm>
              <a:off x="5920315" y="4043356"/>
              <a:ext cx="456966" cy="456966"/>
            </a:xfrm>
            <a:prstGeom prst="ellipse">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C008C"/>
                </a:solidFill>
              </a:endParaRPr>
            </a:p>
          </p:txBody>
        </p:sp>
        <p:sp>
          <p:nvSpPr>
            <p:cNvPr id="77" name="Oval 76"/>
            <p:cNvSpPr/>
            <p:nvPr/>
          </p:nvSpPr>
          <p:spPr>
            <a:xfrm>
              <a:off x="5509384" y="4043356"/>
              <a:ext cx="456966" cy="456966"/>
            </a:xfrm>
            <a:prstGeom prst="ellipse">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C008C"/>
                </a:solidFill>
              </a:endParaRPr>
            </a:p>
          </p:txBody>
        </p:sp>
        <p:sp>
          <p:nvSpPr>
            <p:cNvPr id="79" name="Freeform 78"/>
            <p:cNvSpPr/>
            <p:nvPr/>
          </p:nvSpPr>
          <p:spPr>
            <a:xfrm>
              <a:off x="5919430" y="4238022"/>
              <a:ext cx="66932" cy="27317"/>
            </a:xfrm>
            <a:custGeom>
              <a:avLst/>
              <a:gdLst>
                <a:gd name="connsiteX0" fmla="*/ 76554 w 182880"/>
                <a:gd name="connsiteY0" fmla="*/ 0 h 59543"/>
                <a:gd name="connsiteX1" fmla="*/ 0 w 182880"/>
                <a:gd name="connsiteY1" fmla="*/ 59543 h 59543"/>
                <a:gd name="connsiteX2" fmla="*/ 182880 w 182880"/>
                <a:gd name="connsiteY2" fmla="*/ 59543 h 59543"/>
              </a:gdLst>
              <a:ahLst/>
              <a:cxnLst>
                <a:cxn ang="0">
                  <a:pos x="connsiteX0" y="connsiteY0"/>
                </a:cxn>
                <a:cxn ang="0">
                  <a:pos x="connsiteX1" y="connsiteY1"/>
                </a:cxn>
                <a:cxn ang="0">
                  <a:pos x="connsiteX2" y="connsiteY2"/>
                </a:cxn>
              </a:cxnLst>
              <a:rect l="l" t="t" r="r" b="b"/>
              <a:pathLst>
                <a:path w="182880" h="59543">
                  <a:moveTo>
                    <a:pt x="76554" y="0"/>
                  </a:moveTo>
                  <a:lnTo>
                    <a:pt x="0" y="59543"/>
                  </a:lnTo>
                  <a:lnTo>
                    <a:pt x="182880" y="59543"/>
                  </a:lnTo>
                </a:path>
              </a:pathLst>
            </a:custGeom>
            <a:ln w="952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EC008C"/>
                </a:solidFill>
              </a:endParaRPr>
            </a:p>
          </p:txBody>
        </p:sp>
        <p:sp>
          <p:nvSpPr>
            <p:cNvPr id="80" name="Freeform 79"/>
            <p:cNvSpPr/>
            <p:nvPr/>
          </p:nvSpPr>
          <p:spPr>
            <a:xfrm rot="10800000">
              <a:off x="5922309" y="4289843"/>
              <a:ext cx="66932" cy="27317"/>
            </a:xfrm>
            <a:custGeom>
              <a:avLst/>
              <a:gdLst>
                <a:gd name="connsiteX0" fmla="*/ 76554 w 182880"/>
                <a:gd name="connsiteY0" fmla="*/ 0 h 59543"/>
                <a:gd name="connsiteX1" fmla="*/ 0 w 182880"/>
                <a:gd name="connsiteY1" fmla="*/ 59543 h 59543"/>
                <a:gd name="connsiteX2" fmla="*/ 182880 w 182880"/>
                <a:gd name="connsiteY2" fmla="*/ 59543 h 59543"/>
              </a:gdLst>
              <a:ahLst/>
              <a:cxnLst>
                <a:cxn ang="0">
                  <a:pos x="connsiteX0" y="connsiteY0"/>
                </a:cxn>
                <a:cxn ang="0">
                  <a:pos x="connsiteX1" y="connsiteY1"/>
                </a:cxn>
                <a:cxn ang="0">
                  <a:pos x="connsiteX2" y="connsiteY2"/>
                </a:cxn>
              </a:cxnLst>
              <a:rect l="l" t="t" r="r" b="b"/>
              <a:pathLst>
                <a:path w="182880" h="59543">
                  <a:moveTo>
                    <a:pt x="76554" y="0"/>
                  </a:moveTo>
                  <a:lnTo>
                    <a:pt x="0" y="59543"/>
                  </a:lnTo>
                  <a:lnTo>
                    <a:pt x="182880" y="59543"/>
                  </a:lnTo>
                </a:path>
              </a:pathLst>
            </a:custGeom>
            <a:ln w="9525">
              <a:solidFill>
                <a:srgbClr val="00AE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EC008C"/>
                </a:solidFill>
              </a:endParaRPr>
            </a:p>
          </p:txBody>
        </p:sp>
      </p:grpSp>
      <p:grpSp>
        <p:nvGrpSpPr>
          <p:cNvPr id="5" name="Group 131"/>
          <p:cNvGrpSpPr/>
          <p:nvPr/>
        </p:nvGrpSpPr>
        <p:grpSpPr>
          <a:xfrm>
            <a:off x="2370245" y="2709829"/>
            <a:ext cx="2209770" cy="1090447"/>
            <a:chOff x="3625176" y="3319470"/>
            <a:chExt cx="1853194" cy="942200"/>
          </a:xfrm>
        </p:grpSpPr>
        <p:grpSp>
          <p:nvGrpSpPr>
            <p:cNvPr id="6" name="Group 116"/>
            <p:cNvGrpSpPr/>
            <p:nvPr/>
          </p:nvGrpSpPr>
          <p:grpSpPr>
            <a:xfrm>
              <a:off x="3625176" y="3319470"/>
              <a:ext cx="1853194" cy="942200"/>
              <a:chOff x="1640114" y="2909455"/>
              <a:chExt cx="4087536" cy="2078182"/>
            </a:xfrm>
            <a:solidFill>
              <a:srgbClr val="EC008C"/>
            </a:solidFill>
            <a:effectLst>
              <a:outerShdw blurRad="127000" dist="63500" dir="1800000" algn="tl" rotWithShape="0">
                <a:prstClr val="black">
                  <a:alpha val="65000"/>
                </a:prstClr>
              </a:outerShdw>
            </a:effectLst>
          </p:grpSpPr>
          <p:sp>
            <p:nvSpPr>
              <p:cNvPr id="38" name="Rectangle 37"/>
              <p:cNvSpPr/>
              <p:nvPr/>
            </p:nvSpPr>
            <p:spPr>
              <a:xfrm>
                <a:off x="1640114" y="3354186"/>
                <a:ext cx="3772325" cy="1188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Shape 38"/>
              <p:cNvSpPr/>
              <p:nvPr/>
            </p:nvSpPr>
            <p:spPr>
              <a:xfrm rot="13500000">
                <a:off x="3652861" y="2912848"/>
                <a:ext cx="2078182" cy="2071396"/>
              </a:xfrm>
              <a:prstGeom prst="corner">
                <a:avLst>
                  <a:gd name="adj1" fmla="val 34652"/>
                  <a:gd name="adj2" fmla="val 350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Oval 43"/>
            <p:cNvSpPr/>
            <p:nvPr/>
          </p:nvSpPr>
          <p:spPr>
            <a:xfrm>
              <a:off x="3824147" y="3562088"/>
              <a:ext cx="456966" cy="456966"/>
            </a:xfrm>
            <a:prstGeom prst="ellipse">
              <a:avLst/>
            </a:prstGeom>
            <a:solidFill>
              <a:srgbClr val="EC008C"/>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C008C"/>
                </a:solidFill>
              </a:endParaRPr>
            </a:p>
          </p:txBody>
        </p:sp>
        <p:cxnSp>
          <p:nvCxnSpPr>
            <p:cNvPr id="46" name="Straight Arrow Connector 45"/>
            <p:cNvCxnSpPr/>
            <p:nvPr/>
          </p:nvCxnSpPr>
          <p:spPr>
            <a:xfrm>
              <a:off x="4252848" y="3790211"/>
              <a:ext cx="155463" cy="720"/>
            </a:xfrm>
            <a:prstGeom prst="straightConnector1">
              <a:avLst/>
            </a:prstGeom>
            <a:ln w="38100">
              <a:solidFill>
                <a:srgbClr val="EC008C"/>
              </a:solidFill>
              <a:tailEnd type="arrow" w="lg" len="sm"/>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4457203" y="3562087"/>
              <a:ext cx="456966" cy="456966"/>
            </a:xfrm>
            <a:prstGeom prst="ellipse">
              <a:avLst/>
            </a:prstGeom>
            <a:solidFill>
              <a:srgbClr val="EC008C"/>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C008C"/>
                </a:solidFill>
              </a:endParaRPr>
            </a:p>
          </p:txBody>
        </p:sp>
      </p:grpSp>
      <p:sp>
        <p:nvSpPr>
          <p:cNvPr id="134" name="TextBox 133"/>
          <p:cNvSpPr txBox="1"/>
          <p:nvPr/>
        </p:nvSpPr>
        <p:spPr>
          <a:xfrm>
            <a:off x="6591311" y="3554155"/>
            <a:ext cx="1271203" cy="861762"/>
          </a:xfrm>
          <a:prstGeom prst="rect">
            <a:avLst/>
          </a:prstGeom>
          <a:noFill/>
        </p:spPr>
        <p:txBody>
          <a:bodyPr wrap="square" lIns="91429" tIns="45714" rIns="91429" bIns="45714" rtlCol="0">
            <a:spAutoFit/>
          </a:bodyPr>
          <a:lstStyle/>
          <a:p>
            <a:pPr algn="ctr">
              <a:buNone/>
            </a:pPr>
            <a:r>
              <a:rPr lang="en-US" sz="1300" b="1" dirty="0" err="1">
                <a:solidFill>
                  <a:srgbClr val="9D9D9D"/>
                </a:solidFill>
                <a:latin typeface="Arial" pitchFamily="34" charset="0"/>
                <a:cs typeface="Arial" pitchFamily="34" charset="0"/>
              </a:rPr>
              <a:t>Analysing</a:t>
            </a:r>
            <a:r>
              <a:rPr lang="en-US" sz="1300" b="1" dirty="0">
                <a:solidFill>
                  <a:srgbClr val="9D9D9D"/>
                </a:solidFill>
                <a:latin typeface="Arial" pitchFamily="34" charset="0"/>
                <a:cs typeface="Arial" pitchFamily="34" charset="0"/>
              </a:rPr>
              <a:t> Data</a:t>
            </a:r>
          </a:p>
          <a:p>
            <a:pPr algn="ctr">
              <a:buNone/>
            </a:pPr>
            <a:endParaRPr lang="en-US" b="1" dirty="0">
              <a:solidFill>
                <a:srgbClr val="9D9D9D"/>
              </a:solidFill>
              <a:latin typeface="Arial" pitchFamily="34" charset="0"/>
              <a:cs typeface="Arial" pitchFamily="34" charset="0"/>
            </a:endParaRPr>
          </a:p>
        </p:txBody>
      </p:sp>
      <p:sp>
        <p:nvSpPr>
          <p:cNvPr id="135" name="TextBox 134"/>
          <p:cNvSpPr txBox="1"/>
          <p:nvPr/>
        </p:nvSpPr>
        <p:spPr>
          <a:xfrm>
            <a:off x="2730957" y="2408265"/>
            <a:ext cx="1176299" cy="492430"/>
          </a:xfrm>
          <a:prstGeom prst="rect">
            <a:avLst/>
          </a:prstGeom>
          <a:noFill/>
        </p:spPr>
        <p:txBody>
          <a:bodyPr wrap="square" lIns="91429" tIns="45714" rIns="91429" bIns="45714" rtlCol="0">
            <a:spAutoFit/>
          </a:bodyPr>
          <a:lstStyle/>
          <a:p>
            <a:pPr algn="ctr">
              <a:buNone/>
            </a:pPr>
            <a:r>
              <a:rPr lang="en-US" sz="1300" b="1" dirty="0">
                <a:solidFill>
                  <a:srgbClr val="EC008C"/>
                </a:solidFill>
                <a:latin typeface="Arial" pitchFamily="34" charset="0"/>
                <a:cs typeface="Arial" pitchFamily="34" charset="0"/>
              </a:rPr>
              <a:t>Fieldwork preparation</a:t>
            </a:r>
          </a:p>
        </p:txBody>
      </p:sp>
      <p:sp>
        <p:nvSpPr>
          <p:cNvPr id="136" name="TextBox 135"/>
          <p:cNvSpPr txBox="1"/>
          <p:nvPr/>
        </p:nvSpPr>
        <p:spPr>
          <a:xfrm>
            <a:off x="4752914" y="2927193"/>
            <a:ext cx="1086303" cy="492430"/>
          </a:xfrm>
          <a:prstGeom prst="rect">
            <a:avLst/>
          </a:prstGeom>
          <a:noFill/>
        </p:spPr>
        <p:txBody>
          <a:bodyPr wrap="square" lIns="91429" tIns="45714" rIns="91429" bIns="45714" rtlCol="0">
            <a:spAutoFit/>
          </a:bodyPr>
          <a:lstStyle/>
          <a:p>
            <a:pPr algn="ctr">
              <a:buNone/>
            </a:pPr>
            <a:r>
              <a:rPr lang="en-US" sz="1300" b="1" dirty="0" err="1" smtClean="0">
                <a:solidFill>
                  <a:srgbClr val="00AEEF"/>
                </a:solidFill>
                <a:latin typeface="Arial" pitchFamily="34" charset="0"/>
                <a:cs typeface="Arial" pitchFamily="34" charset="0"/>
              </a:rPr>
              <a:t>CollectingData</a:t>
            </a:r>
            <a:endParaRPr lang="en-US" b="1" dirty="0">
              <a:solidFill>
                <a:srgbClr val="00AEEF"/>
              </a:solidFill>
              <a:latin typeface="Arial" pitchFamily="34" charset="0"/>
              <a:cs typeface="Arial" pitchFamily="34" charset="0"/>
            </a:endParaRPr>
          </a:p>
        </p:txBody>
      </p:sp>
      <p:sp>
        <p:nvSpPr>
          <p:cNvPr id="137" name="TextBox 136"/>
          <p:cNvSpPr txBox="1"/>
          <p:nvPr/>
        </p:nvSpPr>
        <p:spPr>
          <a:xfrm>
            <a:off x="355890" y="1846399"/>
            <a:ext cx="1541525" cy="492430"/>
          </a:xfrm>
          <a:prstGeom prst="rect">
            <a:avLst/>
          </a:prstGeom>
          <a:noFill/>
        </p:spPr>
        <p:txBody>
          <a:bodyPr wrap="square" lIns="91429" tIns="45714" rIns="91429" bIns="45714" rtlCol="0">
            <a:spAutoFit/>
          </a:bodyPr>
          <a:lstStyle/>
          <a:p>
            <a:pPr algn="ctr">
              <a:buNone/>
            </a:pPr>
            <a:r>
              <a:rPr lang="en-US" sz="1300" b="1" dirty="0" smtClean="0">
                <a:solidFill>
                  <a:srgbClr val="FFC000"/>
                </a:solidFill>
                <a:latin typeface="Arial" pitchFamily="34" charset="0"/>
                <a:cs typeface="Arial" pitchFamily="34" charset="0"/>
              </a:rPr>
              <a:t>Research question</a:t>
            </a:r>
            <a:endParaRPr lang="en-US" b="1" dirty="0">
              <a:solidFill>
                <a:srgbClr val="FFC000"/>
              </a:solidFill>
              <a:latin typeface="Arial" pitchFamily="34" charset="0"/>
              <a:cs typeface="Arial" pitchFamily="34" charset="0"/>
            </a:endParaRPr>
          </a:p>
        </p:txBody>
      </p:sp>
      <p:sp>
        <p:nvSpPr>
          <p:cNvPr id="33" name="Title 46"/>
          <p:cNvSpPr>
            <a:spLocks noGrp="1"/>
          </p:cNvSpPr>
          <p:nvPr>
            <p:ph type="title"/>
          </p:nvPr>
        </p:nvSpPr>
        <p:spPr>
          <a:xfrm>
            <a:off x="457200" y="152400"/>
            <a:ext cx="8382000" cy="533400"/>
          </a:xfrm>
        </p:spPr>
        <p:txBody>
          <a:bodyPr/>
          <a:lstStyle/>
          <a:p>
            <a:r>
              <a:rPr lang="en-US" noProof="0" smtClean="0"/>
              <a:t>Qualitative process in HR management</a:t>
            </a:r>
            <a:endParaRPr lang="en-US" noProof="0"/>
          </a:p>
        </p:txBody>
      </p:sp>
      <p:grpSp>
        <p:nvGrpSpPr>
          <p:cNvPr id="28" name="Group 115"/>
          <p:cNvGrpSpPr/>
          <p:nvPr/>
        </p:nvGrpSpPr>
        <p:grpSpPr>
          <a:xfrm>
            <a:off x="369651" y="2091447"/>
            <a:ext cx="2174203" cy="1217661"/>
            <a:chOff x="5268682" y="3921825"/>
            <a:chExt cx="3760964" cy="2078182"/>
          </a:xfrm>
          <a:solidFill>
            <a:srgbClr val="FFC000"/>
          </a:solidFill>
          <a:effectLst>
            <a:outerShdw blurRad="127000" dist="63500" dir="1800000" algn="tl" rotWithShape="0">
              <a:prstClr val="black">
                <a:alpha val="65000"/>
              </a:prstClr>
            </a:outerShdw>
          </a:effectLst>
        </p:grpSpPr>
        <p:sp>
          <p:nvSpPr>
            <p:cNvPr id="29" name="Rectangle 28"/>
            <p:cNvSpPr/>
            <p:nvPr/>
          </p:nvSpPr>
          <p:spPr>
            <a:xfrm>
              <a:off x="5268682" y="4366556"/>
              <a:ext cx="3383280" cy="1188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Shape 29"/>
            <p:cNvSpPr/>
            <p:nvPr/>
          </p:nvSpPr>
          <p:spPr>
            <a:xfrm rot="13500000">
              <a:off x="6954857" y="3925218"/>
              <a:ext cx="2078182" cy="2071396"/>
            </a:xfrm>
            <a:prstGeom prst="corner">
              <a:avLst>
                <a:gd name="adj1" fmla="val 34652"/>
                <a:gd name="adj2" fmla="val 350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
          <p:cNvSpPr>
            <a:spLocks noGrp="1" noChangeArrowheads="1"/>
          </p:cNvSpPr>
          <p:nvPr>
            <p:ph idx="1"/>
          </p:nvPr>
        </p:nvSpPr>
        <p:spPr>
          <a:xfrm>
            <a:off x="153371" y="4049023"/>
            <a:ext cx="2726575" cy="2525996"/>
          </a:xfrm>
        </p:spPr>
        <p:txBody>
          <a:bodyPr/>
          <a:lstStyle/>
          <a:p>
            <a:pPr marL="460375" indent="-411163">
              <a:lnSpc>
                <a:spcPct val="90000"/>
              </a:lnSpc>
            </a:pPr>
            <a:r>
              <a:rPr lang="en-US" sz="1600" noProof="0" dirty="0" smtClean="0">
                <a:solidFill>
                  <a:schemeClr val="tx1">
                    <a:lumMod val="75000"/>
                    <a:lumOff val="25000"/>
                  </a:schemeClr>
                </a:solidFill>
              </a:rPr>
              <a:t>Interviews </a:t>
            </a:r>
          </a:p>
          <a:p>
            <a:pPr marL="460375" indent="-411163">
              <a:lnSpc>
                <a:spcPct val="90000"/>
              </a:lnSpc>
            </a:pPr>
            <a:r>
              <a:rPr lang="en-US" sz="1600" noProof="0" dirty="0" smtClean="0">
                <a:solidFill>
                  <a:schemeClr val="tx1">
                    <a:lumMod val="75000"/>
                    <a:lumOff val="25000"/>
                  </a:schemeClr>
                </a:solidFill>
              </a:rPr>
              <a:t>Video - Audio</a:t>
            </a:r>
          </a:p>
          <a:p>
            <a:pPr marL="460375" indent="-411163">
              <a:lnSpc>
                <a:spcPct val="90000"/>
              </a:lnSpc>
            </a:pPr>
            <a:r>
              <a:rPr lang="en-US" sz="1600" noProof="0" dirty="0" smtClean="0">
                <a:solidFill>
                  <a:schemeClr val="tx1">
                    <a:lumMod val="75000"/>
                    <a:lumOff val="25000"/>
                  </a:schemeClr>
                </a:solidFill>
              </a:rPr>
              <a:t>Depth-interviews</a:t>
            </a:r>
          </a:p>
          <a:p>
            <a:pPr marL="460375" indent="-411163">
              <a:lnSpc>
                <a:spcPct val="90000"/>
              </a:lnSpc>
            </a:pPr>
            <a:r>
              <a:rPr lang="en-US" sz="1600" noProof="0" dirty="0" smtClean="0">
                <a:solidFill>
                  <a:schemeClr val="tx1">
                    <a:lumMod val="75000"/>
                    <a:lumOff val="25000"/>
                  </a:schemeClr>
                </a:solidFill>
              </a:rPr>
              <a:t>Contextual research</a:t>
            </a:r>
          </a:p>
          <a:p>
            <a:pPr marL="460375" indent="-411163">
              <a:lnSpc>
                <a:spcPct val="90000"/>
              </a:lnSpc>
            </a:pPr>
            <a:r>
              <a:rPr lang="en-US" sz="1600" noProof="0" dirty="0" smtClean="0">
                <a:solidFill>
                  <a:schemeClr val="tx1">
                    <a:lumMod val="75000"/>
                    <a:lumOff val="25000"/>
                  </a:schemeClr>
                </a:solidFill>
              </a:rPr>
              <a:t>Office observation</a:t>
            </a:r>
          </a:p>
          <a:p>
            <a:pPr marL="460375" indent="-411163">
              <a:lnSpc>
                <a:spcPct val="90000"/>
              </a:lnSpc>
            </a:pPr>
            <a:r>
              <a:rPr lang="en-US" sz="1600" noProof="0" dirty="0" smtClean="0">
                <a:solidFill>
                  <a:schemeClr val="tx1">
                    <a:lumMod val="75000"/>
                    <a:lumOff val="25000"/>
                  </a:schemeClr>
                </a:solidFill>
              </a:rPr>
              <a:t>Site visits</a:t>
            </a:r>
          </a:p>
          <a:p>
            <a:pPr marL="460375" indent="-411163">
              <a:lnSpc>
                <a:spcPct val="90000"/>
              </a:lnSpc>
            </a:pPr>
            <a:r>
              <a:rPr lang="en-US" sz="1600" noProof="0" dirty="0" smtClean="0">
                <a:solidFill>
                  <a:schemeClr val="tx1">
                    <a:lumMod val="75000"/>
                    <a:lumOff val="25000"/>
                  </a:schemeClr>
                </a:solidFill>
              </a:rPr>
              <a:t>Experience modeling</a:t>
            </a:r>
          </a:p>
          <a:p>
            <a:pPr marL="460375" indent="-411163">
              <a:lnSpc>
                <a:spcPct val="90000"/>
              </a:lnSpc>
            </a:pPr>
            <a:r>
              <a:rPr lang="en-US" sz="1600" noProof="0" dirty="0" smtClean="0">
                <a:solidFill>
                  <a:schemeClr val="tx1">
                    <a:lumMod val="75000"/>
                    <a:lumOff val="25000"/>
                  </a:schemeClr>
                </a:solidFill>
              </a:rPr>
              <a:t>Case study</a:t>
            </a:r>
          </a:p>
        </p:txBody>
      </p:sp>
      <p:grpSp>
        <p:nvGrpSpPr>
          <p:cNvPr id="32" name="Group 127"/>
          <p:cNvGrpSpPr/>
          <p:nvPr/>
        </p:nvGrpSpPr>
        <p:grpSpPr>
          <a:xfrm rot="16200000">
            <a:off x="6541565" y="1871876"/>
            <a:ext cx="2209770" cy="1090447"/>
            <a:chOff x="1640114" y="2909455"/>
            <a:chExt cx="4087536" cy="2078182"/>
          </a:xfrm>
          <a:solidFill>
            <a:srgbClr val="FF0000"/>
          </a:solidFill>
          <a:effectLst>
            <a:outerShdw blurRad="127000" dist="63500" dir="1800000" algn="tl" rotWithShape="0">
              <a:prstClr val="black">
                <a:alpha val="65000"/>
              </a:prstClr>
            </a:outerShdw>
          </a:effectLst>
        </p:grpSpPr>
        <p:sp>
          <p:nvSpPr>
            <p:cNvPr id="34" name="Rectangle 33"/>
            <p:cNvSpPr/>
            <p:nvPr/>
          </p:nvSpPr>
          <p:spPr>
            <a:xfrm>
              <a:off x="1640114" y="3354186"/>
              <a:ext cx="3772325" cy="1188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Shape 129"/>
            <p:cNvSpPr/>
            <p:nvPr/>
          </p:nvSpPr>
          <p:spPr>
            <a:xfrm rot="13500000">
              <a:off x="3652861" y="2912848"/>
              <a:ext cx="2078182" cy="2071396"/>
            </a:xfrm>
            <a:prstGeom prst="corner">
              <a:avLst>
                <a:gd name="adj1" fmla="val 34652"/>
                <a:gd name="adj2" fmla="val 350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133"/>
          <p:cNvSpPr txBox="1"/>
          <p:nvPr/>
        </p:nvSpPr>
        <p:spPr>
          <a:xfrm>
            <a:off x="7762263" y="807444"/>
            <a:ext cx="1271203" cy="861762"/>
          </a:xfrm>
          <a:prstGeom prst="rect">
            <a:avLst/>
          </a:prstGeom>
          <a:noFill/>
        </p:spPr>
        <p:txBody>
          <a:bodyPr wrap="square" lIns="91429" tIns="45714" rIns="91429" bIns="45714" rtlCol="0">
            <a:spAutoFit/>
          </a:bodyPr>
          <a:lstStyle/>
          <a:p>
            <a:pPr algn="ctr">
              <a:buNone/>
            </a:pPr>
            <a:r>
              <a:rPr lang="en-US" sz="1300" b="1" dirty="0" smtClean="0">
                <a:solidFill>
                  <a:srgbClr val="FF0000"/>
                </a:solidFill>
                <a:latin typeface="Arial" pitchFamily="34" charset="0"/>
                <a:cs typeface="Arial" pitchFamily="34" charset="0"/>
              </a:rPr>
              <a:t>Proposal for action</a:t>
            </a:r>
            <a:endParaRPr lang="en-US" sz="1300" b="1" dirty="0">
              <a:solidFill>
                <a:srgbClr val="FF0000"/>
              </a:solidFill>
              <a:latin typeface="Arial" pitchFamily="34" charset="0"/>
              <a:cs typeface="Arial" pitchFamily="34" charset="0"/>
            </a:endParaRPr>
          </a:p>
          <a:p>
            <a:pPr algn="ctr">
              <a:buNone/>
            </a:pPr>
            <a:endParaRPr lang="en-US" b="1" dirty="0">
              <a:solidFill>
                <a:srgbClr val="9D9D9D"/>
              </a:solidFill>
              <a:latin typeface="Arial" pitchFamily="34" charset="0"/>
              <a:cs typeface="Arial" pitchFamily="34" charset="0"/>
            </a:endParaRPr>
          </a:p>
        </p:txBody>
      </p:sp>
      <p:sp>
        <p:nvSpPr>
          <p:cNvPr id="7" name="Rectangle 6"/>
          <p:cNvSpPr/>
          <p:nvPr/>
        </p:nvSpPr>
        <p:spPr>
          <a:xfrm rot="1640611">
            <a:off x="3460077" y="1559026"/>
            <a:ext cx="3599033" cy="400110"/>
          </a:xfrm>
          <a:prstGeom prst="rect">
            <a:avLst/>
          </a:prstGeom>
        </p:spPr>
        <p:txBody>
          <a:bodyPr wrap="square">
            <a:spAutoFit/>
          </a:bodyPr>
          <a:lstStyle/>
          <a:p>
            <a:pPr>
              <a:buNone/>
            </a:pPr>
            <a:r>
              <a:rPr lang="en-US" dirty="0"/>
              <a:t>General model hard to define</a:t>
            </a:r>
          </a:p>
        </p:txBody>
      </p:sp>
      <p:sp>
        <p:nvSpPr>
          <p:cNvPr id="37" name="Freeform 13"/>
          <p:cNvSpPr>
            <a:spLocks/>
          </p:cNvSpPr>
          <p:nvPr/>
        </p:nvSpPr>
        <p:spPr bwMode="auto">
          <a:xfrm rot="8678093" flipV="1">
            <a:off x="3076407" y="427623"/>
            <a:ext cx="3017593" cy="4406327"/>
          </a:xfrm>
          <a:custGeom>
            <a:avLst/>
            <a:gdLst/>
            <a:ahLst/>
            <a:cxnLst>
              <a:cxn ang="0">
                <a:pos x="4218" y="0"/>
              </a:cxn>
              <a:cxn ang="0">
                <a:pos x="4331" y="14"/>
              </a:cxn>
              <a:cxn ang="0">
                <a:pos x="4407" y="48"/>
              </a:cxn>
              <a:cxn ang="0">
                <a:pos x="4454" y="101"/>
              </a:cxn>
              <a:cxn ang="0">
                <a:pos x="4405" y="151"/>
              </a:cxn>
              <a:cxn ang="0">
                <a:pos x="4239" y="78"/>
              </a:cxn>
              <a:cxn ang="0">
                <a:pos x="4125" y="77"/>
              </a:cxn>
              <a:cxn ang="0">
                <a:pos x="3979" y="98"/>
              </a:cxn>
              <a:cxn ang="0">
                <a:pos x="3833" y="127"/>
              </a:cxn>
              <a:cxn ang="0">
                <a:pos x="3601" y="175"/>
              </a:cxn>
              <a:cxn ang="0">
                <a:pos x="3368" y="240"/>
              </a:cxn>
              <a:cxn ang="0">
                <a:pos x="3141" y="316"/>
              </a:cxn>
              <a:cxn ang="0">
                <a:pos x="2931" y="404"/>
              </a:cxn>
              <a:cxn ang="0">
                <a:pos x="2631" y="547"/>
              </a:cxn>
              <a:cxn ang="0">
                <a:pos x="2254" y="747"/>
              </a:cxn>
              <a:cxn ang="0">
                <a:pos x="1907" y="956"/>
              </a:cxn>
              <a:cxn ang="0">
                <a:pos x="1586" y="1182"/>
              </a:cxn>
              <a:cxn ang="0">
                <a:pos x="1292" y="1426"/>
              </a:cxn>
              <a:cxn ang="0">
                <a:pos x="1021" y="1694"/>
              </a:cxn>
              <a:cxn ang="0">
                <a:pos x="772" y="1989"/>
              </a:cxn>
              <a:cxn ang="0">
                <a:pos x="547" y="2315"/>
              </a:cxn>
              <a:cxn ang="0">
                <a:pos x="440" y="2496"/>
              </a:cxn>
              <a:cxn ang="0">
                <a:pos x="347" y="2689"/>
              </a:cxn>
              <a:cxn ang="0">
                <a:pos x="230" y="2996"/>
              </a:cxn>
              <a:cxn ang="0">
                <a:pos x="146" y="3247"/>
              </a:cxn>
              <a:cxn ang="0">
                <a:pos x="94" y="3399"/>
              </a:cxn>
              <a:cxn ang="0">
                <a:pos x="81" y="3488"/>
              </a:cxn>
              <a:cxn ang="0">
                <a:pos x="91" y="3545"/>
              </a:cxn>
              <a:cxn ang="0">
                <a:pos x="219" y="3127"/>
              </a:cxn>
              <a:cxn ang="0">
                <a:pos x="96" y="3596"/>
              </a:cxn>
              <a:cxn ang="0">
                <a:pos x="52" y="3600"/>
              </a:cxn>
              <a:cxn ang="0">
                <a:pos x="0" y="3569"/>
              </a:cxn>
              <a:cxn ang="0">
                <a:pos x="11" y="3443"/>
              </a:cxn>
              <a:cxn ang="0">
                <a:pos x="61" y="3265"/>
              </a:cxn>
              <a:cxn ang="0">
                <a:pos x="187" y="2923"/>
              </a:cxn>
              <a:cxn ang="0">
                <a:pos x="321" y="2586"/>
              </a:cxn>
              <a:cxn ang="0">
                <a:pos x="402" y="2427"/>
              </a:cxn>
              <a:cxn ang="0">
                <a:pos x="582" y="2136"/>
              </a:cxn>
              <a:cxn ang="0">
                <a:pos x="783" y="1864"/>
              </a:cxn>
              <a:cxn ang="0">
                <a:pos x="1005" y="1610"/>
              </a:cxn>
              <a:cxn ang="0">
                <a:pos x="1251" y="1372"/>
              </a:cxn>
              <a:cxn ang="0">
                <a:pos x="1516" y="1149"/>
              </a:cxn>
              <a:cxn ang="0">
                <a:pos x="1804" y="943"/>
              </a:cxn>
              <a:cxn ang="0">
                <a:pos x="2110" y="749"/>
              </a:cxn>
              <a:cxn ang="0">
                <a:pos x="2437" y="569"/>
              </a:cxn>
              <a:cxn ang="0">
                <a:pos x="2772" y="397"/>
              </a:cxn>
              <a:cxn ang="0">
                <a:pos x="3039" y="279"/>
              </a:cxn>
              <a:cxn ang="0">
                <a:pos x="3213" y="216"/>
              </a:cxn>
              <a:cxn ang="0">
                <a:pos x="3546" y="115"/>
              </a:cxn>
              <a:cxn ang="0">
                <a:pos x="3808" y="49"/>
              </a:cxn>
            </a:cxnLst>
            <a:rect l="0" t="0" r="r" b="b"/>
            <a:pathLst>
              <a:path w="4472" h="3601">
                <a:moveTo>
                  <a:pt x="4143" y="0"/>
                </a:moveTo>
                <a:lnTo>
                  <a:pt x="4143" y="0"/>
                </a:lnTo>
                <a:lnTo>
                  <a:pt x="4183" y="0"/>
                </a:lnTo>
                <a:lnTo>
                  <a:pt x="4218" y="0"/>
                </a:lnTo>
                <a:lnTo>
                  <a:pt x="4250" y="2"/>
                </a:lnTo>
                <a:lnTo>
                  <a:pt x="4280" y="5"/>
                </a:lnTo>
                <a:lnTo>
                  <a:pt x="4306" y="9"/>
                </a:lnTo>
                <a:lnTo>
                  <a:pt x="4331" y="14"/>
                </a:lnTo>
                <a:lnTo>
                  <a:pt x="4354" y="21"/>
                </a:lnTo>
                <a:lnTo>
                  <a:pt x="4373" y="28"/>
                </a:lnTo>
                <a:lnTo>
                  <a:pt x="4390" y="37"/>
                </a:lnTo>
                <a:lnTo>
                  <a:pt x="4407" y="48"/>
                </a:lnTo>
                <a:lnTo>
                  <a:pt x="4421" y="59"/>
                </a:lnTo>
                <a:lnTo>
                  <a:pt x="4433" y="72"/>
                </a:lnTo>
                <a:lnTo>
                  <a:pt x="4445" y="86"/>
                </a:lnTo>
                <a:lnTo>
                  <a:pt x="4454" y="101"/>
                </a:lnTo>
                <a:lnTo>
                  <a:pt x="4463" y="118"/>
                </a:lnTo>
                <a:lnTo>
                  <a:pt x="4472" y="137"/>
                </a:lnTo>
                <a:lnTo>
                  <a:pt x="4472" y="137"/>
                </a:lnTo>
                <a:lnTo>
                  <a:pt x="4405" y="151"/>
                </a:lnTo>
                <a:lnTo>
                  <a:pt x="4405" y="151"/>
                </a:lnTo>
                <a:lnTo>
                  <a:pt x="4265" y="83"/>
                </a:lnTo>
                <a:lnTo>
                  <a:pt x="4265" y="83"/>
                </a:lnTo>
                <a:lnTo>
                  <a:pt x="4239" y="78"/>
                </a:lnTo>
                <a:lnTo>
                  <a:pt x="4210" y="76"/>
                </a:lnTo>
                <a:lnTo>
                  <a:pt x="4183" y="75"/>
                </a:lnTo>
                <a:lnTo>
                  <a:pt x="4154" y="76"/>
                </a:lnTo>
                <a:lnTo>
                  <a:pt x="4125" y="77"/>
                </a:lnTo>
                <a:lnTo>
                  <a:pt x="4095" y="79"/>
                </a:lnTo>
                <a:lnTo>
                  <a:pt x="4066" y="83"/>
                </a:lnTo>
                <a:lnTo>
                  <a:pt x="4037" y="88"/>
                </a:lnTo>
                <a:lnTo>
                  <a:pt x="3979" y="98"/>
                </a:lnTo>
                <a:lnTo>
                  <a:pt x="3925" y="109"/>
                </a:lnTo>
                <a:lnTo>
                  <a:pt x="3875" y="118"/>
                </a:lnTo>
                <a:lnTo>
                  <a:pt x="3833" y="127"/>
                </a:lnTo>
                <a:lnTo>
                  <a:pt x="3833" y="127"/>
                </a:lnTo>
                <a:lnTo>
                  <a:pt x="3775" y="138"/>
                </a:lnTo>
                <a:lnTo>
                  <a:pt x="3717" y="149"/>
                </a:lnTo>
                <a:lnTo>
                  <a:pt x="3659" y="162"/>
                </a:lnTo>
                <a:lnTo>
                  <a:pt x="3601" y="175"/>
                </a:lnTo>
                <a:lnTo>
                  <a:pt x="3542" y="190"/>
                </a:lnTo>
                <a:lnTo>
                  <a:pt x="3484" y="206"/>
                </a:lnTo>
                <a:lnTo>
                  <a:pt x="3426" y="222"/>
                </a:lnTo>
                <a:lnTo>
                  <a:pt x="3368" y="240"/>
                </a:lnTo>
                <a:lnTo>
                  <a:pt x="3310" y="257"/>
                </a:lnTo>
                <a:lnTo>
                  <a:pt x="3254" y="276"/>
                </a:lnTo>
                <a:lnTo>
                  <a:pt x="3197" y="296"/>
                </a:lnTo>
                <a:lnTo>
                  <a:pt x="3141" y="316"/>
                </a:lnTo>
                <a:lnTo>
                  <a:pt x="3088" y="337"/>
                </a:lnTo>
                <a:lnTo>
                  <a:pt x="3034" y="359"/>
                </a:lnTo>
                <a:lnTo>
                  <a:pt x="2981" y="381"/>
                </a:lnTo>
                <a:lnTo>
                  <a:pt x="2931" y="404"/>
                </a:lnTo>
                <a:lnTo>
                  <a:pt x="2931" y="404"/>
                </a:lnTo>
                <a:lnTo>
                  <a:pt x="2829" y="451"/>
                </a:lnTo>
                <a:lnTo>
                  <a:pt x="2728" y="500"/>
                </a:lnTo>
                <a:lnTo>
                  <a:pt x="2631" y="547"/>
                </a:lnTo>
                <a:lnTo>
                  <a:pt x="2533" y="597"/>
                </a:lnTo>
                <a:lnTo>
                  <a:pt x="2439" y="646"/>
                </a:lnTo>
                <a:lnTo>
                  <a:pt x="2346" y="696"/>
                </a:lnTo>
                <a:lnTo>
                  <a:pt x="2254" y="747"/>
                </a:lnTo>
                <a:lnTo>
                  <a:pt x="2165" y="798"/>
                </a:lnTo>
                <a:lnTo>
                  <a:pt x="2078" y="850"/>
                </a:lnTo>
                <a:lnTo>
                  <a:pt x="1991" y="902"/>
                </a:lnTo>
                <a:lnTo>
                  <a:pt x="1907" y="956"/>
                </a:lnTo>
                <a:lnTo>
                  <a:pt x="1825" y="1011"/>
                </a:lnTo>
                <a:lnTo>
                  <a:pt x="1743" y="1066"/>
                </a:lnTo>
                <a:lnTo>
                  <a:pt x="1663" y="1124"/>
                </a:lnTo>
                <a:lnTo>
                  <a:pt x="1586" y="1182"/>
                </a:lnTo>
                <a:lnTo>
                  <a:pt x="1510" y="1240"/>
                </a:lnTo>
                <a:lnTo>
                  <a:pt x="1435" y="1301"/>
                </a:lnTo>
                <a:lnTo>
                  <a:pt x="1362" y="1363"/>
                </a:lnTo>
                <a:lnTo>
                  <a:pt x="1292" y="1426"/>
                </a:lnTo>
                <a:lnTo>
                  <a:pt x="1222" y="1491"/>
                </a:lnTo>
                <a:lnTo>
                  <a:pt x="1153" y="1556"/>
                </a:lnTo>
                <a:lnTo>
                  <a:pt x="1086" y="1624"/>
                </a:lnTo>
                <a:lnTo>
                  <a:pt x="1021" y="1694"/>
                </a:lnTo>
                <a:lnTo>
                  <a:pt x="957" y="1765"/>
                </a:lnTo>
                <a:lnTo>
                  <a:pt x="894" y="1838"/>
                </a:lnTo>
                <a:lnTo>
                  <a:pt x="832" y="1913"/>
                </a:lnTo>
                <a:lnTo>
                  <a:pt x="772" y="1989"/>
                </a:lnTo>
                <a:lnTo>
                  <a:pt x="714" y="2068"/>
                </a:lnTo>
                <a:lnTo>
                  <a:pt x="657" y="2148"/>
                </a:lnTo>
                <a:lnTo>
                  <a:pt x="602" y="2231"/>
                </a:lnTo>
                <a:lnTo>
                  <a:pt x="547" y="2315"/>
                </a:lnTo>
                <a:lnTo>
                  <a:pt x="494" y="2402"/>
                </a:lnTo>
                <a:lnTo>
                  <a:pt x="494" y="2402"/>
                </a:lnTo>
                <a:lnTo>
                  <a:pt x="466" y="2449"/>
                </a:lnTo>
                <a:lnTo>
                  <a:pt x="440" y="2496"/>
                </a:lnTo>
                <a:lnTo>
                  <a:pt x="416" y="2543"/>
                </a:lnTo>
                <a:lnTo>
                  <a:pt x="393" y="2591"/>
                </a:lnTo>
                <a:lnTo>
                  <a:pt x="370" y="2639"/>
                </a:lnTo>
                <a:lnTo>
                  <a:pt x="347" y="2689"/>
                </a:lnTo>
                <a:lnTo>
                  <a:pt x="326" y="2739"/>
                </a:lnTo>
                <a:lnTo>
                  <a:pt x="306" y="2789"/>
                </a:lnTo>
                <a:lnTo>
                  <a:pt x="267" y="2891"/>
                </a:lnTo>
                <a:lnTo>
                  <a:pt x="230" y="2996"/>
                </a:lnTo>
                <a:lnTo>
                  <a:pt x="193" y="3104"/>
                </a:lnTo>
                <a:lnTo>
                  <a:pt x="158" y="3214"/>
                </a:lnTo>
                <a:lnTo>
                  <a:pt x="158" y="3214"/>
                </a:lnTo>
                <a:lnTo>
                  <a:pt x="146" y="3247"/>
                </a:lnTo>
                <a:lnTo>
                  <a:pt x="133" y="3286"/>
                </a:lnTo>
                <a:lnTo>
                  <a:pt x="116" y="3330"/>
                </a:lnTo>
                <a:lnTo>
                  <a:pt x="101" y="3376"/>
                </a:lnTo>
                <a:lnTo>
                  <a:pt x="94" y="3399"/>
                </a:lnTo>
                <a:lnTo>
                  <a:pt x="88" y="3422"/>
                </a:lnTo>
                <a:lnTo>
                  <a:pt x="84" y="3445"/>
                </a:lnTo>
                <a:lnTo>
                  <a:pt x="81" y="3467"/>
                </a:lnTo>
                <a:lnTo>
                  <a:pt x="81" y="3488"/>
                </a:lnTo>
                <a:lnTo>
                  <a:pt x="82" y="3509"/>
                </a:lnTo>
                <a:lnTo>
                  <a:pt x="85" y="3528"/>
                </a:lnTo>
                <a:lnTo>
                  <a:pt x="91" y="3545"/>
                </a:lnTo>
                <a:lnTo>
                  <a:pt x="91" y="3545"/>
                </a:lnTo>
                <a:lnTo>
                  <a:pt x="213" y="3127"/>
                </a:lnTo>
                <a:lnTo>
                  <a:pt x="213" y="3127"/>
                </a:lnTo>
                <a:lnTo>
                  <a:pt x="219" y="3127"/>
                </a:lnTo>
                <a:lnTo>
                  <a:pt x="219" y="3127"/>
                </a:lnTo>
                <a:lnTo>
                  <a:pt x="128" y="3584"/>
                </a:lnTo>
                <a:lnTo>
                  <a:pt x="128" y="3584"/>
                </a:lnTo>
                <a:lnTo>
                  <a:pt x="107" y="3592"/>
                </a:lnTo>
                <a:lnTo>
                  <a:pt x="96" y="3596"/>
                </a:lnTo>
                <a:lnTo>
                  <a:pt x="85" y="3599"/>
                </a:lnTo>
                <a:lnTo>
                  <a:pt x="76" y="3600"/>
                </a:lnTo>
                <a:lnTo>
                  <a:pt x="64" y="3601"/>
                </a:lnTo>
                <a:lnTo>
                  <a:pt x="52" y="3600"/>
                </a:lnTo>
                <a:lnTo>
                  <a:pt x="37" y="3599"/>
                </a:lnTo>
                <a:lnTo>
                  <a:pt x="37" y="3599"/>
                </a:lnTo>
                <a:lnTo>
                  <a:pt x="0" y="3569"/>
                </a:lnTo>
                <a:lnTo>
                  <a:pt x="0" y="3569"/>
                </a:lnTo>
                <a:lnTo>
                  <a:pt x="0" y="3538"/>
                </a:lnTo>
                <a:lnTo>
                  <a:pt x="3" y="3505"/>
                </a:lnTo>
                <a:lnTo>
                  <a:pt x="6" y="3475"/>
                </a:lnTo>
                <a:lnTo>
                  <a:pt x="11" y="3443"/>
                </a:lnTo>
                <a:lnTo>
                  <a:pt x="17" y="3413"/>
                </a:lnTo>
                <a:lnTo>
                  <a:pt x="24" y="3382"/>
                </a:lnTo>
                <a:lnTo>
                  <a:pt x="41" y="3324"/>
                </a:lnTo>
                <a:lnTo>
                  <a:pt x="61" y="3265"/>
                </a:lnTo>
                <a:lnTo>
                  <a:pt x="81" y="3210"/>
                </a:lnTo>
                <a:lnTo>
                  <a:pt x="122" y="3103"/>
                </a:lnTo>
                <a:lnTo>
                  <a:pt x="122" y="3103"/>
                </a:lnTo>
                <a:lnTo>
                  <a:pt x="187" y="2923"/>
                </a:lnTo>
                <a:lnTo>
                  <a:pt x="219" y="2835"/>
                </a:lnTo>
                <a:lnTo>
                  <a:pt x="251" y="2751"/>
                </a:lnTo>
                <a:lnTo>
                  <a:pt x="285" y="2667"/>
                </a:lnTo>
                <a:lnTo>
                  <a:pt x="321" y="2586"/>
                </a:lnTo>
                <a:lnTo>
                  <a:pt x="359" y="2506"/>
                </a:lnTo>
                <a:lnTo>
                  <a:pt x="381" y="2467"/>
                </a:lnTo>
                <a:lnTo>
                  <a:pt x="402" y="2427"/>
                </a:lnTo>
                <a:lnTo>
                  <a:pt x="402" y="2427"/>
                </a:lnTo>
                <a:lnTo>
                  <a:pt x="445" y="2353"/>
                </a:lnTo>
                <a:lnTo>
                  <a:pt x="489" y="2280"/>
                </a:lnTo>
                <a:lnTo>
                  <a:pt x="535" y="2207"/>
                </a:lnTo>
                <a:lnTo>
                  <a:pt x="582" y="2136"/>
                </a:lnTo>
                <a:lnTo>
                  <a:pt x="629" y="2067"/>
                </a:lnTo>
                <a:lnTo>
                  <a:pt x="679" y="1998"/>
                </a:lnTo>
                <a:lnTo>
                  <a:pt x="730" y="1931"/>
                </a:lnTo>
                <a:lnTo>
                  <a:pt x="783" y="1864"/>
                </a:lnTo>
                <a:lnTo>
                  <a:pt x="836" y="1798"/>
                </a:lnTo>
                <a:lnTo>
                  <a:pt x="891" y="1735"/>
                </a:lnTo>
                <a:lnTo>
                  <a:pt x="947" y="1672"/>
                </a:lnTo>
                <a:lnTo>
                  <a:pt x="1005" y="1610"/>
                </a:lnTo>
                <a:lnTo>
                  <a:pt x="1065" y="1548"/>
                </a:lnTo>
                <a:lnTo>
                  <a:pt x="1126" y="1488"/>
                </a:lnTo>
                <a:lnTo>
                  <a:pt x="1187" y="1429"/>
                </a:lnTo>
                <a:lnTo>
                  <a:pt x="1251" y="1372"/>
                </a:lnTo>
                <a:lnTo>
                  <a:pt x="1315" y="1314"/>
                </a:lnTo>
                <a:lnTo>
                  <a:pt x="1380" y="1259"/>
                </a:lnTo>
                <a:lnTo>
                  <a:pt x="1449" y="1203"/>
                </a:lnTo>
                <a:lnTo>
                  <a:pt x="1516" y="1149"/>
                </a:lnTo>
                <a:lnTo>
                  <a:pt x="1586" y="1096"/>
                </a:lnTo>
                <a:lnTo>
                  <a:pt x="1657" y="1043"/>
                </a:lnTo>
                <a:lnTo>
                  <a:pt x="1729" y="992"/>
                </a:lnTo>
                <a:lnTo>
                  <a:pt x="1804" y="943"/>
                </a:lnTo>
                <a:lnTo>
                  <a:pt x="1878" y="893"/>
                </a:lnTo>
                <a:lnTo>
                  <a:pt x="1954" y="844"/>
                </a:lnTo>
                <a:lnTo>
                  <a:pt x="2032" y="795"/>
                </a:lnTo>
                <a:lnTo>
                  <a:pt x="2110" y="749"/>
                </a:lnTo>
                <a:lnTo>
                  <a:pt x="2190" y="703"/>
                </a:lnTo>
                <a:lnTo>
                  <a:pt x="2271" y="658"/>
                </a:lnTo>
                <a:lnTo>
                  <a:pt x="2353" y="613"/>
                </a:lnTo>
                <a:lnTo>
                  <a:pt x="2437" y="569"/>
                </a:lnTo>
                <a:lnTo>
                  <a:pt x="2437" y="569"/>
                </a:lnTo>
                <a:lnTo>
                  <a:pt x="2603" y="483"/>
                </a:lnTo>
                <a:lnTo>
                  <a:pt x="2687" y="440"/>
                </a:lnTo>
                <a:lnTo>
                  <a:pt x="2772" y="397"/>
                </a:lnTo>
                <a:lnTo>
                  <a:pt x="2861" y="355"/>
                </a:lnTo>
                <a:lnTo>
                  <a:pt x="2949" y="315"/>
                </a:lnTo>
                <a:lnTo>
                  <a:pt x="2993" y="297"/>
                </a:lnTo>
                <a:lnTo>
                  <a:pt x="3039" y="279"/>
                </a:lnTo>
                <a:lnTo>
                  <a:pt x="3085" y="261"/>
                </a:lnTo>
                <a:lnTo>
                  <a:pt x="3132" y="244"/>
                </a:lnTo>
                <a:lnTo>
                  <a:pt x="3132" y="244"/>
                </a:lnTo>
                <a:lnTo>
                  <a:pt x="3213" y="216"/>
                </a:lnTo>
                <a:lnTo>
                  <a:pt x="3293" y="189"/>
                </a:lnTo>
                <a:lnTo>
                  <a:pt x="3377" y="163"/>
                </a:lnTo>
                <a:lnTo>
                  <a:pt x="3461" y="138"/>
                </a:lnTo>
                <a:lnTo>
                  <a:pt x="3546" y="115"/>
                </a:lnTo>
                <a:lnTo>
                  <a:pt x="3631" y="92"/>
                </a:lnTo>
                <a:lnTo>
                  <a:pt x="3720" y="70"/>
                </a:lnTo>
                <a:lnTo>
                  <a:pt x="3808" y="49"/>
                </a:lnTo>
                <a:lnTo>
                  <a:pt x="3808" y="49"/>
                </a:lnTo>
                <a:lnTo>
                  <a:pt x="4143" y="0"/>
                </a:lnTo>
                <a:lnTo>
                  <a:pt x="4143" y="0"/>
                </a:lnTo>
                <a:close/>
              </a:path>
            </a:pathLst>
          </a:custGeom>
          <a:solidFill>
            <a:srgbClr val="000000"/>
          </a:solidFill>
          <a:ln w="0">
            <a:solidFill>
              <a:schemeClr val="tx1"/>
            </a:solid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4"/>
          <p:cNvSpPr>
            <a:spLocks/>
          </p:cNvSpPr>
          <p:nvPr/>
        </p:nvSpPr>
        <p:spPr bwMode="auto">
          <a:xfrm rot="9185415">
            <a:off x="1985365" y="1419283"/>
            <a:ext cx="577827" cy="679597"/>
          </a:xfrm>
          <a:custGeom>
            <a:avLst/>
            <a:gdLst>
              <a:gd name="connsiteX0" fmla="*/ 1992 w 10000"/>
              <a:gd name="connsiteY0" fmla="*/ 0 h 10000"/>
              <a:gd name="connsiteX1" fmla="*/ 10000 w 10000"/>
              <a:gd name="connsiteY1" fmla="*/ 2447 h 10000"/>
              <a:gd name="connsiteX2" fmla="*/ 2562 w 10000"/>
              <a:gd name="connsiteY2" fmla="*/ 10000 h 10000"/>
              <a:gd name="connsiteX3" fmla="*/ 8693 w 10000"/>
              <a:gd name="connsiteY3" fmla="*/ 2343 h 10000"/>
              <a:gd name="connsiteX4" fmla="*/ 0 w 10000"/>
              <a:gd name="connsiteY4" fmla="*/ 816 h 10000"/>
              <a:gd name="connsiteX5" fmla="*/ 52 w 10000"/>
              <a:gd name="connsiteY5" fmla="*/ 110 h 10000"/>
              <a:gd name="connsiteX6" fmla="*/ 1992 w 10000"/>
              <a:gd name="connsiteY6" fmla="*/ 0 h 10000"/>
              <a:gd name="connsiteX7" fmla="*/ 1992 w 10000"/>
              <a:gd name="connsiteY7" fmla="*/ 0 h 10000"/>
              <a:gd name="connsiteX0" fmla="*/ 3309 w 10000"/>
              <a:gd name="connsiteY0" fmla="*/ 412 h 10000"/>
              <a:gd name="connsiteX1" fmla="*/ 10000 w 10000"/>
              <a:gd name="connsiteY1" fmla="*/ 2447 h 10000"/>
              <a:gd name="connsiteX2" fmla="*/ 2562 w 10000"/>
              <a:gd name="connsiteY2" fmla="*/ 10000 h 10000"/>
              <a:gd name="connsiteX3" fmla="*/ 8693 w 10000"/>
              <a:gd name="connsiteY3" fmla="*/ 2343 h 10000"/>
              <a:gd name="connsiteX4" fmla="*/ 0 w 10000"/>
              <a:gd name="connsiteY4" fmla="*/ 816 h 10000"/>
              <a:gd name="connsiteX5" fmla="*/ 52 w 10000"/>
              <a:gd name="connsiteY5" fmla="*/ 110 h 10000"/>
              <a:gd name="connsiteX6" fmla="*/ 1992 w 10000"/>
              <a:gd name="connsiteY6" fmla="*/ 0 h 10000"/>
              <a:gd name="connsiteX7" fmla="*/ 3309 w 10000"/>
              <a:gd name="connsiteY7" fmla="*/ 412 h 10000"/>
              <a:gd name="connsiteX0" fmla="*/ 3309 w 10000"/>
              <a:gd name="connsiteY0" fmla="*/ 412 h 10017"/>
              <a:gd name="connsiteX1" fmla="*/ 10000 w 10000"/>
              <a:gd name="connsiteY1" fmla="*/ 2447 h 10017"/>
              <a:gd name="connsiteX2" fmla="*/ 2562 w 10000"/>
              <a:gd name="connsiteY2" fmla="*/ 10000 h 10017"/>
              <a:gd name="connsiteX3" fmla="*/ 8693 w 10000"/>
              <a:gd name="connsiteY3" fmla="*/ 2343 h 10017"/>
              <a:gd name="connsiteX4" fmla="*/ 0 w 10000"/>
              <a:gd name="connsiteY4" fmla="*/ 816 h 10017"/>
              <a:gd name="connsiteX5" fmla="*/ 52 w 10000"/>
              <a:gd name="connsiteY5" fmla="*/ 110 h 10017"/>
              <a:gd name="connsiteX6" fmla="*/ 1992 w 10000"/>
              <a:gd name="connsiteY6" fmla="*/ 0 h 10017"/>
              <a:gd name="connsiteX7" fmla="*/ 3309 w 10000"/>
              <a:gd name="connsiteY7" fmla="*/ 412 h 10017"/>
              <a:gd name="connsiteX0" fmla="*/ 3309 w 10000"/>
              <a:gd name="connsiteY0" fmla="*/ 412 h 7410"/>
              <a:gd name="connsiteX1" fmla="*/ 10000 w 10000"/>
              <a:gd name="connsiteY1" fmla="*/ 2447 h 7410"/>
              <a:gd name="connsiteX2" fmla="*/ 4428 w 10000"/>
              <a:gd name="connsiteY2" fmla="*/ 7393 h 7410"/>
              <a:gd name="connsiteX3" fmla="*/ 8693 w 10000"/>
              <a:gd name="connsiteY3" fmla="*/ 2343 h 7410"/>
              <a:gd name="connsiteX4" fmla="*/ 0 w 10000"/>
              <a:gd name="connsiteY4" fmla="*/ 816 h 7410"/>
              <a:gd name="connsiteX5" fmla="*/ 52 w 10000"/>
              <a:gd name="connsiteY5" fmla="*/ 110 h 7410"/>
              <a:gd name="connsiteX6" fmla="*/ 1992 w 10000"/>
              <a:gd name="connsiteY6" fmla="*/ 0 h 7410"/>
              <a:gd name="connsiteX7" fmla="*/ 3309 w 10000"/>
              <a:gd name="connsiteY7" fmla="*/ 412 h 7410"/>
              <a:gd name="connsiteX0" fmla="*/ 3309 w 10000"/>
              <a:gd name="connsiteY0" fmla="*/ 556 h 10000"/>
              <a:gd name="connsiteX1" fmla="*/ 10000 w 10000"/>
              <a:gd name="connsiteY1" fmla="*/ 3302 h 10000"/>
              <a:gd name="connsiteX2" fmla="*/ 4428 w 10000"/>
              <a:gd name="connsiteY2" fmla="*/ 9977 h 10000"/>
              <a:gd name="connsiteX3" fmla="*/ 8693 w 10000"/>
              <a:gd name="connsiteY3" fmla="*/ 3162 h 10000"/>
              <a:gd name="connsiteX4" fmla="*/ 0 w 10000"/>
              <a:gd name="connsiteY4" fmla="*/ 1101 h 10000"/>
              <a:gd name="connsiteX5" fmla="*/ 52 w 10000"/>
              <a:gd name="connsiteY5" fmla="*/ 148 h 10000"/>
              <a:gd name="connsiteX6" fmla="*/ 1992 w 10000"/>
              <a:gd name="connsiteY6" fmla="*/ 0 h 10000"/>
              <a:gd name="connsiteX7" fmla="*/ 3309 w 10000"/>
              <a:gd name="connsiteY7" fmla="*/ 556 h 10000"/>
              <a:gd name="connsiteX0" fmla="*/ 3309 w 10000"/>
              <a:gd name="connsiteY0" fmla="*/ 556 h 9985"/>
              <a:gd name="connsiteX1" fmla="*/ 10000 w 10000"/>
              <a:gd name="connsiteY1" fmla="*/ 3302 h 9985"/>
              <a:gd name="connsiteX2" fmla="*/ 4428 w 10000"/>
              <a:gd name="connsiteY2" fmla="*/ 9977 h 9985"/>
              <a:gd name="connsiteX3" fmla="*/ 8803 w 10000"/>
              <a:gd name="connsiteY3" fmla="*/ 3255 h 9985"/>
              <a:gd name="connsiteX4" fmla="*/ 0 w 10000"/>
              <a:gd name="connsiteY4" fmla="*/ 1101 h 9985"/>
              <a:gd name="connsiteX5" fmla="*/ 52 w 10000"/>
              <a:gd name="connsiteY5" fmla="*/ 148 h 9985"/>
              <a:gd name="connsiteX6" fmla="*/ 1992 w 10000"/>
              <a:gd name="connsiteY6" fmla="*/ 0 h 9985"/>
              <a:gd name="connsiteX7" fmla="*/ 3309 w 10000"/>
              <a:gd name="connsiteY7" fmla="*/ 556 h 9985"/>
              <a:gd name="connsiteX0" fmla="*/ 3309 w 10000"/>
              <a:gd name="connsiteY0" fmla="*/ 557 h 10000"/>
              <a:gd name="connsiteX1" fmla="*/ 10000 w 10000"/>
              <a:gd name="connsiteY1" fmla="*/ 3307 h 10000"/>
              <a:gd name="connsiteX2" fmla="*/ 4428 w 10000"/>
              <a:gd name="connsiteY2" fmla="*/ 9992 h 10000"/>
              <a:gd name="connsiteX3" fmla="*/ 8803 w 10000"/>
              <a:gd name="connsiteY3" fmla="*/ 3260 h 10000"/>
              <a:gd name="connsiteX4" fmla="*/ 0 w 10000"/>
              <a:gd name="connsiteY4" fmla="*/ 1103 h 10000"/>
              <a:gd name="connsiteX5" fmla="*/ 52 w 10000"/>
              <a:gd name="connsiteY5" fmla="*/ 148 h 10000"/>
              <a:gd name="connsiteX6" fmla="*/ 1992 w 10000"/>
              <a:gd name="connsiteY6" fmla="*/ 0 h 10000"/>
              <a:gd name="connsiteX7" fmla="*/ 3309 w 10000"/>
              <a:gd name="connsiteY7" fmla="*/ 557 h 10000"/>
              <a:gd name="connsiteX0" fmla="*/ 3309 w 10000"/>
              <a:gd name="connsiteY0" fmla="*/ 557 h 9722"/>
              <a:gd name="connsiteX1" fmla="*/ 10000 w 10000"/>
              <a:gd name="connsiteY1" fmla="*/ 3307 h 9722"/>
              <a:gd name="connsiteX2" fmla="*/ 4318 w 10000"/>
              <a:gd name="connsiteY2" fmla="*/ 9714 h 9722"/>
              <a:gd name="connsiteX3" fmla="*/ 8803 w 10000"/>
              <a:gd name="connsiteY3" fmla="*/ 3260 h 9722"/>
              <a:gd name="connsiteX4" fmla="*/ 0 w 10000"/>
              <a:gd name="connsiteY4" fmla="*/ 1103 h 9722"/>
              <a:gd name="connsiteX5" fmla="*/ 52 w 10000"/>
              <a:gd name="connsiteY5" fmla="*/ 148 h 9722"/>
              <a:gd name="connsiteX6" fmla="*/ 1992 w 10000"/>
              <a:gd name="connsiteY6" fmla="*/ 0 h 9722"/>
              <a:gd name="connsiteX7" fmla="*/ 3309 w 10000"/>
              <a:gd name="connsiteY7" fmla="*/ 557 h 9722"/>
              <a:gd name="connsiteX0" fmla="*/ 3309 w 10000"/>
              <a:gd name="connsiteY0" fmla="*/ 573 h 10095"/>
              <a:gd name="connsiteX1" fmla="*/ 10000 w 10000"/>
              <a:gd name="connsiteY1" fmla="*/ 3402 h 10095"/>
              <a:gd name="connsiteX2" fmla="*/ 4318 w 10000"/>
              <a:gd name="connsiteY2" fmla="*/ 9992 h 10095"/>
              <a:gd name="connsiteX3" fmla="*/ 8803 w 10000"/>
              <a:gd name="connsiteY3" fmla="*/ 3353 h 10095"/>
              <a:gd name="connsiteX4" fmla="*/ 0 w 10000"/>
              <a:gd name="connsiteY4" fmla="*/ 1135 h 10095"/>
              <a:gd name="connsiteX5" fmla="*/ 52 w 10000"/>
              <a:gd name="connsiteY5" fmla="*/ 152 h 10095"/>
              <a:gd name="connsiteX6" fmla="*/ 1992 w 10000"/>
              <a:gd name="connsiteY6" fmla="*/ 0 h 10095"/>
              <a:gd name="connsiteX7" fmla="*/ 3309 w 10000"/>
              <a:gd name="connsiteY7" fmla="*/ 573 h 10095"/>
              <a:gd name="connsiteX0" fmla="*/ 3309 w 10000"/>
              <a:gd name="connsiteY0" fmla="*/ 573 h 9427"/>
              <a:gd name="connsiteX1" fmla="*/ 10000 w 10000"/>
              <a:gd name="connsiteY1" fmla="*/ 3402 h 9427"/>
              <a:gd name="connsiteX2" fmla="*/ 4428 w 10000"/>
              <a:gd name="connsiteY2" fmla="*/ 9324 h 9427"/>
              <a:gd name="connsiteX3" fmla="*/ 8803 w 10000"/>
              <a:gd name="connsiteY3" fmla="*/ 3353 h 9427"/>
              <a:gd name="connsiteX4" fmla="*/ 0 w 10000"/>
              <a:gd name="connsiteY4" fmla="*/ 1135 h 9427"/>
              <a:gd name="connsiteX5" fmla="*/ 52 w 10000"/>
              <a:gd name="connsiteY5" fmla="*/ 152 h 9427"/>
              <a:gd name="connsiteX6" fmla="*/ 1992 w 10000"/>
              <a:gd name="connsiteY6" fmla="*/ 0 h 9427"/>
              <a:gd name="connsiteX7" fmla="*/ 3309 w 10000"/>
              <a:gd name="connsiteY7" fmla="*/ 573 h 9427"/>
              <a:gd name="connsiteX0" fmla="*/ 3309 w 10000"/>
              <a:gd name="connsiteY0" fmla="*/ 608 h 9798"/>
              <a:gd name="connsiteX1" fmla="*/ 10000 w 10000"/>
              <a:gd name="connsiteY1" fmla="*/ 3609 h 9798"/>
              <a:gd name="connsiteX2" fmla="*/ 3770 w 10000"/>
              <a:gd name="connsiteY2" fmla="*/ 9689 h 9798"/>
              <a:gd name="connsiteX3" fmla="*/ 8803 w 10000"/>
              <a:gd name="connsiteY3" fmla="*/ 3557 h 9798"/>
              <a:gd name="connsiteX4" fmla="*/ 0 w 10000"/>
              <a:gd name="connsiteY4" fmla="*/ 1204 h 9798"/>
              <a:gd name="connsiteX5" fmla="*/ 52 w 10000"/>
              <a:gd name="connsiteY5" fmla="*/ 161 h 9798"/>
              <a:gd name="connsiteX6" fmla="*/ 1992 w 10000"/>
              <a:gd name="connsiteY6" fmla="*/ 0 h 9798"/>
              <a:gd name="connsiteX7" fmla="*/ 3309 w 10000"/>
              <a:gd name="connsiteY7" fmla="*/ 608 h 9798"/>
              <a:gd name="connsiteX0" fmla="*/ 3309 w 10000"/>
              <a:gd name="connsiteY0" fmla="*/ 621 h 10103"/>
              <a:gd name="connsiteX1" fmla="*/ 10000 w 10000"/>
              <a:gd name="connsiteY1" fmla="*/ 3683 h 10103"/>
              <a:gd name="connsiteX2" fmla="*/ 4538 w 10000"/>
              <a:gd name="connsiteY2" fmla="*/ 9992 h 10103"/>
              <a:gd name="connsiteX3" fmla="*/ 8803 w 10000"/>
              <a:gd name="connsiteY3" fmla="*/ 3630 h 10103"/>
              <a:gd name="connsiteX4" fmla="*/ 0 w 10000"/>
              <a:gd name="connsiteY4" fmla="*/ 1229 h 10103"/>
              <a:gd name="connsiteX5" fmla="*/ 52 w 10000"/>
              <a:gd name="connsiteY5" fmla="*/ 164 h 10103"/>
              <a:gd name="connsiteX6" fmla="*/ 1992 w 10000"/>
              <a:gd name="connsiteY6" fmla="*/ 0 h 10103"/>
              <a:gd name="connsiteX7" fmla="*/ 3309 w 10000"/>
              <a:gd name="connsiteY7" fmla="*/ 621 h 10103"/>
              <a:gd name="connsiteX0" fmla="*/ 3309 w 10000"/>
              <a:gd name="connsiteY0" fmla="*/ 621 h 9587"/>
              <a:gd name="connsiteX1" fmla="*/ 10000 w 10000"/>
              <a:gd name="connsiteY1" fmla="*/ 3683 h 9587"/>
              <a:gd name="connsiteX2" fmla="*/ 3770 w 10000"/>
              <a:gd name="connsiteY2" fmla="*/ 9476 h 9587"/>
              <a:gd name="connsiteX3" fmla="*/ 8803 w 10000"/>
              <a:gd name="connsiteY3" fmla="*/ 3630 h 9587"/>
              <a:gd name="connsiteX4" fmla="*/ 0 w 10000"/>
              <a:gd name="connsiteY4" fmla="*/ 1229 h 9587"/>
              <a:gd name="connsiteX5" fmla="*/ 52 w 10000"/>
              <a:gd name="connsiteY5" fmla="*/ 164 h 9587"/>
              <a:gd name="connsiteX6" fmla="*/ 1992 w 10000"/>
              <a:gd name="connsiteY6" fmla="*/ 0 h 9587"/>
              <a:gd name="connsiteX7" fmla="*/ 3309 w 10000"/>
              <a:gd name="connsiteY7" fmla="*/ 621 h 9587"/>
              <a:gd name="connsiteX0" fmla="*/ 3309 w 10000"/>
              <a:gd name="connsiteY0" fmla="*/ 648 h 10000"/>
              <a:gd name="connsiteX1" fmla="*/ 10000 w 10000"/>
              <a:gd name="connsiteY1" fmla="*/ 3842 h 10000"/>
              <a:gd name="connsiteX2" fmla="*/ 3770 w 10000"/>
              <a:gd name="connsiteY2" fmla="*/ 9884 h 10000"/>
              <a:gd name="connsiteX3" fmla="*/ 8803 w 10000"/>
              <a:gd name="connsiteY3" fmla="*/ 3786 h 10000"/>
              <a:gd name="connsiteX4" fmla="*/ 0 w 10000"/>
              <a:gd name="connsiteY4" fmla="*/ 1282 h 10000"/>
              <a:gd name="connsiteX5" fmla="*/ 52 w 10000"/>
              <a:gd name="connsiteY5" fmla="*/ 171 h 10000"/>
              <a:gd name="connsiteX6" fmla="*/ 1992 w 10000"/>
              <a:gd name="connsiteY6" fmla="*/ 0 h 10000"/>
              <a:gd name="connsiteX7" fmla="*/ 3309 w 10000"/>
              <a:gd name="connsiteY7" fmla="*/ 648 h 10000"/>
              <a:gd name="connsiteX0" fmla="*/ 3309 w 10000"/>
              <a:gd name="connsiteY0" fmla="*/ 648 h 9841"/>
              <a:gd name="connsiteX1" fmla="*/ 10000 w 10000"/>
              <a:gd name="connsiteY1" fmla="*/ 3842 h 9841"/>
              <a:gd name="connsiteX2" fmla="*/ 4013 w 10000"/>
              <a:gd name="connsiteY2" fmla="*/ 9725 h 9841"/>
              <a:gd name="connsiteX3" fmla="*/ 8803 w 10000"/>
              <a:gd name="connsiteY3" fmla="*/ 3786 h 9841"/>
              <a:gd name="connsiteX4" fmla="*/ 0 w 10000"/>
              <a:gd name="connsiteY4" fmla="*/ 1282 h 9841"/>
              <a:gd name="connsiteX5" fmla="*/ 52 w 10000"/>
              <a:gd name="connsiteY5" fmla="*/ 171 h 9841"/>
              <a:gd name="connsiteX6" fmla="*/ 1992 w 10000"/>
              <a:gd name="connsiteY6" fmla="*/ 0 h 9841"/>
              <a:gd name="connsiteX7" fmla="*/ 3309 w 10000"/>
              <a:gd name="connsiteY7" fmla="*/ 648 h 9841"/>
              <a:gd name="connsiteX0" fmla="*/ 3309 w 10000"/>
              <a:gd name="connsiteY0" fmla="*/ 658 h 10000"/>
              <a:gd name="connsiteX1" fmla="*/ 10000 w 10000"/>
              <a:gd name="connsiteY1" fmla="*/ 3904 h 10000"/>
              <a:gd name="connsiteX2" fmla="*/ 4013 w 10000"/>
              <a:gd name="connsiteY2" fmla="*/ 9882 h 10000"/>
              <a:gd name="connsiteX3" fmla="*/ 8803 w 10000"/>
              <a:gd name="connsiteY3" fmla="*/ 3847 h 10000"/>
              <a:gd name="connsiteX4" fmla="*/ 0 w 10000"/>
              <a:gd name="connsiteY4" fmla="*/ 1303 h 10000"/>
              <a:gd name="connsiteX5" fmla="*/ 52 w 10000"/>
              <a:gd name="connsiteY5" fmla="*/ 174 h 10000"/>
              <a:gd name="connsiteX6" fmla="*/ 1992 w 10000"/>
              <a:gd name="connsiteY6" fmla="*/ 0 h 10000"/>
              <a:gd name="connsiteX7" fmla="*/ 3309 w 10000"/>
              <a:gd name="connsiteY7" fmla="*/ 658 h 10000"/>
              <a:gd name="connsiteX0" fmla="*/ 3326 w 10017"/>
              <a:gd name="connsiteY0" fmla="*/ 658 h 10000"/>
              <a:gd name="connsiteX1" fmla="*/ 10017 w 10017"/>
              <a:gd name="connsiteY1" fmla="*/ 3904 h 10000"/>
              <a:gd name="connsiteX2" fmla="*/ 4030 w 10017"/>
              <a:gd name="connsiteY2" fmla="*/ 9882 h 10000"/>
              <a:gd name="connsiteX3" fmla="*/ 8820 w 10017"/>
              <a:gd name="connsiteY3" fmla="*/ 3847 h 10000"/>
              <a:gd name="connsiteX4" fmla="*/ 17 w 10017"/>
              <a:gd name="connsiteY4" fmla="*/ 1303 h 10000"/>
              <a:gd name="connsiteX5" fmla="*/ 69 w 10017"/>
              <a:gd name="connsiteY5" fmla="*/ 174 h 10000"/>
              <a:gd name="connsiteX6" fmla="*/ 2009 w 10017"/>
              <a:gd name="connsiteY6" fmla="*/ 0 h 10000"/>
              <a:gd name="connsiteX7" fmla="*/ 3326 w 10017"/>
              <a:gd name="connsiteY7" fmla="*/ 658 h 10000"/>
              <a:gd name="connsiteX0" fmla="*/ 3274 w 9965"/>
              <a:gd name="connsiteY0" fmla="*/ 658 h 10000"/>
              <a:gd name="connsiteX1" fmla="*/ 9965 w 9965"/>
              <a:gd name="connsiteY1" fmla="*/ 3904 h 10000"/>
              <a:gd name="connsiteX2" fmla="*/ 3978 w 9965"/>
              <a:gd name="connsiteY2" fmla="*/ 9882 h 10000"/>
              <a:gd name="connsiteX3" fmla="*/ 8768 w 9965"/>
              <a:gd name="connsiteY3" fmla="*/ 3847 h 10000"/>
              <a:gd name="connsiteX4" fmla="*/ 1503 w 9965"/>
              <a:gd name="connsiteY4" fmla="*/ 1545 h 10000"/>
              <a:gd name="connsiteX5" fmla="*/ 17 w 9965"/>
              <a:gd name="connsiteY5" fmla="*/ 174 h 10000"/>
              <a:gd name="connsiteX6" fmla="*/ 1957 w 9965"/>
              <a:gd name="connsiteY6" fmla="*/ 0 h 10000"/>
              <a:gd name="connsiteX7" fmla="*/ 3274 w 9965"/>
              <a:gd name="connsiteY7" fmla="*/ 658 h 10000"/>
              <a:gd name="connsiteX0" fmla="*/ 3285 w 10000"/>
              <a:gd name="connsiteY0" fmla="*/ 658 h 10000"/>
              <a:gd name="connsiteX1" fmla="*/ 10000 w 10000"/>
              <a:gd name="connsiteY1" fmla="*/ 3904 h 10000"/>
              <a:gd name="connsiteX2" fmla="*/ 3992 w 10000"/>
              <a:gd name="connsiteY2" fmla="*/ 9882 h 10000"/>
              <a:gd name="connsiteX3" fmla="*/ 8799 w 10000"/>
              <a:gd name="connsiteY3" fmla="*/ 3847 h 10000"/>
              <a:gd name="connsiteX4" fmla="*/ 1508 w 10000"/>
              <a:gd name="connsiteY4" fmla="*/ 1545 h 10000"/>
              <a:gd name="connsiteX5" fmla="*/ 17 w 10000"/>
              <a:gd name="connsiteY5" fmla="*/ 174 h 10000"/>
              <a:gd name="connsiteX6" fmla="*/ 1964 w 10000"/>
              <a:gd name="connsiteY6" fmla="*/ 0 h 10000"/>
              <a:gd name="connsiteX7" fmla="*/ 3285 w 10000"/>
              <a:gd name="connsiteY7" fmla="*/ 658 h 10000"/>
              <a:gd name="connsiteX0" fmla="*/ 3285 w 10000"/>
              <a:gd name="connsiteY0" fmla="*/ 658 h 10000"/>
              <a:gd name="connsiteX1" fmla="*/ 10000 w 10000"/>
              <a:gd name="connsiteY1" fmla="*/ 3904 h 10000"/>
              <a:gd name="connsiteX2" fmla="*/ 3992 w 10000"/>
              <a:gd name="connsiteY2" fmla="*/ 9882 h 10000"/>
              <a:gd name="connsiteX3" fmla="*/ 8799 w 10000"/>
              <a:gd name="connsiteY3" fmla="*/ 3847 h 10000"/>
              <a:gd name="connsiteX4" fmla="*/ 1508 w 10000"/>
              <a:gd name="connsiteY4" fmla="*/ 1545 h 10000"/>
              <a:gd name="connsiteX5" fmla="*/ 17 w 10000"/>
              <a:gd name="connsiteY5" fmla="*/ 174 h 10000"/>
              <a:gd name="connsiteX6" fmla="*/ 1964 w 10000"/>
              <a:gd name="connsiteY6" fmla="*/ 0 h 10000"/>
              <a:gd name="connsiteX7" fmla="*/ 3285 w 10000"/>
              <a:gd name="connsiteY7" fmla="*/ 658 h 10000"/>
              <a:gd name="connsiteX0" fmla="*/ 2635 w 9350"/>
              <a:gd name="connsiteY0" fmla="*/ 658 h 10000"/>
              <a:gd name="connsiteX1" fmla="*/ 9350 w 9350"/>
              <a:gd name="connsiteY1" fmla="*/ 3904 h 10000"/>
              <a:gd name="connsiteX2" fmla="*/ 3342 w 9350"/>
              <a:gd name="connsiteY2" fmla="*/ 9882 h 10000"/>
              <a:gd name="connsiteX3" fmla="*/ 8149 w 9350"/>
              <a:gd name="connsiteY3" fmla="*/ 3847 h 10000"/>
              <a:gd name="connsiteX4" fmla="*/ 858 w 9350"/>
              <a:gd name="connsiteY4" fmla="*/ 1545 h 10000"/>
              <a:gd name="connsiteX5" fmla="*/ 17 w 9350"/>
              <a:gd name="connsiteY5" fmla="*/ 174 h 10000"/>
              <a:gd name="connsiteX6" fmla="*/ 1314 w 9350"/>
              <a:gd name="connsiteY6" fmla="*/ 0 h 10000"/>
              <a:gd name="connsiteX7" fmla="*/ 2635 w 9350"/>
              <a:gd name="connsiteY7" fmla="*/ 658 h 10000"/>
              <a:gd name="connsiteX0" fmla="*/ 2818 w 10000"/>
              <a:gd name="connsiteY0" fmla="*/ 860 h 10202"/>
              <a:gd name="connsiteX1" fmla="*/ 10000 w 10000"/>
              <a:gd name="connsiteY1" fmla="*/ 4106 h 10202"/>
              <a:gd name="connsiteX2" fmla="*/ 3574 w 10000"/>
              <a:gd name="connsiteY2" fmla="*/ 10084 h 10202"/>
              <a:gd name="connsiteX3" fmla="*/ 8716 w 10000"/>
              <a:gd name="connsiteY3" fmla="*/ 4049 h 10202"/>
              <a:gd name="connsiteX4" fmla="*/ 918 w 10000"/>
              <a:gd name="connsiteY4" fmla="*/ 1747 h 10202"/>
              <a:gd name="connsiteX5" fmla="*/ 18 w 10000"/>
              <a:gd name="connsiteY5" fmla="*/ 376 h 10202"/>
              <a:gd name="connsiteX6" fmla="*/ 1405 w 10000"/>
              <a:gd name="connsiteY6" fmla="*/ 202 h 10202"/>
              <a:gd name="connsiteX7" fmla="*/ 2818 w 10000"/>
              <a:gd name="connsiteY7" fmla="*/ 860 h 10202"/>
              <a:gd name="connsiteX0" fmla="*/ 2818 w 10000"/>
              <a:gd name="connsiteY0" fmla="*/ 739 h 10081"/>
              <a:gd name="connsiteX1" fmla="*/ 10000 w 10000"/>
              <a:gd name="connsiteY1" fmla="*/ 3985 h 10081"/>
              <a:gd name="connsiteX2" fmla="*/ 3574 w 10000"/>
              <a:gd name="connsiteY2" fmla="*/ 9963 h 10081"/>
              <a:gd name="connsiteX3" fmla="*/ 8716 w 10000"/>
              <a:gd name="connsiteY3" fmla="*/ 3928 h 10081"/>
              <a:gd name="connsiteX4" fmla="*/ 918 w 10000"/>
              <a:gd name="connsiteY4" fmla="*/ 1626 h 10081"/>
              <a:gd name="connsiteX5" fmla="*/ 18 w 10000"/>
              <a:gd name="connsiteY5" fmla="*/ 255 h 10081"/>
              <a:gd name="connsiteX6" fmla="*/ 1405 w 10000"/>
              <a:gd name="connsiteY6" fmla="*/ 81 h 10081"/>
              <a:gd name="connsiteX7" fmla="*/ 2818 w 10000"/>
              <a:gd name="connsiteY7" fmla="*/ 739 h 10081"/>
              <a:gd name="connsiteX0" fmla="*/ 2818 w 10000"/>
              <a:gd name="connsiteY0" fmla="*/ 497 h 9839"/>
              <a:gd name="connsiteX1" fmla="*/ 10000 w 10000"/>
              <a:gd name="connsiteY1" fmla="*/ 3743 h 9839"/>
              <a:gd name="connsiteX2" fmla="*/ 3574 w 10000"/>
              <a:gd name="connsiteY2" fmla="*/ 9721 h 9839"/>
              <a:gd name="connsiteX3" fmla="*/ 8716 w 10000"/>
              <a:gd name="connsiteY3" fmla="*/ 3686 h 9839"/>
              <a:gd name="connsiteX4" fmla="*/ 918 w 10000"/>
              <a:gd name="connsiteY4" fmla="*/ 1384 h 9839"/>
              <a:gd name="connsiteX5" fmla="*/ 18 w 10000"/>
              <a:gd name="connsiteY5" fmla="*/ 13 h 9839"/>
              <a:gd name="connsiteX6" fmla="*/ 1405 w 10000"/>
              <a:gd name="connsiteY6" fmla="*/ 81 h 9839"/>
              <a:gd name="connsiteX7" fmla="*/ 2818 w 10000"/>
              <a:gd name="connsiteY7" fmla="*/ 497 h 9839"/>
              <a:gd name="connsiteX0" fmla="*/ 2905 w 10087"/>
              <a:gd name="connsiteY0" fmla="*/ 505 h 10000"/>
              <a:gd name="connsiteX1" fmla="*/ 10087 w 10087"/>
              <a:gd name="connsiteY1" fmla="*/ 3804 h 10000"/>
              <a:gd name="connsiteX2" fmla="*/ 3661 w 10087"/>
              <a:gd name="connsiteY2" fmla="*/ 9880 h 10000"/>
              <a:gd name="connsiteX3" fmla="*/ 8803 w 10087"/>
              <a:gd name="connsiteY3" fmla="*/ 3746 h 10000"/>
              <a:gd name="connsiteX4" fmla="*/ 1005 w 10087"/>
              <a:gd name="connsiteY4" fmla="*/ 1407 h 10000"/>
              <a:gd name="connsiteX5" fmla="*/ 18 w 10087"/>
              <a:gd name="connsiteY5" fmla="*/ 587 h 10000"/>
              <a:gd name="connsiteX6" fmla="*/ 1492 w 10087"/>
              <a:gd name="connsiteY6" fmla="*/ 82 h 10000"/>
              <a:gd name="connsiteX7" fmla="*/ 2905 w 10087"/>
              <a:gd name="connsiteY7" fmla="*/ 50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87" h="10000">
                <a:moveTo>
                  <a:pt x="2905" y="505"/>
                </a:moveTo>
                <a:cubicBezTo>
                  <a:pt x="4338" y="1167"/>
                  <a:pt x="9985" y="1103"/>
                  <a:pt x="10087" y="3804"/>
                </a:cubicBezTo>
                <a:cubicBezTo>
                  <a:pt x="9954" y="6395"/>
                  <a:pt x="5170" y="10000"/>
                  <a:pt x="3661" y="9880"/>
                </a:cubicBezTo>
                <a:cubicBezTo>
                  <a:pt x="3708" y="8887"/>
                  <a:pt x="9260" y="6229"/>
                  <a:pt x="8803" y="3746"/>
                </a:cubicBezTo>
                <a:cubicBezTo>
                  <a:pt x="8226" y="1820"/>
                  <a:pt x="2898" y="1871"/>
                  <a:pt x="1005" y="1407"/>
                </a:cubicBezTo>
                <a:cubicBezTo>
                  <a:pt x="241" y="942"/>
                  <a:pt x="0" y="969"/>
                  <a:pt x="18" y="587"/>
                </a:cubicBezTo>
                <a:cubicBezTo>
                  <a:pt x="210" y="697"/>
                  <a:pt x="1025" y="0"/>
                  <a:pt x="1492" y="82"/>
                </a:cubicBezTo>
                <a:lnTo>
                  <a:pt x="2905" y="505"/>
                </a:lnTo>
                <a:close/>
              </a:path>
            </a:pathLst>
          </a:custGeom>
          <a:solidFill>
            <a:srgbClr val="000000"/>
          </a:solidFill>
          <a:ln w="0">
            <a:solidFill>
              <a:schemeClr val="tx1"/>
            </a:solid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4497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r>
              <a:rPr lang="fr-FR" smtClean="0">
                <a:latin typeface="Calibri" pitchFamily="34" charset="0"/>
              </a:rPr>
              <a:t>Catégorie, propriété et dimension</a:t>
            </a:r>
          </a:p>
        </p:txBody>
      </p:sp>
      <p:grpSp>
        <p:nvGrpSpPr>
          <p:cNvPr id="2" name="Group 3"/>
          <p:cNvGrpSpPr>
            <a:grpSpLocks/>
          </p:cNvGrpSpPr>
          <p:nvPr/>
        </p:nvGrpSpPr>
        <p:grpSpPr bwMode="auto">
          <a:xfrm>
            <a:off x="539750" y="1809750"/>
            <a:ext cx="8353425" cy="4130675"/>
            <a:chOff x="620" y="1387"/>
            <a:chExt cx="3348" cy="1656"/>
          </a:xfrm>
        </p:grpSpPr>
        <p:sp>
          <p:nvSpPr>
            <p:cNvPr id="43015" name="Text Box 4"/>
            <p:cNvSpPr txBox="1">
              <a:spLocks noChangeArrowheads="1"/>
            </p:cNvSpPr>
            <p:nvPr/>
          </p:nvSpPr>
          <p:spPr bwMode="auto">
            <a:xfrm>
              <a:off x="620" y="1387"/>
              <a:ext cx="864" cy="216"/>
            </a:xfrm>
            <a:prstGeom prst="rect">
              <a:avLst/>
            </a:prstGeom>
            <a:solidFill>
              <a:srgbClr val="FFFFFF"/>
            </a:solidFill>
            <a:ln w="9525">
              <a:noFill/>
              <a:miter lim="800000"/>
              <a:headEnd/>
              <a:tailEnd/>
            </a:ln>
          </p:spPr>
          <p:txBody>
            <a:bodyPr/>
            <a:lstStyle/>
            <a:p>
              <a:pPr>
                <a:buNone/>
              </a:pPr>
              <a:endParaRPr lang="en-US" sz="1600">
                <a:solidFill>
                  <a:srgbClr val="0000FF"/>
                </a:solidFill>
                <a:latin typeface="Calibri" pitchFamily="34" charset="0"/>
                <a:cs typeface="Times New Roman" pitchFamily="18" charset="0"/>
              </a:endParaRPr>
            </a:p>
            <a:p>
              <a:pPr algn="ctr">
                <a:buNone/>
              </a:pPr>
              <a:r>
                <a:rPr lang="en-US" sz="1600">
                  <a:solidFill>
                    <a:srgbClr val="0000FF"/>
                  </a:solidFill>
                  <a:latin typeface="Calibri" pitchFamily="34" charset="0"/>
                  <a:cs typeface="Times New Roman" pitchFamily="18" charset="0"/>
                </a:rPr>
                <a:t>catégorie</a:t>
              </a:r>
              <a:endParaRPr lang="en-US" sz="1600">
                <a:latin typeface="Calibri" pitchFamily="34" charset="0"/>
              </a:endParaRPr>
            </a:p>
          </p:txBody>
        </p:sp>
        <p:sp>
          <p:nvSpPr>
            <p:cNvPr id="43016" name="Text Box 5"/>
            <p:cNvSpPr txBox="1">
              <a:spLocks noChangeArrowheads="1"/>
            </p:cNvSpPr>
            <p:nvPr/>
          </p:nvSpPr>
          <p:spPr bwMode="auto">
            <a:xfrm>
              <a:off x="2384" y="1387"/>
              <a:ext cx="864" cy="216"/>
            </a:xfrm>
            <a:prstGeom prst="rect">
              <a:avLst/>
            </a:prstGeom>
            <a:solidFill>
              <a:srgbClr val="FFFFFF"/>
            </a:solidFill>
            <a:ln w="9525">
              <a:solidFill>
                <a:srgbClr val="00FFFF"/>
              </a:solidFill>
              <a:miter lim="800000"/>
              <a:headEnd/>
              <a:tailEnd/>
            </a:ln>
          </p:spPr>
          <p:txBody>
            <a:bodyPr/>
            <a:lstStyle/>
            <a:p>
              <a:pPr>
                <a:buNone/>
                <a:tabLst>
                  <a:tab pos="449263" algn="r"/>
                </a:tabLst>
              </a:pPr>
              <a:r>
                <a:rPr lang="en-US" sz="1600">
                  <a:solidFill>
                    <a:srgbClr val="0000FF"/>
                  </a:solidFill>
                  <a:latin typeface="Calibri" pitchFamily="34" charset="0"/>
                  <a:cs typeface="Times New Roman" pitchFamily="18" charset="0"/>
                </a:rPr>
                <a:t>couleur</a:t>
              </a:r>
              <a:endParaRPr lang="en-US" sz="1600">
                <a:latin typeface="Calibri" pitchFamily="34" charset="0"/>
              </a:endParaRPr>
            </a:p>
          </p:txBody>
        </p:sp>
        <p:sp>
          <p:nvSpPr>
            <p:cNvPr id="43017" name="Text Box 6"/>
            <p:cNvSpPr txBox="1">
              <a:spLocks noChangeArrowheads="1"/>
            </p:cNvSpPr>
            <p:nvPr/>
          </p:nvSpPr>
          <p:spPr bwMode="auto">
            <a:xfrm>
              <a:off x="620" y="1819"/>
              <a:ext cx="864" cy="216"/>
            </a:xfrm>
            <a:prstGeom prst="rect">
              <a:avLst/>
            </a:prstGeom>
            <a:solidFill>
              <a:srgbClr val="FFFFFF"/>
            </a:solidFill>
            <a:ln w="9525">
              <a:noFill/>
              <a:miter lim="800000"/>
              <a:headEnd/>
              <a:tailEnd/>
            </a:ln>
          </p:spPr>
          <p:txBody>
            <a:bodyPr/>
            <a:lstStyle/>
            <a:p>
              <a:pPr>
                <a:buNone/>
              </a:pPr>
              <a:endParaRPr lang="en-US" sz="1100">
                <a:solidFill>
                  <a:srgbClr val="0000FF"/>
                </a:solidFill>
                <a:latin typeface="Calibri" pitchFamily="34" charset="0"/>
                <a:cs typeface="Times New Roman" pitchFamily="18" charset="0"/>
              </a:endParaRPr>
            </a:p>
            <a:p>
              <a:pPr algn="ctr">
                <a:buNone/>
              </a:pPr>
              <a:r>
                <a:rPr lang="en-US" sz="1600">
                  <a:solidFill>
                    <a:srgbClr val="0000FF"/>
                  </a:solidFill>
                  <a:latin typeface="Calibri" pitchFamily="34" charset="0"/>
                  <a:cs typeface="Times New Roman" pitchFamily="18" charset="0"/>
                </a:rPr>
                <a:t>propriété</a:t>
              </a:r>
              <a:endParaRPr lang="en-US" sz="1600">
                <a:latin typeface="Calibri" pitchFamily="34" charset="0"/>
              </a:endParaRPr>
            </a:p>
          </p:txBody>
        </p:sp>
        <p:sp>
          <p:nvSpPr>
            <p:cNvPr id="43018" name="Text Box 7"/>
            <p:cNvSpPr txBox="1">
              <a:spLocks noChangeArrowheads="1"/>
            </p:cNvSpPr>
            <p:nvPr/>
          </p:nvSpPr>
          <p:spPr bwMode="auto">
            <a:xfrm>
              <a:off x="1808" y="1819"/>
              <a:ext cx="576" cy="216"/>
            </a:xfrm>
            <a:prstGeom prst="rect">
              <a:avLst/>
            </a:prstGeom>
            <a:solidFill>
              <a:srgbClr val="FFFFFF"/>
            </a:solidFill>
            <a:ln w="9525">
              <a:solidFill>
                <a:srgbClr val="00FFFF"/>
              </a:solidFill>
              <a:miter lim="800000"/>
              <a:headEnd/>
              <a:tailEnd/>
            </a:ln>
          </p:spPr>
          <p:txBody>
            <a:bodyPr/>
            <a:lstStyle/>
            <a:p>
              <a:pPr algn="ctr">
                <a:buNone/>
              </a:pPr>
              <a:r>
                <a:rPr lang="en-US" sz="1600">
                  <a:solidFill>
                    <a:srgbClr val="0000FF"/>
                  </a:solidFill>
                  <a:latin typeface="Calibri" pitchFamily="34" charset="0"/>
                  <a:cs typeface="Times New Roman" pitchFamily="18" charset="0"/>
                </a:rPr>
                <a:t>nuance</a:t>
              </a:r>
              <a:endParaRPr lang="en-US" sz="1600">
                <a:latin typeface="Calibri" pitchFamily="34" charset="0"/>
              </a:endParaRPr>
            </a:p>
          </p:txBody>
        </p:sp>
        <p:sp>
          <p:nvSpPr>
            <p:cNvPr id="43019" name="Text Box 8"/>
            <p:cNvSpPr txBox="1">
              <a:spLocks noChangeArrowheads="1"/>
            </p:cNvSpPr>
            <p:nvPr/>
          </p:nvSpPr>
          <p:spPr bwMode="auto">
            <a:xfrm>
              <a:off x="2528" y="1819"/>
              <a:ext cx="576" cy="216"/>
            </a:xfrm>
            <a:prstGeom prst="rect">
              <a:avLst/>
            </a:prstGeom>
            <a:solidFill>
              <a:srgbClr val="FFFFFF"/>
            </a:solidFill>
            <a:ln w="9525">
              <a:solidFill>
                <a:srgbClr val="00FFFF"/>
              </a:solidFill>
              <a:miter lim="800000"/>
              <a:headEnd/>
              <a:tailEnd/>
            </a:ln>
          </p:spPr>
          <p:txBody>
            <a:bodyPr/>
            <a:lstStyle/>
            <a:p>
              <a:pPr algn="ctr">
                <a:buNone/>
              </a:pPr>
              <a:r>
                <a:rPr lang="en-US" sz="1600">
                  <a:solidFill>
                    <a:srgbClr val="0000FF"/>
                  </a:solidFill>
                  <a:latin typeface="Calibri" pitchFamily="34" charset="0"/>
                  <a:cs typeface="Times New Roman" pitchFamily="18" charset="0"/>
                </a:rPr>
                <a:t>intensité</a:t>
              </a:r>
              <a:endParaRPr lang="en-US" sz="1600">
                <a:latin typeface="Calibri" pitchFamily="34" charset="0"/>
              </a:endParaRPr>
            </a:p>
          </p:txBody>
        </p:sp>
        <p:sp>
          <p:nvSpPr>
            <p:cNvPr id="43020" name="Text Box 9"/>
            <p:cNvSpPr txBox="1">
              <a:spLocks noChangeArrowheads="1"/>
            </p:cNvSpPr>
            <p:nvPr/>
          </p:nvSpPr>
          <p:spPr bwMode="auto">
            <a:xfrm>
              <a:off x="3320" y="1819"/>
              <a:ext cx="648" cy="216"/>
            </a:xfrm>
            <a:prstGeom prst="rect">
              <a:avLst/>
            </a:prstGeom>
            <a:solidFill>
              <a:srgbClr val="FFFFFF"/>
            </a:solidFill>
            <a:ln w="9525">
              <a:solidFill>
                <a:srgbClr val="00FFFF"/>
              </a:solidFill>
              <a:miter lim="800000"/>
              <a:headEnd/>
              <a:tailEnd/>
            </a:ln>
          </p:spPr>
          <p:txBody>
            <a:bodyPr/>
            <a:lstStyle/>
            <a:p>
              <a:pPr algn="ctr">
                <a:buNone/>
              </a:pPr>
              <a:r>
                <a:rPr lang="en-US" sz="1600">
                  <a:solidFill>
                    <a:srgbClr val="0000FF"/>
                  </a:solidFill>
                  <a:latin typeface="Calibri" pitchFamily="34" charset="0"/>
                  <a:cs typeface="Times New Roman" pitchFamily="18" charset="0"/>
                </a:rPr>
                <a:t>teinte</a:t>
              </a:r>
              <a:endParaRPr lang="en-US" sz="1600">
                <a:latin typeface="Calibri" pitchFamily="34" charset="0"/>
              </a:endParaRPr>
            </a:p>
          </p:txBody>
        </p:sp>
        <p:sp>
          <p:nvSpPr>
            <p:cNvPr id="43021" name="Line 10"/>
            <p:cNvSpPr>
              <a:spLocks noChangeShapeType="1"/>
            </p:cNvSpPr>
            <p:nvPr/>
          </p:nvSpPr>
          <p:spPr bwMode="auto">
            <a:xfrm flipH="1">
              <a:off x="2168" y="1603"/>
              <a:ext cx="648" cy="216"/>
            </a:xfrm>
            <a:prstGeom prst="line">
              <a:avLst/>
            </a:prstGeom>
            <a:noFill/>
            <a:ln w="9525">
              <a:solidFill>
                <a:srgbClr val="00FFFF"/>
              </a:solidFill>
              <a:round/>
              <a:headEnd/>
              <a:tailEnd type="triangle" w="med" len="med"/>
            </a:ln>
          </p:spPr>
          <p:txBody>
            <a:bodyPr/>
            <a:lstStyle/>
            <a:p>
              <a:pPr>
                <a:buNone/>
              </a:pPr>
              <a:endParaRPr lang="fr-FR">
                <a:latin typeface="Calibri" pitchFamily="34" charset="0"/>
              </a:endParaRPr>
            </a:p>
          </p:txBody>
        </p:sp>
        <p:sp>
          <p:nvSpPr>
            <p:cNvPr id="43022" name="Line 11"/>
            <p:cNvSpPr>
              <a:spLocks noChangeShapeType="1"/>
            </p:cNvSpPr>
            <p:nvPr/>
          </p:nvSpPr>
          <p:spPr bwMode="auto">
            <a:xfrm>
              <a:off x="2816" y="1603"/>
              <a:ext cx="648" cy="216"/>
            </a:xfrm>
            <a:prstGeom prst="line">
              <a:avLst/>
            </a:prstGeom>
            <a:noFill/>
            <a:ln w="9525">
              <a:solidFill>
                <a:srgbClr val="00FFFF"/>
              </a:solidFill>
              <a:round/>
              <a:headEnd/>
              <a:tailEnd type="triangle" w="med" len="med"/>
            </a:ln>
          </p:spPr>
          <p:txBody>
            <a:bodyPr/>
            <a:lstStyle/>
            <a:p>
              <a:pPr>
                <a:buNone/>
              </a:pPr>
              <a:endParaRPr lang="fr-FR">
                <a:latin typeface="Calibri" pitchFamily="34" charset="0"/>
              </a:endParaRPr>
            </a:p>
          </p:txBody>
        </p:sp>
        <p:sp>
          <p:nvSpPr>
            <p:cNvPr id="43023" name="Line 12"/>
            <p:cNvSpPr>
              <a:spLocks noChangeShapeType="1"/>
            </p:cNvSpPr>
            <p:nvPr/>
          </p:nvSpPr>
          <p:spPr bwMode="auto">
            <a:xfrm>
              <a:off x="2816" y="1603"/>
              <a:ext cx="1" cy="216"/>
            </a:xfrm>
            <a:prstGeom prst="line">
              <a:avLst/>
            </a:prstGeom>
            <a:noFill/>
            <a:ln w="9525">
              <a:solidFill>
                <a:srgbClr val="00FFFF"/>
              </a:solidFill>
              <a:round/>
              <a:headEnd/>
              <a:tailEnd type="triangle" w="med" len="med"/>
            </a:ln>
          </p:spPr>
          <p:txBody>
            <a:bodyPr/>
            <a:lstStyle/>
            <a:p>
              <a:pPr>
                <a:buNone/>
              </a:pPr>
              <a:endParaRPr lang="fr-FR">
                <a:latin typeface="Calibri" pitchFamily="34" charset="0"/>
              </a:endParaRPr>
            </a:p>
          </p:txBody>
        </p:sp>
        <p:sp>
          <p:nvSpPr>
            <p:cNvPr id="43024" name="Text Box 13"/>
            <p:cNvSpPr txBox="1">
              <a:spLocks noChangeArrowheads="1"/>
            </p:cNvSpPr>
            <p:nvPr/>
          </p:nvSpPr>
          <p:spPr bwMode="auto">
            <a:xfrm>
              <a:off x="1952" y="2251"/>
              <a:ext cx="504" cy="216"/>
            </a:xfrm>
            <a:prstGeom prst="rect">
              <a:avLst/>
            </a:prstGeom>
            <a:solidFill>
              <a:srgbClr val="FFFFFF"/>
            </a:solidFill>
            <a:ln w="9525">
              <a:solidFill>
                <a:srgbClr val="00FFFF"/>
              </a:solidFill>
              <a:miter lim="800000"/>
              <a:headEnd/>
              <a:tailEnd/>
            </a:ln>
          </p:spPr>
          <p:txBody>
            <a:bodyPr/>
            <a:lstStyle/>
            <a:p>
              <a:pPr algn="ctr">
                <a:buNone/>
              </a:pPr>
              <a:r>
                <a:rPr lang="en-US" sz="1600">
                  <a:solidFill>
                    <a:srgbClr val="0000FF"/>
                  </a:solidFill>
                  <a:latin typeface="Calibri" pitchFamily="34" charset="0"/>
                  <a:cs typeface="Times New Roman" pitchFamily="18" charset="0"/>
                </a:rPr>
                <a:t>claire</a:t>
              </a:r>
              <a:endParaRPr lang="en-US" sz="1600">
                <a:latin typeface="Calibri" pitchFamily="34" charset="0"/>
              </a:endParaRPr>
            </a:p>
          </p:txBody>
        </p:sp>
        <p:sp>
          <p:nvSpPr>
            <p:cNvPr id="43025" name="Text Box 14"/>
            <p:cNvSpPr txBox="1">
              <a:spLocks noChangeArrowheads="1"/>
            </p:cNvSpPr>
            <p:nvPr/>
          </p:nvSpPr>
          <p:spPr bwMode="auto">
            <a:xfrm>
              <a:off x="1952" y="2539"/>
              <a:ext cx="504" cy="216"/>
            </a:xfrm>
            <a:prstGeom prst="rect">
              <a:avLst/>
            </a:prstGeom>
            <a:solidFill>
              <a:srgbClr val="FFFFFF"/>
            </a:solidFill>
            <a:ln w="9525">
              <a:solidFill>
                <a:srgbClr val="00FFFF"/>
              </a:solidFill>
              <a:miter lim="800000"/>
              <a:headEnd/>
              <a:tailEnd/>
            </a:ln>
          </p:spPr>
          <p:txBody>
            <a:bodyPr/>
            <a:lstStyle/>
            <a:p>
              <a:pPr algn="ctr">
                <a:buNone/>
              </a:pPr>
              <a:r>
                <a:rPr lang="en-US" sz="1600">
                  <a:solidFill>
                    <a:srgbClr val="0000FF"/>
                  </a:solidFill>
                  <a:latin typeface="Calibri" pitchFamily="34" charset="0"/>
                  <a:cs typeface="Times New Roman" pitchFamily="18" charset="0"/>
                </a:rPr>
                <a:t>foncée</a:t>
              </a:r>
              <a:endParaRPr lang="en-US" sz="1600">
                <a:latin typeface="Calibri" pitchFamily="34" charset="0"/>
              </a:endParaRPr>
            </a:p>
          </p:txBody>
        </p:sp>
        <p:sp>
          <p:nvSpPr>
            <p:cNvPr id="43026" name="Line 15"/>
            <p:cNvSpPr>
              <a:spLocks noChangeShapeType="1"/>
            </p:cNvSpPr>
            <p:nvPr/>
          </p:nvSpPr>
          <p:spPr bwMode="auto">
            <a:xfrm>
              <a:off x="1808" y="2035"/>
              <a:ext cx="1" cy="648"/>
            </a:xfrm>
            <a:prstGeom prst="line">
              <a:avLst/>
            </a:prstGeom>
            <a:noFill/>
            <a:ln w="9525">
              <a:solidFill>
                <a:srgbClr val="00FFFF"/>
              </a:solidFill>
              <a:round/>
              <a:headEnd/>
              <a:tailEnd/>
            </a:ln>
          </p:spPr>
          <p:txBody>
            <a:bodyPr/>
            <a:lstStyle/>
            <a:p>
              <a:pPr>
                <a:buNone/>
              </a:pPr>
              <a:endParaRPr lang="fr-FR">
                <a:latin typeface="Calibri" pitchFamily="34" charset="0"/>
              </a:endParaRPr>
            </a:p>
          </p:txBody>
        </p:sp>
        <p:sp>
          <p:nvSpPr>
            <p:cNvPr id="43027" name="Line 16"/>
            <p:cNvSpPr>
              <a:spLocks noChangeShapeType="1"/>
            </p:cNvSpPr>
            <p:nvPr/>
          </p:nvSpPr>
          <p:spPr bwMode="auto">
            <a:xfrm>
              <a:off x="1808" y="2683"/>
              <a:ext cx="144" cy="1"/>
            </a:xfrm>
            <a:prstGeom prst="line">
              <a:avLst/>
            </a:prstGeom>
            <a:noFill/>
            <a:ln w="9525">
              <a:solidFill>
                <a:srgbClr val="00FFFF"/>
              </a:solidFill>
              <a:round/>
              <a:headEnd/>
              <a:tailEnd/>
            </a:ln>
          </p:spPr>
          <p:txBody>
            <a:bodyPr/>
            <a:lstStyle/>
            <a:p>
              <a:pPr>
                <a:buNone/>
              </a:pPr>
              <a:endParaRPr lang="fr-FR">
                <a:latin typeface="Calibri" pitchFamily="34" charset="0"/>
              </a:endParaRPr>
            </a:p>
          </p:txBody>
        </p:sp>
        <p:sp>
          <p:nvSpPr>
            <p:cNvPr id="43028" name="Line 17"/>
            <p:cNvSpPr>
              <a:spLocks noChangeShapeType="1"/>
            </p:cNvSpPr>
            <p:nvPr/>
          </p:nvSpPr>
          <p:spPr bwMode="auto">
            <a:xfrm>
              <a:off x="1808" y="2323"/>
              <a:ext cx="144" cy="1"/>
            </a:xfrm>
            <a:prstGeom prst="line">
              <a:avLst/>
            </a:prstGeom>
            <a:noFill/>
            <a:ln w="9525">
              <a:solidFill>
                <a:srgbClr val="00FFFF"/>
              </a:solidFill>
              <a:round/>
              <a:headEnd/>
              <a:tailEnd/>
            </a:ln>
          </p:spPr>
          <p:txBody>
            <a:bodyPr/>
            <a:lstStyle/>
            <a:p>
              <a:pPr>
                <a:buNone/>
              </a:pPr>
              <a:endParaRPr lang="fr-FR">
                <a:latin typeface="Calibri" pitchFamily="34" charset="0"/>
              </a:endParaRPr>
            </a:p>
          </p:txBody>
        </p:sp>
        <p:sp>
          <p:nvSpPr>
            <p:cNvPr id="43029" name="Text Box 18"/>
            <p:cNvSpPr txBox="1">
              <a:spLocks noChangeArrowheads="1"/>
            </p:cNvSpPr>
            <p:nvPr/>
          </p:nvSpPr>
          <p:spPr bwMode="auto">
            <a:xfrm>
              <a:off x="2672" y="2251"/>
              <a:ext cx="504" cy="216"/>
            </a:xfrm>
            <a:prstGeom prst="rect">
              <a:avLst/>
            </a:prstGeom>
            <a:solidFill>
              <a:srgbClr val="FFFFFF"/>
            </a:solidFill>
            <a:ln w="9525">
              <a:solidFill>
                <a:srgbClr val="00FFFF"/>
              </a:solidFill>
              <a:miter lim="800000"/>
              <a:headEnd/>
              <a:tailEnd/>
            </a:ln>
          </p:spPr>
          <p:txBody>
            <a:bodyPr/>
            <a:lstStyle/>
            <a:p>
              <a:pPr algn="ctr">
                <a:buNone/>
              </a:pPr>
              <a:r>
                <a:rPr lang="en-US" sz="1600">
                  <a:solidFill>
                    <a:srgbClr val="0000FF"/>
                  </a:solidFill>
                  <a:latin typeface="Calibri" pitchFamily="34" charset="0"/>
                  <a:cs typeface="Times New Roman" pitchFamily="18" charset="0"/>
                </a:rPr>
                <a:t>faible</a:t>
              </a:r>
              <a:endParaRPr lang="en-US" sz="1600">
                <a:latin typeface="Calibri" pitchFamily="34" charset="0"/>
              </a:endParaRPr>
            </a:p>
          </p:txBody>
        </p:sp>
        <p:sp>
          <p:nvSpPr>
            <p:cNvPr id="43030" name="Text Box 19"/>
            <p:cNvSpPr txBox="1">
              <a:spLocks noChangeArrowheads="1"/>
            </p:cNvSpPr>
            <p:nvPr/>
          </p:nvSpPr>
          <p:spPr bwMode="auto">
            <a:xfrm>
              <a:off x="2672" y="2539"/>
              <a:ext cx="504" cy="216"/>
            </a:xfrm>
            <a:prstGeom prst="rect">
              <a:avLst/>
            </a:prstGeom>
            <a:solidFill>
              <a:srgbClr val="FFFFFF"/>
            </a:solidFill>
            <a:ln w="9525">
              <a:solidFill>
                <a:srgbClr val="00FFFF"/>
              </a:solidFill>
              <a:miter lim="800000"/>
              <a:headEnd/>
              <a:tailEnd/>
            </a:ln>
          </p:spPr>
          <p:txBody>
            <a:bodyPr/>
            <a:lstStyle/>
            <a:p>
              <a:pPr algn="ctr">
                <a:buNone/>
              </a:pPr>
              <a:r>
                <a:rPr lang="en-US" sz="1600">
                  <a:solidFill>
                    <a:srgbClr val="0000FF"/>
                  </a:solidFill>
                  <a:latin typeface="Calibri" pitchFamily="34" charset="0"/>
                  <a:cs typeface="Times New Roman" pitchFamily="18" charset="0"/>
                </a:rPr>
                <a:t>forte</a:t>
              </a:r>
              <a:endParaRPr lang="en-US" sz="1600">
                <a:latin typeface="Calibri" pitchFamily="34" charset="0"/>
              </a:endParaRPr>
            </a:p>
          </p:txBody>
        </p:sp>
        <p:sp>
          <p:nvSpPr>
            <p:cNvPr id="43031" name="Line 20"/>
            <p:cNvSpPr>
              <a:spLocks noChangeShapeType="1"/>
            </p:cNvSpPr>
            <p:nvPr/>
          </p:nvSpPr>
          <p:spPr bwMode="auto">
            <a:xfrm>
              <a:off x="2528" y="2035"/>
              <a:ext cx="1" cy="648"/>
            </a:xfrm>
            <a:prstGeom prst="line">
              <a:avLst/>
            </a:prstGeom>
            <a:noFill/>
            <a:ln w="9525">
              <a:solidFill>
                <a:srgbClr val="00FFFF"/>
              </a:solidFill>
              <a:round/>
              <a:headEnd/>
              <a:tailEnd/>
            </a:ln>
          </p:spPr>
          <p:txBody>
            <a:bodyPr/>
            <a:lstStyle/>
            <a:p>
              <a:pPr>
                <a:buNone/>
              </a:pPr>
              <a:endParaRPr lang="fr-FR">
                <a:latin typeface="Calibri" pitchFamily="34" charset="0"/>
              </a:endParaRPr>
            </a:p>
          </p:txBody>
        </p:sp>
        <p:sp>
          <p:nvSpPr>
            <p:cNvPr id="43032" name="Line 21"/>
            <p:cNvSpPr>
              <a:spLocks noChangeShapeType="1"/>
            </p:cNvSpPr>
            <p:nvPr/>
          </p:nvSpPr>
          <p:spPr bwMode="auto">
            <a:xfrm>
              <a:off x="2528" y="2323"/>
              <a:ext cx="144" cy="1"/>
            </a:xfrm>
            <a:prstGeom prst="line">
              <a:avLst/>
            </a:prstGeom>
            <a:noFill/>
            <a:ln w="9525">
              <a:solidFill>
                <a:srgbClr val="00FFFF"/>
              </a:solidFill>
              <a:round/>
              <a:headEnd/>
              <a:tailEnd/>
            </a:ln>
          </p:spPr>
          <p:txBody>
            <a:bodyPr/>
            <a:lstStyle/>
            <a:p>
              <a:pPr>
                <a:buNone/>
              </a:pPr>
              <a:endParaRPr lang="fr-FR">
                <a:latin typeface="Calibri" pitchFamily="34" charset="0"/>
              </a:endParaRPr>
            </a:p>
          </p:txBody>
        </p:sp>
        <p:sp>
          <p:nvSpPr>
            <p:cNvPr id="43033" name="Line 22"/>
            <p:cNvSpPr>
              <a:spLocks noChangeShapeType="1"/>
            </p:cNvSpPr>
            <p:nvPr/>
          </p:nvSpPr>
          <p:spPr bwMode="auto">
            <a:xfrm>
              <a:off x="2528" y="2683"/>
              <a:ext cx="144" cy="1"/>
            </a:xfrm>
            <a:prstGeom prst="line">
              <a:avLst/>
            </a:prstGeom>
            <a:noFill/>
            <a:ln w="9525">
              <a:solidFill>
                <a:srgbClr val="00FFFF"/>
              </a:solidFill>
              <a:round/>
              <a:headEnd/>
              <a:tailEnd/>
            </a:ln>
          </p:spPr>
          <p:txBody>
            <a:bodyPr/>
            <a:lstStyle/>
            <a:p>
              <a:pPr>
                <a:buNone/>
              </a:pPr>
              <a:endParaRPr lang="fr-FR">
                <a:latin typeface="Calibri" pitchFamily="34" charset="0"/>
              </a:endParaRPr>
            </a:p>
          </p:txBody>
        </p:sp>
        <p:sp>
          <p:nvSpPr>
            <p:cNvPr id="43034" name="Text Box 23"/>
            <p:cNvSpPr txBox="1">
              <a:spLocks noChangeArrowheads="1"/>
            </p:cNvSpPr>
            <p:nvPr/>
          </p:nvSpPr>
          <p:spPr bwMode="auto">
            <a:xfrm>
              <a:off x="3464" y="2251"/>
              <a:ext cx="504" cy="216"/>
            </a:xfrm>
            <a:prstGeom prst="rect">
              <a:avLst/>
            </a:prstGeom>
            <a:solidFill>
              <a:srgbClr val="FFFFFF"/>
            </a:solidFill>
            <a:ln w="9525">
              <a:solidFill>
                <a:srgbClr val="00FFFF"/>
              </a:solidFill>
              <a:miter lim="800000"/>
              <a:headEnd/>
              <a:tailEnd/>
            </a:ln>
          </p:spPr>
          <p:txBody>
            <a:bodyPr/>
            <a:lstStyle/>
            <a:p>
              <a:pPr algn="ctr">
                <a:buNone/>
              </a:pPr>
              <a:r>
                <a:rPr lang="en-US" sz="1600">
                  <a:solidFill>
                    <a:srgbClr val="0000FF"/>
                  </a:solidFill>
                  <a:latin typeface="Calibri" pitchFamily="34" charset="0"/>
                  <a:cs typeface="Times New Roman" pitchFamily="18" charset="0"/>
                </a:rPr>
                <a:t>bleue</a:t>
              </a:r>
              <a:endParaRPr lang="en-US" sz="1600">
                <a:latin typeface="Calibri" pitchFamily="34" charset="0"/>
              </a:endParaRPr>
            </a:p>
          </p:txBody>
        </p:sp>
        <p:sp>
          <p:nvSpPr>
            <p:cNvPr id="43035" name="Text Box 24"/>
            <p:cNvSpPr txBox="1">
              <a:spLocks noChangeArrowheads="1"/>
            </p:cNvSpPr>
            <p:nvPr/>
          </p:nvSpPr>
          <p:spPr bwMode="auto">
            <a:xfrm>
              <a:off x="3464" y="2539"/>
              <a:ext cx="504" cy="216"/>
            </a:xfrm>
            <a:prstGeom prst="rect">
              <a:avLst/>
            </a:prstGeom>
            <a:solidFill>
              <a:srgbClr val="FFFFFF"/>
            </a:solidFill>
            <a:ln w="9525">
              <a:solidFill>
                <a:srgbClr val="00FFFF"/>
              </a:solidFill>
              <a:miter lim="800000"/>
              <a:headEnd/>
              <a:tailEnd/>
            </a:ln>
          </p:spPr>
          <p:txBody>
            <a:bodyPr/>
            <a:lstStyle/>
            <a:p>
              <a:pPr algn="ctr">
                <a:buNone/>
              </a:pPr>
              <a:r>
                <a:rPr lang="en-US" sz="1600">
                  <a:solidFill>
                    <a:srgbClr val="0000FF"/>
                  </a:solidFill>
                  <a:latin typeface="Calibri" pitchFamily="34" charset="0"/>
                  <a:cs typeface="Times New Roman" pitchFamily="18" charset="0"/>
                </a:rPr>
                <a:t>rouge</a:t>
              </a:r>
              <a:endParaRPr lang="en-US" sz="1600">
                <a:latin typeface="Calibri" pitchFamily="34" charset="0"/>
              </a:endParaRPr>
            </a:p>
          </p:txBody>
        </p:sp>
        <p:sp>
          <p:nvSpPr>
            <p:cNvPr id="43036" name="Line 25"/>
            <p:cNvSpPr>
              <a:spLocks noChangeShapeType="1"/>
            </p:cNvSpPr>
            <p:nvPr/>
          </p:nvSpPr>
          <p:spPr bwMode="auto">
            <a:xfrm>
              <a:off x="3320" y="2035"/>
              <a:ext cx="1" cy="936"/>
            </a:xfrm>
            <a:prstGeom prst="line">
              <a:avLst/>
            </a:prstGeom>
            <a:noFill/>
            <a:ln w="9525">
              <a:solidFill>
                <a:srgbClr val="00FFFF"/>
              </a:solidFill>
              <a:round/>
              <a:headEnd/>
              <a:tailEnd/>
            </a:ln>
          </p:spPr>
          <p:txBody>
            <a:bodyPr/>
            <a:lstStyle/>
            <a:p>
              <a:pPr>
                <a:buNone/>
              </a:pPr>
              <a:endParaRPr lang="fr-FR">
                <a:latin typeface="Calibri" pitchFamily="34" charset="0"/>
              </a:endParaRPr>
            </a:p>
          </p:txBody>
        </p:sp>
        <p:sp>
          <p:nvSpPr>
            <p:cNvPr id="43037" name="Line 26"/>
            <p:cNvSpPr>
              <a:spLocks noChangeShapeType="1"/>
            </p:cNvSpPr>
            <p:nvPr/>
          </p:nvSpPr>
          <p:spPr bwMode="auto">
            <a:xfrm>
              <a:off x="3320" y="2323"/>
              <a:ext cx="144" cy="1"/>
            </a:xfrm>
            <a:prstGeom prst="line">
              <a:avLst/>
            </a:prstGeom>
            <a:noFill/>
            <a:ln w="9525">
              <a:solidFill>
                <a:srgbClr val="00FFFF"/>
              </a:solidFill>
              <a:round/>
              <a:headEnd/>
              <a:tailEnd/>
            </a:ln>
          </p:spPr>
          <p:txBody>
            <a:bodyPr/>
            <a:lstStyle/>
            <a:p>
              <a:pPr>
                <a:buNone/>
              </a:pPr>
              <a:endParaRPr lang="fr-FR">
                <a:latin typeface="Calibri" pitchFamily="34" charset="0"/>
              </a:endParaRPr>
            </a:p>
          </p:txBody>
        </p:sp>
        <p:sp>
          <p:nvSpPr>
            <p:cNvPr id="43038" name="Line 27"/>
            <p:cNvSpPr>
              <a:spLocks noChangeShapeType="1"/>
            </p:cNvSpPr>
            <p:nvPr/>
          </p:nvSpPr>
          <p:spPr bwMode="auto">
            <a:xfrm>
              <a:off x="3320" y="2683"/>
              <a:ext cx="144" cy="1"/>
            </a:xfrm>
            <a:prstGeom prst="line">
              <a:avLst/>
            </a:prstGeom>
            <a:noFill/>
            <a:ln w="9525">
              <a:solidFill>
                <a:srgbClr val="00FFFF"/>
              </a:solidFill>
              <a:round/>
              <a:headEnd/>
              <a:tailEnd/>
            </a:ln>
          </p:spPr>
          <p:txBody>
            <a:bodyPr/>
            <a:lstStyle/>
            <a:p>
              <a:pPr>
                <a:buNone/>
              </a:pPr>
              <a:endParaRPr lang="fr-FR">
                <a:latin typeface="Calibri" pitchFamily="34" charset="0"/>
              </a:endParaRPr>
            </a:p>
          </p:txBody>
        </p:sp>
        <p:sp>
          <p:nvSpPr>
            <p:cNvPr id="43039" name="Text Box 28"/>
            <p:cNvSpPr txBox="1">
              <a:spLocks noChangeArrowheads="1"/>
            </p:cNvSpPr>
            <p:nvPr/>
          </p:nvSpPr>
          <p:spPr bwMode="auto">
            <a:xfrm>
              <a:off x="3464" y="2827"/>
              <a:ext cx="504" cy="216"/>
            </a:xfrm>
            <a:prstGeom prst="rect">
              <a:avLst/>
            </a:prstGeom>
            <a:solidFill>
              <a:srgbClr val="FFFFFF"/>
            </a:solidFill>
            <a:ln w="9525">
              <a:solidFill>
                <a:srgbClr val="00FFFF"/>
              </a:solidFill>
              <a:miter lim="800000"/>
              <a:headEnd/>
              <a:tailEnd/>
            </a:ln>
          </p:spPr>
          <p:txBody>
            <a:bodyPr/>
            <a:lstStyle/>
            <a:p>
              <a:pPr algn="ctr">
                <a:buNone/>
              </a:pPr>
              <a:r>
                <a:rPr lang="en-US" sz="1600">
                  <a:solidFill>
                    <a:srgbClr val="0000FF"/>
                  </a:solidFill>
                  <a:latin typeface="Calibri" pitchFamily="34" charset="0"/>
                  <a:cs typeface="Times New Roman" pitchFamily="18" charset="0"/>
                </a:rPr>
                <a:t>jaune</a:t>
              </a:r>
              <a:endParaRPr lang="en-US" sz="1600">
                <a:latin typeface="Calibri" pitchFamily="34" charset="0"/>
              </a:endParaRPr>
            </a:p>
          </p:txBody>
        </p:sp>
        <p:sp>
          <p:nvSpPr>
            <p:cNvPr id="43040" name="Line 29"/>
            <p:cNvSpPr>
              <a:spLocks noChangeShapeType="1"/>
            </p:cNvSpPr>
            <p:nvPr/>
          </p:nvSpPr>
          <p:spPr bwMode="auto">
            <a:xfrm>
              <a:off x="3320" y="2971"/>
              <a:ext cx="144" cy="1"/>
            </a:xfrm>
            <a:prstGeom prst="line">
              <a:avLst/>
            </a:prstGeom>
            <a:noFill/>
            <a:ln w="9525">
              <a:solidFill>
                <a:srgbClr val="00FFFF"/>
              </a:solidFill>
              <a:round/>
              <a:headEnd/>
              <a:tailEnd/>
            </a:ln>
          </p:spPr>
          <p:txBody>
            <a:bodyPr/>
            <a:lstStyle/>
            <a:p>
              <a:pPr>
                <a:buNone/>
              </a:pPr>
              <a:endParaRPr lang="fr-FR">
                <a:latin typeface="Calibri" pitchFamily="34" charset="0"/>
              </a:endParaRPr>
            </a:p>
          </p:txBody>
        </p:sp>
        <p:sp>
          <p:nvSpPr>
            <p:cNvPr id="43041" name="Text Box 30"/>
            <p:cNvSpPr txBox="1">
              <a:spLocks noChangeArrowheads="1"/>
            </p:cNvSpPr>
            <p:nvPr/>
          </p:nvSpPr>
          <p:spPr bwMode="auto">
            <a:xfrm>
              <a:off x="620" y="2539"/>
              <a:ext cx="864" cy="216"/>
            </a:xfrm>
            <a:prstGeom prst="rect">
              <a:avLst/>
            </a:prstGeom>
            <a:solidFill>
              <a:srgbClr val="FFFFFF"/>
            </a:solidFill>
            <a:ln w="9525">
              <a:noFill/>
              <a:miter lim="800000"/>
              <a:headEnd/>
              <a:tailEnd/>
            </a:ln>
          </p:spPr>
          <p:txBody>
            <a:bodyPr/>
            <a:lstStyle/>
            <a:p>
              <a:pPr>
                <a:buNone/>
              </a:pPr>
              <a:endParaRPr lang="en-US" sz="1100">
                <a:solidFill>
                  <a:srgbClr val="0000FF"/>
                </a:solidFill>
                <a:latin typeface="Calibri" pitchFamily="34" charset="0"/>
                <a:cs typeface="Times New Roman" pitchFamily="18" charset="0"/>
              </a:endParaRPr>
            </a:p>
            <a:p>
              <a:pPr algn="ctr">
                <a:buNone/>
              </a:pPr>
              <a:r>
                <a:rPr lang="en-US" sz="1600">
                  <a:solidFill>
                    <a:srgbClr val="0000FF"/>
                  </a:solidFill>
                  <a:latin typeface="Calibri" pitchFamily="34" charset="0"/>
                  <a:cs typeface="Times New Roman" pitchFamily="18" charset="0"/>
                </a:rPr>
                <a:t>dimensions</a:t>
              </a:r>
              <a:endParaRPr lang="en-US" sz="1600">
                <a:latin typeface="Calibri" pitchFamily="34" charset="0"/>
              </a:endParaRPr>
            </a:p>
          </p:txBody>
        </p:sp>
        <p:sp>
          <p:nvSpPr>
            <p:cNvPr id="43042" name="AutoShape 31"/>
            <p:cNvSpPr>
              <a:spLocks/>
            </p:cNvSpPr>
            <p:nvPr/>
          </p:nvSpPr>
          <p:spPr bwMode="auto">
            <a:xfrm>
              <a:off x="1664" y="2251"/>
              <a:ext cx="72" cy="792"/>
            </a:xfrm>
            <a:prstGeom prst="leftBrace">
              <a:avLst>
                <a:gd name="adj1" fmla="val 91667"/>
                <a:gd name="adj2" fmla="val 50000"/>
              </a:avLst>
            </a:prstGeom>
            <a:noFill/>
            <a:ln w="9525">
              <a:solidFill>
                <a:srgbClr val="00FFFF"/>
              </a:solidFill>
              <a:round/>
              <a:headEnd/>
              <a:tailEnd/>
            </a:ln>
          </p:spPr>
          <p:txBody>
            <a:bodyPr/>
            <a:lstStyle/>
            <a:p>
              <a:pPr>
                <a:buNone/>
              </a:pPr>
              <a:endParaRPr lang="fr-FR">
                <a:latin typeface="Calibri" pitchFamily="34" charset="0"/>
              </a:endParaRPr>
            </a:p>
          </p:txBody>
        </p:sp>
      </p:grpSp>
      <p:sp>
        <p:nvSpPr>
          <p:cNvPr id="43013" name="Rectangle 32"/>
          <p:cNvSpPr>
            <a:spLocks noChangeArrowheads="1"/>
          </p:cNvSpPr>
          <p:nvPr/>
        </p:nvSpPr>
        <p:spPr bwMode="auto">
          <a:xfrm>
            <a:off x="0" y="1827977"/>
            <a:ext cx="184731" cy="400110"/>
          </a:xfrm>
          <a:prstGeom prst="rect">
            <a:avLst/>
          </a:prstGeom>
          <a:noFill/>
          <a:ln w="9525">
            <a:noFill/>
            <a:miter lim="800000"/>
            <a:headEnd/>
            <a:tailEnd/>
          </a:ln>
        </p:spPr>
        <p:txBody>
          <a:bodyPr wrap="none" anchor="ctr">
            <a:spAutoFit/>
          </a:bodyPr>
          <a:lstStyle/>
          <a:p>
            <a:pPr>
              <a:buNone/>
            </a:pPr>
            <a:endParaRPr lang="fr-FR">
              <a:latin typeface="Calibri" pitchFamily="34" charset="0"/>
            </a:endParaRPr>
          </a:p>
        </p:txBody>
      </p:sp>
      <p:sp>
        <p:nvSpPr>
          <p:cNvPr id="43014" name="Rectangle 33"/>
          <p:cNvSpPr>
            <a:spLocks noChangeArrowheads="1"/>
          </p:cNvSpPr>
          <p:nvPr/>
        </p:nvSpPr>
        <p:spPr bwMode="auto">
          <a:xfrm>
            <a:off x="0" y="1796406"/>
            <a:ext cx="184731" cy="461665"/>
          </a:xfrm>
          <a:prstGeom prst="rect">
            <a:avLst/>
          </a:prstGeom>
          <a:noFill/>
          <a:ln w="9525">
            <a:noFill/>
            <a:miter lim="800000"/>
            <a:headEnd/>
            <a:tailEnd/>
          </a:ln>
        </p:spPr>
        <p:txBody>
          <a:bodyPr wrap="none" anchor="ctr">
            <a:spAutoFit/>
          </a:bodyPr>
          <a:lstStyle/>
          <a:p>
            <a:pPr>
              <a:buNone/>
            </a:pPr>
            <a:endParaRPr lang="fr-FR" sz="2400">
              <a:latin typeface="Calibri" pitchFamily="34" charset="0"/>
            </a:endParaRPr>
          </a:p>
        </p:txBody>
      </p:sp>
    </p:spTree>
    <p:extLst>
      <p:ext uri="{BB962C8B-B14F-4D97-AF65-F5344CB8AC3E}">
        <p14:creationId xmlns:p14="http://schemas.microsoft.com/office/powerpoint/2010/main" val="3510126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050"/>
          <p:cNvSpPr>
            <a:spLocks noGrp="1" noChangeArrowheads="1"/>
          </p:cNvSpPr>
          <p:nvPr>
            <p:ph type="title"/>
          </p:nvPr>
        </p:nvSpPr>
        <p:spPr/>
        <p:txBody>
          <a:bodyPr/>
          <a:lstStyle/>
          <a:p>
            <a:r>
              <a:rPr lang="fr-FR" smtClean="0"/>
              <a:t>Arbre développé créé sous NUD*IST  -   FNEGE</a:t>
            </a:r>
          </a:p>
        </p:txBody>
      </p:sp>
      <p:graphicFrame>
        <p:nvGraphicFramePr>
          <p:cNvPr id="9218" name="Object 2053"/>
          <p:cNvGraphicFramePr>
            <a:graphicFrameLocks noGrp="1" noChangeAspect="1"/>
          </p:cNvGraphicFramePr>
          <p:nvPr>
            <p:ph idx="1"/>
            <p:extLst/>
          </p:nvPr>
        </p:nvGraphicFramePr>
        <p:xfrm>
          <a:off x="457199" y="777582"/>
          <a:ext cx="8402560" cy="5309951"/>
        </p:xfrm>
        <a:graphic>
          <a:graphicData uri="http://schemas.openxmlformats.org/presentationml/2006/ole">
            <mc:AlternateContent xmlns:mc="http://schemas.openxmlformats.org/markup-compatibility/2006">
              <mc:Choice xmlns:v="urn:schemas-microsoft-com:vml" Requires="v">
                <p:oleObj spid="_x0000_s393291" name="Document" r:id="rId3" imgW="9558528" imgH="6044184" progId="Word.Document.8">
                  <p:embed/>
                </p:oleObj>
              </mc:Choice>
              <mc:Fallback>
                <p:oleObj name="Document" r:id="rId3" imgW="9558528" imgH="6044184" progId="Word.Document.8">
                  <p:embed/>
                  <p:pic>
                    <p:nvPicPr>
                      <p:cNvPr id="0" name="Picture 6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 y="777582"/>
                        <a:ext cx="8402560" cy="53099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Espace réservé du numéro de diapositive 5"/>
          <p:cNvSpPr>
            <a:spLocks noGrp="1"/>
          </p:cNvSpPr>
          <p:nvPr>
            <p:ph type="sldNum" sz="quarter" idx="4294967295"/>
          </p:nvPr>
        </p:nvSpPr>
        <p:spPr>
          <a:xfrm>
            <a:off x="7239000" y="6229350"/>
            <a:ext cx="1905000" cy="457200"/>
          </a:xfrm>
          <a:prstGeom prst="rect">
            <a:avLst/>
          </a:prstGeom>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fld id="{24782A97-926A-4F7D-AEA1-0E2A2FB0BA77}" type="slidenum">
              <a:rPr lang="fr-FR" sz="1400">
                <a:solidFill>
                  <a:schemeClr val="bg2"/>
                </a:solidFill>
                <a:latin typeface="Arial" panose="020B0604020202020204" pitchFamily="34" charset="0"/>
              </a:rPr>
              <a:pPr>
                <a:buNone/>
              </a:pPr>
              <a:t>41</a:t>
            </a:fld>
            <a:endParaRPr lang="fr-FR" sz="1400" dirty="0">
              <a:solidFill>
                <a:schemeClr val="bg2"/>
              </a:solidFill>
              <a:latin typeface="Arial" panose="020B0604020202020204" pitchFamily="34" charset="0"/>
            </a:endParaRPr>
          </a:p>
        </p:txBody>
      </p:sp>
    </p:spTree>
    <p:extLst>
      <p:ext uri="{BB962C8B-B14F-4D97-AF65-F5344CB8AC3E}">
        <p14:creationId xmlns:p14="http://schemas.microsoft.com/office/powerpoint/2010/main" val="133200734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latin typeface="Arial Unicode MS" panose="020B0604020202020204" pitchFamily="34" charset="-128"/>
              </a:rPr>
              <a:t>12 </a:t>
            </a:r>
            <a:r>
              <a:rPr lang="fr-FR" b="1" dirty="0" smtClean="0">
                <a:latin typeface="Arial Unicode MS" panose="020B0604020202020204" pitchFamily="34" charset="-128"/>
              </a:rPr>
              <a:t>catégories hiérarchiques pour un arbre</a:t>
            </a:r>
            <a:endParaRPr lang="fr-FR" dirty="0"/>
          </a:p>
        </p:txBody>
      </p:sp>
      <p:sp>
        <p:nvSpPr>
          <p:cNvPr id="30" name="Espace réservé du numéro de diapositive 3"/>
          <p:cNvSpPr>
            <a:spLocks noGrp="1"/>
          </p:cNvSpPr>
          <p:nvPr>
            <p:ph type="sldNum" sz="quarter" idx="4294967295"/>
          </p:nvPr>
        </p:nvSpPr>
        <p:spPr>
          <a:xfrm>
            <a:off x="7239000" y="6229350"/>
            <a:ext cx="1905000" cy="457200"/>
          </a:xfrm>
          <a:prstGeom prst="rect">
            <a:avLst/>
          </a:prstGeom>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fld id="{B798E3B5-C00E-4786-9AE2-F20E77FA7FCA}" type="slidenum">
              <a:rPr lang="fr-FR" sz="1400">
                <a:solidFill>
                  <a:schemeClr val="bg2"/>
                </a:solidFill>
                <a:latin typeface="Arial" panose="020B0604020202020204" pitchFamily="34" charset="0"/>
              </a:rPr>
              <a:pPr>
                <a:buNone/>
              </a:pPr>
              <a:t>42</a:t>
            </a:fld>
            <a:endParaRPr lang="fr-FR" sz="1400">
              <a:solidFill>
                <a:schemeClr val="bg2"/>
              </a:solidFill>
              <a:latin typeface="Arial" panose="020B0604020202020204" pitchFamily="34" charset="0"/>
            </a:endParaRPr>
          </a:p>
        </p:txBody>
      </p:sp>
      <p:grpSp>
        <p:nvGrpSpPr>
          <p:cNvPr id="72707" name="Group 2"/>
          <p:cNvGrpSpPr>
            <a:grpSpLocks/>
          </p:cNvGrpSpPr>
          <p:nvPr/>
        </p:nvGrpSpPr>
        <p:grpSpPr bwMode="auto">
          <a:xfrm>
            <a:off x="1066800" y="990600"/>
            <a:ext cx="6629400" cy="5867400"/>
            <a:chOff x="2168" y="1887"/>
            <a:chExt cx="7773" cy="7529"/>
          </a:xfrm>
        </p:grpSpPr>
        <p:sp>
          <p:nvSpPr>
            <p:cNvPr id="72723" name="Line 3"/>
            <p:cNvSpPr>
              <a:spLocks noChangeShapeType="1"/>
            </p:cNvSpPr>
            <p:nvPr/>
          </p:nvSpPr>
          <p:spPr bwMode="auto">
            <a:xfrm>
              <a:off x="2273" y="5538"/>
              <a:ext cx="180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fr-FR"/>
            </a:p>
          </p:txBody>
        </p:sp>
        <p:sp>
          <p:nvSpPr>
            <p:cNvPr id="72724" name="Line 4"/>
            <p:cNvSpPr>
              <a:spLocks noChangeShapeType="1"/>
            </p:cNvSpPr>
            <p:nvPr/>
          </p:nvSpPr>
          <p:spPr bwMode="auto">
            <a:xfrm>
              <a:off x="7870" y="5624"/>
              <a:ext cx="207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fr-FR"/>
            </a:p>
          </p:txBody>
        </p:sp>
        <p:grpSp>
          <p:nvGrpSpPr>
            <p:cNvPr id="72725" name="Group 5"/>
            <p:cNvGrpSpPr>
              <a:grpSpLocks/>
            </p:cNvGrpSpPr>
            <p:nvPr/>
          </p:nvGrpSpPr>
          <p:grpSpPr bwMode="auto">
            <a:xfrm>
              <a:off x="2168" y="1887"/>
              <a:ext cx="7773" cy="7529"/>
              <a:chOff x="2167" y="2535"/>
              <a:chExt cx="7773" cy="7529"/>
            </a:xfrm>
          </p:grpSpPr>
          <p:sp>
            <p:nvSpPr>
              <p:cNvPr id="72726" name="Oval 6"/>
              <p:cNvSpPr>
                <a:spLocks noChangeArrowheads="1"/>
              </p:cNvSpPr>
              <p:nvPr/>
            </p:nvSpPr>
            <p:spPr bwMode="auto">
              <a:xfrm>
                <a:off x="2272" y="2538"/>
                <a:ext cx="7668" cy="7456"/>
              </a:xfrm>
              <a:prstGeom prst="ellipse">
                <a:avLst/>
              </a:prstGeom>
              <a:solidFill>
                <a:srgbClr val="FFFFFF"/>
              </a:solidFill>
              <a:ln w="19050">
                <a:solidFill>
                  <a:srgbClr val="000000"/>
                </a:solidFill>
                <a:round/>
                <a:headEnd/>
                <a:tailEnd/>
              </a:ln>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endParaRPr lang="fr-FR"/>
              </a:p>
            </p:txBody>
          </p:sp>
          <p:sp>
            <p:nvSpPr>
              <p:cNvPr id="72727" name="Line 7"/>
              <p:cNvSpPr>
                <a:spLocks noChangeShapeType="1"/>
              </p:cNvSpPr>
              <p:nvPr/>
            </p:nvSpPr>
            <p:spPr bwMode="auto">
              <a:xfrm rot="5378953">
                <a:off x="2296" y="6275"/>
                <a:ext cx="7399" cy="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fr-FR"/>
              </a:p>
            </p:txBody>
          </p:sp>
          <p:sp>
            <p:nvSpPr>
              <p:cNvPr id="72728" name="Line 8"/>
              <p:cNvSpPr>
                <a:spLocks noChangeShapeType="1"/>
              </p:cNvSpPr>
              <p:nvPr/>
            </p:nvSpPr>
            <p:spPr bwMode="auto">
              <a:xfrm rot="7338042">
                <a:off x="2350" y="6229"/>
                <a:ext cx="7399" cy="2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fr-FR"/>
              </a:p>
            </p:txBody>
          </p:sp>
          <p:sp>
            <p:nvSpPr>
              <p:cNvPr id="72729" name="Line 9"/>
              <p:cNvSpPr>
                <a:spLocks noChangeShapeType="1"/>
              </p:cNvSpPr>
              <p:nvPr/>
            </p:nvSpPr>
            <p:spPr bwMode="auto">
              <a:xfrm rot="9043495">
                <a:off x="2167" y="6258"/>
                <a:ext cx="7626" cy="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fr-FR"/>
              </a:p>
            </p:txBody>
          </p:sp>
          <p:sp>
            <p:nvSpPr>
              <p:cNvPr id="72730" name="Line 10"/>
              <p:cNvSpPr>
                <a:spLocks noChangeShapeType="1"/>
              </p:cNvSpPr>
              <p:nvPr/>
            </p:nvSpPr>
            <p:spPr bwMode="auto">
              <a:xfrm rot="12578257" flipV="1">
                <a:off x="2267" y="6245"/>
                <a:ext cx="7625" cy="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fr-FR"/>
              </a:p>
            </p:txBody>
          </p:sp>
          <p:sp>
            <p:nvSpPr>
              <p:cNvPr id="72731" name="Line 11"/>
              <p:cNvSpPr>
                <a:spLocks noChangeShapeType="1"/>
              </p:cNvSpPr>
              <p:nvPr/>
            </p:nvSpPr>
            <p:spPr bwMode="auto">
              <a:xfrm rot="-7478309">
                <a:off x="2299" y="6278"/>
                <a:ext cx="7529" cy="4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a:buNone/>
                </a:pPr>
                <a:endParaRPr lang="fr-FR"/>
              </a:p>
            </p:txBody>
          </p:sp>
          <p:sp>
            <p:nvSpPr>
              <p:cNvPr id="72732" name="Oval 12"/>
              <p:cNvSpPr>
                <a:spLocks noChangeArrowheads="1"/>
              </p:cNvSpPr>
              <p:nvPr/>
            </p:nvSpPr>
            <p:spPr bwMode="auto">
              <a:xfrm>
                <a:off x="4147" y="4534"/>
                <a:ext cx="3722" cy="3510"/>
              </a:xfrm>
              <a:prstGeom prst="ellipse">
                <a:avLst/>
              </a:prstGeom>
              <a:solidFill>
                <a:srgbClr val="FFFFFF"/>
              </a:solidFill>
              <a:ln w="19050">
                <a:solidFill>
                  <a:srgbClr val="000000"/>
                </a:solidFill>
                <a:round/>
                <a:headEnd/>
                <a:tailEnd/>
              </a:ln>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endParaRPr lang="fr-FR"/>
              </a:p>
            </p:txBody>
          </p:sp>
        </p:grpSp>
      </p:grpSp>
      <p:sp>
        <p:nvSpPr>
          <p:cNvPr id="72708" name="Text Box 13"/>
          <p:cNvSpPr txBox="1">
            <a:spLocks noChangeArrowheads="1"/>
          </p:cNvSpPr>
          <p:nvPr/>
        </p:nvSpPr>
        <p:spPr bwMode="auto">
          <a:xfrm>
            <a:off x="2057400" y="2133600"/>
            <a:ext cx="121920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r>
              <a:rPr lang="fr-FR" sz="1400" noProof="1">
                <a:solidFill>
                  <a:srgbClr val="000000"/>
                </a:solidFill>
              </a:rPr>
              <a:t>Institutions </a:t>
            </a:r>
          </a:p>
        </p:txBody>
      </p:sp>
      <p:sp>
        <p:nvSpPr>
          <p:cNvPr id="72709" name="Text Box 14"/>
          <p:cNvSpPr txBox="1">
            <a:spLocks noChangeArrowheads="1"/>
          </p:cNvSpPr>
          <p:nvPr/>
        </p:nvSpPr>
        <p:spPr bwMode="auto">
          <a:xfrm>
            <a:off x="1524000" y="3200400"/>
            <a:ext cx="998538"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r>
              <a:rPr lang="fr-FR" sz="1400" noProof="1">
                <a:solidFill>
                  <a:srgbClr val="000000"/>
                </a:solidFill>
              </a:rPr>
              <a:t>Personnes</a:t>
            </a:r>
            <a:endParaRPr lang="fr-FR" sz="900" noProof="1">
              <a:solidFill>
                <a:srgbClr val="000000"/>
              </a:solidFill>
            </a:endParaRPr>
          </a:p>
        </p:txBody>
      </p:sp>
      <p:sp>
        <p:nvSpPr>
          <p:cNvPr id="72710" name="Text Box 15"/>
          <p:cNvSpPr txBox="1">
            <a:spLocks noChangeArrowheads="1"/>
          </p:cNvSpPr>
          <p:nvPr/>
        </p:nvSpPr>
        <p:spPr bwMode="auto">
          <a:xfrm>
            <a:off x="1447800" y="4267200"/>
            <a:ext cx="1074738" cy="269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r>
              <a:rPr lang="fr-FR" sz="1400" noProof="1">
                <a:solidFill>
                  <a:srgbClr val="000000"/>
                </a:solidFill>
              </a:rPr>
              <a:t>Attitudes</a:t>
            </a:r>
            <a:endParaRPr lang="fr-FR" sz="900" noProof="1">
              <a:solidFill>
                <a:srgbClr val="000000"/>
              </a:solidFill>
            </a:endParaRPr>
          </a:p>
        </p:txBody>
      </p:sp>
      <p:sp>
        <p:nvSpPr>
          <p:cNvPr id="72711" name="Text Box 16"/>
          <p:cNvSpPr txBox="1">
            <a:spLocks noChangeArrowheads="1"/>
          </p:cNvSpPr>
          <p:nvPr/>
        </p:nvSpPr>
        <p:spPr bwMode="auto">
          <a:xfrm>
            <a:off x="4572000" y="1600200"/>
            <a:ext cx="91440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r>
              <a:rPr lang="fr-FR" sz="1400" noProof="1">
                <a:solidFill>
                  <a:srgbClr val="000000"/>
                </a:solidFill>
              </a:rPr>
              <a:t>Attentes</a:t>
            </a:r>
            <a:endParaRPr lang="fr-FR" sz="900" noProof="1">
              <a:solidFill>
                <a:srgbClr val="000000"/>
              </a:solidFill>
            </a:endParaRPr>
          </a:p>
        </p:txBody>
      </p:sp>
      <p:sp>
        <p:nvSpPr>
          <p:cNvPr id="72712" name="Text Box 17"/>
          <p:cNvSpPr txBox="1">
            <a:spLocks noChangeArrowheads="1"/>
          </p:cNvSpPr>
          <p:nvPr/>
        </p:nvSpPr>
        <p:spPr bwMode="auto">
          <a:xfrm>
            <a:off x="5638800" y="2133600"/>
            <a:ext cx="1204913"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r>
              <a:rPr lang="fr-FR" sz="1400" noProof="1">
                <a:solidFill>
                  <a:srgbClr val="000000"/>
                </a:solidFill>
              </a:rPr>
              <a:t>L’évaluation</a:t>
            </a:r>
            <a:endParaRPr lang="fr-FR" sz="900" noProof="1">
              <a:solidFill>
                <a:srgbClr val="000000"/>
              </a:solidFill>
            </a:endParaRPr>
          </a:p>
        </p:txBody>
      </p:sp>
      <p:sp>
        <p:nvSpPr>
          <p:cNvPr id="72713" name="Text Box 18"/>
          <p:cNvSpPr txBox="1">
            <a:spLocks noChangeArrowheads="1"/>
          </p:cNvSpPr>
          <p:nvPr/>
        </p:nvSpPr>
        <p:spPr bwMode="auto">
          <a:xfrm>
            <a:off x="6172200" y="3276600"/>
            <a:ext cx="1176338"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r>
              <a:rPr lang="fr-FR" sz="1400" noProof="1">
                <a:solidFill>
                  <a:srgbClr val="000000"/>
                </a:solidFill>
              </a:rPr>
              <a:t>Difficultés</a:t>
            </a:r>
            <a:endParaRPr lang="fr-FR" sz="900" noProof="1">
              <a:solidFill>
                <a:srgbClr val="000000"/>
              </a:solidFill>
            </a:endParaRPr>
          </a:p>
        </p:txBody>
      </p:sp>
      <p:sp>
        <p:nvSpPr>
          <p:cNvPr id="72714" name="Text Box 19"/>
          <p:cNvSpPr txBox="1">
            <a:spLocks noChangeArrowheads="1"/>
          </p:cNvSpPr>
          <p:nvPr/>
        </p:nvSpPr>
        <p:spPr bwMode="auto">
          <a:xfrm>
            <a:off x="6172200" y="4343400"/>
            <a:ext cx="1154113"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r>
              <a:rPr lang="fr-FR" sz="1400" noProof="1">
                <a:solidFill>
                  <a:srgbClr val="000000"/>
                </a:solidFill>
              </a:rPr>
              <a:t>Activités</a:t>
            </a:r>
          </a:p>
        </p:txBody>
      </p:sp>
      <p:sp>
        <p:nvSpPr>
          <p:cNvPr id="72715" name="Text Box 20"/>
          <p:cNvSpPr txBox="1">
            <a:spLocks noChangeArrowheads="1"/>
          </p:cNvSpPr>
          <p:nvPr/>
        </p:nvSpPr>
        <p:spPr bwMode="auto">
          <a:xfrm>
            <a:off x="5638800" y="5334000"/>
            <a:ext cx="1182688" cy="292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r>
              <a:rPr lang="fr-FR" sz="1400" noProof="1">
                <a:solidFill>
                  <a:srgbClr val="000000"/>
                </a:solidFill>
              </a:rPr>
              <a:t>Evénements</a:t>
            </a:r>
            <a:endParaRPr lang="fr-FR" sz="900" noProof="1">
              <a:solidFill>
                <a:srgbClr val="000000"/>
              </a:solidFill>
            </a:endParaRPr>
          </a:p>
        </p:txBody>
      </p:sp>
      <p:sp>
        <p:nvSpPr>
          <p:cNvPr id="72716" name="Text Box 21"/>
          <p:cNvSpPr txBox="1">
            <a:spLocks noChangeArrowheads="1"/>
          </p:cNvSpPr>
          <p:nvPr/>
        </p:nvSpPr>
        <p:spPr bwMode="auto">
          <a:xfrm>
            <a:off x="1981200" y="5410200"/>
            <a:ext cx="1146175"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r>
              <a:rPr lang="fr-FR" sz="1400" noProof="1">
                <a:solidFill>
                  <a:srgbClr val="000000"/>
                </a:solidFill>
              </a:rPr>
              <a:t>Information</a:t>
            </a:r>
          </a:p>
        </p:txBody>
      </p:sp>
      <p:sp>
        <p:nvSpPr>
          <p:cNvPr id="72717" name="Text Box 22"/>
          <p:cNvSpPr txBox="1">
            <a:spLocks noChangeArrowheads="1"/>
          </p:cNvSpPr>
          <p:nvPr/>
        </p:nvSpPr>
        <p:spPr bwMode="auto">
          <a:xfrm>
            <a:off x="3276600" y="6096000"/>
            <a:ext cx="774700" cy="279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r>
              <a:rPr lang="fr-FR" sz="1400" noProof="1">
                <a:solidFill>
                  <a:srgbClr val="000000"/>
                </a:solidFill>
              </a:rPr>
              <a:t>Rôles</a:t>
            </a:r>
            <a:endParaRPr lang="fr-FR" sz="900" noProof="1">
              <a:solidFill>
                <a:srgbClr val="000000"/>
              </a:solidFill>
            </a:endParaRPr>
          </a:p>
        </p:txBody>
      </p:sp>
      <p:sp>
        <p:nvSpPr>
          <p:cNvPr id="72718" name="Text Box 23"/>
          <p:cNvSpPr txBox="1">
            <a:spLocks noChangeArrowheads="1"/>
          </p:cNvSpPr>
          <p:nvPr/>
        </p:nvSpPr>
        <p:spPr bwMode="auto">
          <a:xfrm>
            <a:off x="4419600" y="6096000"/>
            <a:ext cx="1279525" cy="257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r>
              <a:rPr lang="fr-FR" sz="1400" noProof="1">
                <a:solidFill>
                  <a:srgbClr val="000000"/>
                </a:solidFill>
              </a:rPr>
              <a:t>Comportement</a:t>
            </a:r>
            <a:endParaRPr lang="fr-FR" sz="900" noProof="1">
              <a:solidFill>
                <a:srgbClr val="000000"/>
              </a:solidFill>
            </a:endParaRPr>
          </a:p>
        </p:txBody>
      </p:sp>
      <p:sp>
        <p:nvSpPr>
          <p:cNvPr id="72719" name="Text Box 24"/>
          <p:cNvSpPr txBox="1">
            <a:spLocks noChangeArrowheads="1"/>
          </p:cNvSpPr>
          <p:nvPr/>
        </p:nvSpPr>
        <p:spPr bwMode="auto">
          <a:xfrm>
            <a:off x="3276600" y="1600200"/>
            <a:ext cx="914400" cy="374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a:buNone/>
            </a:pPr>
            <a:r>
              <a:rPr lang="fr-FR" sz="1400" noProof="1">
                <a:solidFill>
                  <a:srgbClr val="000000"/>
                </a:solidFill>
              </a:rPr>
              <a:t>Enjeux</a:t>
            </a:r>
          </a:p>
        </p:txBody>
      </p:sp>
      <p:sp>
        <p:nvSpPr>
          <p:cNvPr id="72720" name="Line 25"/>
          <p:cNvSpPr>
            <a:spLocks noChangeShapeType="1"/>
          </p:cNvSpPr>
          <p:nvPr/>
        </p:nvSpPr>
        <p:spPr bwMode="auto">
          <a:xfrm>
            <a:off x="1219200" y="38862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None/>
            </a:pPr>
            <a:endParaRPr lang="fr-FR"/>
          </a:p>
        </p:txBody>
      </p:sp>
      <p:sp>
        <p:nvSpPr>
          <p:cNvPr id="72721" name="Line 26"/>
          <p:cNvSpPr>
            <a:spLocks noChangeShapeType="1"/>
          </p:cNvSpPr>
          <p:nvPr/>
        </p:nvSpPr>
        <p:spPr bwMode="auto">
          <a:xfrm>
            <a:off x="5867400" y="3886200"/>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buNone/>
            </a:pPr>
            <a:endParaRPr lang="fr-FR"/>
          </a:p>
        </p:txBody>
      </p:sp>
    </p:spTree>
    <p:extLst>
      <p:ext uri="{BB962C8B-B14F-4D97-AF65-F5344CB8AC3E}">
        <p14:creationId xmlns:p14="http://schemas.microsoft.com/office/powerpoint/2010/main" val="385887245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p:txBody>
          <a:bodyPr/>
          <a:lstStyle/>
          <a:p>
            <a:r>
              <a:rPr lang="fr-FR" dirty="0" smtClean="0"/>
              <a:t>Codage axial</a:t>
            </a:r>
          </a:p>
        </p:txBody>
      </p:sp>
      <p:sp>
        <p:nvSpPr>
          <p:cNvPr id="11" name="Espace réservé du numéro de diapositive 4"/>
          <p:cNvSpPr>
            <a:spLocks noGrp="1"/>
          </p:cNvSpPr>
          <p:nvPr>
            <p:ph type="sldNum" sz="quarter" idx="4294967295"/>
          </p:nvPr>
        </p:nvSpPr>
        <p:spPr>
          <a:xfrm>
            <a:off x="7239000" y="6229350"/>
            <a:ext cx="1905000" cy="457200"/>
          </a:xfrm>
          <a:prstGeom prst="rect">
            <a:avLst/>
          </a:prstGeom>
        </p:spPr>
        <p:txBody>
          <a:bodyPr/>
          <a:lstStyle/>
          <a:p>
            <a:pPr>
              <a:defRPr/>
            </a:pPr>
            <a:fld id="{8990B59E-902D-49DF-A6CB-AB79D2E076A0}" type="slidenum">
              <a:rPr lang="fr-FR"/>
              <a:pPr>
                <a:defRPr/>
              </a:pPr>
              <a:t>43</a:t>
            </a:fld>
            <a:endParaRPr lang="fr-FR"/>
          </a:p>
        </p:txBody>
      </p:sp>
      <p:graphicFrame>
        <p:nvGraphicFramePr>
          <p:cNvPr id="330755" name="Object 3"/>
          <p:cNvGraphicFramePr>
            <a:graphicFrameLocks noChangeAspect="1"/>
          </p:cNvGraphicFramePr>
          <p:nvPr>
            <p:extLst>
              <p:ext uri="{D42A27DB-BD31-4B8C-83A1-F6EECF244321}">
                <p14:modId xmlns:p14="http://schemas.microsoft.com/office/powerpoint/2010/main" val="3474441171"/>
              </p:ext>
            </p:extLst>
          </p:nvPr>
        </p:nvGraphicFramePr>
        <p:xfrm>
          <a:off x="0" y="933450"/>
          <a:ext cx="8686800" cy="5924550"/>
        </p:xfrm>
        <a:graphic>
          <a:graphicData uri="http://schemas.openxmlformats.org/presentationml/2006/ole">
            <mc:AlternateContent xmlns:mc="http://schemas.openxmlformats.org/markup-compatibility/2006">
              <mc:Choice xmlns:v="urn:schemas-microsoft-com:vml" Requires="v">
                <p:oleObj spid="_x0000_s271446" name="Image" r:id="rId6" imgW="6172200" imgH="4210812" progId="Word.Picture.8">
                  <p:embed/>
                </p:oleObj>
              </mc:Choice>
              <mc:Fallback>
                <p:oleObj name="Image" r:id="rId6" imgW="6172200" imgH="4210812" progId="Word.Picture.8">
                  <p:embed/>
                  <p:pic>
                    <p:nvPicPr>
                      <p:cNvPr id="0" name="Picture 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933450"/>
                        <a:ext cx="8686800" cy="5924550"/>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sp>
        <p:nvSpPr>
          <p:cNvPr id="330756" name="Text Box 4"/>
          <p:cNvSpPr txBox="1">
            <a:spLocks noChangeArrowheads="1"/>
          </p:cNvSpPr>
          <p:nvPr/>
        </p:nvSpPr>
        <p:spPr bwMode="auto">
          <a:xfrm>
            <a:off x="5628939" y="781049"/>
            <a:ext cx="2743200" cy="396875"/>
          </a:xfrm>
          <a:prstGeom prst="rect">
            <a:avLst/>
          </a:prstGeom>
          <a:noFill/>
          <a:ln w="9525">
            <a:noFill/>
            <a:miter lim="800000"/>
            <a:headEnd/>
            <a:tailEnd/>
          </a:ln>
        </p:spPr>
        <p:txBody>
          <a:bodyPr>
            <a:spAutoFit/>
          </a:bodyPr>
          <a:lstStyle/>
          <a:p>
            <a:pPr>
              <a:spcBef>
                <a:spcPct val="50000"/>
              </a:spcBef>
              <a:buNone/>
            </a:pPr>
            <a:r>
              <a:rPr lang="fr-FR" b="1" dirty="0">
                <a:solidFill>
                  <a:schemeClr val="hlink"/>
                </a:solidFill>
              </a:rPr>
              <a:t>Catégorie-mère</a:t>
            </a:r>
          </a:p>
        </p:txBody>
      </p:sp>
      <p:sp>
        <p:nvSpPr>
          <p:cNvPr id="330757" name="Line 5"/>
          <p:cNvSpPr>
            <a:spLocks noChangeShapeType="1"/>
          </p:cNvSpPr>
          <p:nvPr/>
        </p:nvSpPr>
        <p:spPr bwMode="auto">
          <a:xfrm flipH="1">
            <a:off x="4343400" y="990599"/>
            <a:ext cx="1371600" cy="2905125"/>
          </a:xfrm>
          <a:prstGeom prst="line">
            <a:avLst/>
          </a:prstGeom>
          <a:noFill/>
          <a:ln w="57150">
            <a:solidFill>
              <a:schemeClr val="hlink"/>
            </a:solidFill>
            <a:round/>
            <a:headEnd/>
            <a:tailEnd type="triangle" w="med" len="med"/>
          </a:ln>
        </p:spPr>
        <p:txBody>
          <a:bodyPr/>
          <a:lstStyle/>
          <a:p>
            <a:endParaRPr lang="fr-FR"/>
          </a:p>
        </p:txBody>
      </p:sp>
      <p:sp>
        <p:nvSpPr>
          <p:cNvPr id="330758" name="Text Box 6"/>
          <p:cNvSpPr txBox="1">
            <a:spLocks noChangeArrowheads="1"/>
          </p:cNvSpPr>
          <p:nvPr/>
        </p:nvSpPr>
        <p:spPr bwMode="auto">
          <a:xfrm>
            <a:off x="7772400" y="6096000"/>
            <a:ext cx="1371600" cy="701675"/>
          </a:xfrm>
          <a:prstGeom prst="rect">
            <a:avLst/>
          </a:prstGeom>
          <a:noFill/>
          <a:ln w="9525">
            <a:noFill/>
            <a:miter lim="800000"/>
            <a:headEnd/>
            <a:tailEnd/>
          </a:ln>
        </p:spPr>
        <p:txBody>
          <a:bodyPr>
            <a:spAutoFit/>
          </a:bodyPr>
          <a:lstStyle/>
          <a:p>
            <a:pPr>
              <a:spcBef>
                <a:spcPct val="50000"/>
              </a:spcBef>
              <a:buNone/>
            </a:pPr>
            <a:r>
              <a:rPr lang="fr-FR" dirty="0">
                <a:solidFill>
                  <a:srgbClr val="CC0066"/>
                </a:solidFill>
              </a:rPr>
              <a:t>Catégorie-clé</a:t>
            </a:r>
          </a:p>
        </p:txBody>
      </p:sp>
      <p:sp>
        <p:nvSpPr>
          <p:cNvPr id="330759" name="Line 7"/>
          <p:cNvSpPr>
            <a:spLocks noChangeShapeType="1"/>
          </p:cNvSpPr>
          <p:nvPr/>
        </p:nvSpPr>
        <p:spPr bwMode="auto">
          <a:xfrm flipH="1" flipV="1">
            <a:off x="7696200" y="4553193"/>
            <a:ext cx="425824" cy="1482482"/>
          </a:xfrm>
          <a:prstGeom prst="line">
            <a:avLst/>
          </a:prstGeom>
          <a:noFill/>
          <a:ln w="57150">
            <a:solidFill>
              <a:srgbClr val="CC0066"/>
            </a:solidFill>
            <a:round/>
            <a:headEnd/>
            <a:tailEnd type="triangle" w="med" len="me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0754"/>
                                        </p:tgtEl>
                                        <p:attrNameLst>
                                          <p:attrName>style.visibility</p:attrName>
                                        </p:attrNameLst>
                                      </p:cBhvr>
                                      <p:to>
                                        <p:strVal val="visible"/>
                                      </p:to>
                                    </p:set>
                                    <p:anim calcmode="lin" valueType="num">
                                      <p:cBhvr additive="base">
                                        <p:cTn id="7" dur="500" fill="hold"/>
                                        <p:tgtEl>
                                          <p:spTgt spid="330754"/>
                                        </p:tgtEl>
                                        <p:attrNameLst>
                                          <p:attrName>ppt_x</p:attrName>
                                        </p:attrNameLst>
                                      </p:cBhvr>
                                      <p:tavLst>
                                        <p:tav tm="0">
                                          <p:val>
                                            <p:strVal val="0-#ppt_w/2"/>
                                          </p:val>
                                        </p:tav>
                                        <p:tav tm="100000">
                                          <p:val>
                                            <p:strVal val="#ppt_x"/>
                                          </p:val>
                                        </p:tav>
                                      </p:tavLst>
                                    </p:anim>
                                    <p:anim calcmode="lin" valueType="num">
                                      <p:cBhvr additive="base">
                                        <p:cTn id="8" dur="500" fill="hold"/>
                                        <p:tgtEl>
                                          <p:spTgt spid="33075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glass.wav"/>
                                        </p:tgtEl>
                                      </p:cMediaNode>
                                    </p:audio>
                                  </p:sub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30755"/>
                                        </p:tgtEl>
                                        <p:attrNameLst>
                                          <p:attrName>style.visibility</p:attrName>
                                        </p:attrNameLst>
                                      </p:cBhvr>
                                      <p:to>
                                        <p:strVal val="visible"/>
                                      </p:to>
                                    </p:set>
                                    <p:animEffect transition="in" filter="slide(fromBottom)">
                                      <p:cBhvr>
                                        <p:cTn id="13" dur="500"/>
                                        <p:tgtEl>
                                          <p:spTgt spid="33075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30756"/>
                                        </p:tgtEl>
                                        <p:attrNameLst>
                                          <p:attrName>style.visibility</p:attrName>
                                        </p:attrNameLst>
                                      </p:cBhvr>
                                      <p:to>
                                        <p:strVal val="visible"/>
                                      </p:to>
                                    </p:set>
                                    <p:anim calcmode="lin" valueType="num">
                                      <p:cBhvr additive="base">
                                        <p:cTn id="18" dur="500" fill="hold"/>
                                        <p:tgtEl>
                                          <p:spTgt spid="330756"/>
                                        </p:tgtEl>
                                        <p:attrNameLst>
                                          <p:attrName>ppt_x</p:attrName>
                                        </p:attrNameLst>
                                      </p:cBhvr>
                                      <p:tavLst>
                                        <p:tav tm="0">
                                          <p:val>
                                            <p:strVal val="0-#ppt_w/2"/>
                                          </p:val>
                                        </p:tav>
                                        <p:tav tm="100000">
                                          <p:val>
                                            <p:strVal val="#ppt_x"/>
                                          </p:val>
                                        </p:tav>
                                      </p:tavLst>
                                    </p:anim>
                                    <p:anim calcmode="lin" valueType="num">
                                      <p:cBhvr additive="base">
                                        <p:cTn id="19" dur="500" fill="hold"/>
                                        <p:tgtEl>
                                          <p:spTgt spid="33075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30757"/>
                                        </p:tgtEl>
                                        <p:attrNameLst>
                                          <p:attrName>style.visibility</p:attrName>
                                        </p:attrNameLst>
                                      </p:cBhvr>
                                      <p:to>
                                        <p:strVal val="visible"/>
                                      </p:to>
                                    </p:set>
                                    <p:anim calcmode="lin" valueType="num">
                                      <p:cBhvr additive="base">
                                        <p:cTn id="24" dur="500" fill="hold"/>
                                        <p:tgtEl>
                                          <p:spTgt spid="330757"/>
                                        </p:tgtEl>
                                        <p:attrNameLst>
                                          <p:attrName>ppt_x</p:attrName>
                                        </p:attrNameLst>
                                      </p:cBhvr>
                                      <p:tavLst>
                                        <p:tav tm="0">
                                          <p:val>
                                            <p:strVal val="0-#ppt_w/2"/>
                                          </p:val>
                                        </p:tav>
                                        <p:tav tm="100000">
                                          <p:val>
                                            <p:strVal val="#ppt_x"/>
                                          </p:val>
                                        </p:tav>
                                      </p:tavLst>
                                    </p:anim>
                                    <p:anim calcmode="lin" valueType="num">
                                      <p:cBhvr additive="base">
                                        <p:cTn id="25" dur="500" fill="hold"/>
                                        <p:tgtEl>
                                          <p:spTgt spid="33075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30758"/>
                                        </p:tgtEl>
                                        <p:attrNameLst>
                                          <p:attrName>style.visibility</p:attrName>
                                        </p:attrNameLst>
                                      </p:cBhvr>
                                      <p:to>
                                        <p:strVal val="visible"/>
                                      </p:to>
                                    </p:set>
                                    <p:anim calcmode="lin" valueType="num">
                                      <p:cBhvr additive="base">
                                        <p:cTn id="30" dur="500" fill="hold"/>
                                        <p:tgtEl>
                                          <p:spTgt spid="330758"/>
                                        </p:tgtEl>
                                        <p:attrNameLst>
                                          <p:attrName>ppt_x</p:attrName>
                                        </p:attrNameLst>
                                      </p:cBhvr>
                                      <p:tavLst>
                                        <p:tav tm="0">
                                          <p:val>
                                            <p:strVal val="0-#ppt_w/2"/>
                                          </p:val>
                                        </p:tav>
                                        <p:tav tm="100000">
                                          <p:val>
                                            <p:strVal val="#ppt_x"/>
                                          </p:val>
                                        </p:tav>
                                      </p:tavLst>
                                    </p:anim>
                                    <p:anim calcmode="lin" valueType="num">
                                      <p:cBhvr additive="base">
                                        <p:cTn id="31" dur="500" fill="hold"/>
                                        <p:tgtEl>
                                          <p:spTgt spid="3307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5" name="chimes.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30759"/>
                                        </p:tgtEl>
                                        <p:attrNameLst>
                                          <p:attrName>style.visibility</p:attrName>
                                        </p:attrNameLst>
                                      </p:cBhvr>
                                      <p:to>
                                        <p:strVal val="visible"/>
                                      </p:to>
                                    </p:set>
                                    <p:anim calcmode="lin" valueType="num">
                                      <p:cBhvr additive="base">
                                        <p:cTn id="36" dur="500" fill="hold"/>
                                        <p:tgtEl>
                                          <p:spTgt spid="330759"/>
                                        </p:tgtEl>
                                        <p:attrNameLst>
                                          <p:attrName>ppt_x</p:attrName>
                                        </p:attrNameLst>
                                      </p:cBhvr>
                                      <p:tavLst>
                                        <p:tav tm="0">
                                          <p:val>
                                            <p:strVal val="0-#ppt_w/2"/>
                                          </p:val>
                                        </p:tav>
                                        <p:tav tm="100000">
                                          <p:val>
                                            <p:strVal val="#ppt_x"/>
                                          </p:val>
                                        </p:tav>
                                      </p:tavLst>
                                    </p:anim>
                                    <p:anim calcmode="lin" valueType="num">
                                      <p:cBhvr additive="base">
                                        <p:cTn id="37" dur="500" fill="hold"/>
                                        <p:tgtEl>
                                          <p:spTgt spid="3307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4" grpId="0" autoUpdateAnimBg="0"/>
      <p:bldP spid="330756" grpId="0" autoUpdateAnimBg="0"/>
      <p:bldP spid="330757" grpId="0" animBg="1"/>
      <p:bldP spid="330758" grpId="0" autoUpdateAnimBg="0"/>
      <p:bldP spid="33075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smtClean="0">
                <a:latin typeface="Calibri" panose="020F0502020204030204" pitchFamily="34" charset="0"/>
                <a:cs typeface="Calibri" panose="020F0502020204030204" pitchFamily="34" charset="0"/>
              </a:rPr>
              <a:t>Utilité du codage axial</a:t>
            </a:r>
            <a:br>
              <a:rPr lang="fr-FR" smtClean="0">
                <a:latin typeface="Calibri" panose="020F0502020204030204" pitchFamily="34" charset="0"/>
                <a:cs typeface="Calibri" panose="020F0502020204030204" pitchFamily="34" charset="0"/>
              </a:rPr>
            </a:br>
            <a:endParaRPr lang="fr-FR" dirty="0">
              <a:latin typeface="Calibri" panose="020F0502020204030204" pitchFamily="34" charset="0"/>
              <a:cs typeface="Calibri" panose="020F0502020204030204" pitchFamily="34" charset="0"/>
            </a:endParaRPr>
          </a:p>
        </p:txBody>
      </p:sp>
      <p:sp>
        <p:nvSpPr>
          <p:cNvPr id="13" name="Espace réservé du numéro de diapositive 3"/>
          <p:cNvSpPr>
            <a:spLocks noGrp="1"/>
          </p:cNvSpPr>
          <p:nvPr>
            <p:ph type="sldNum" sz="quarter" idx="4294967295"/>
          </p:nvPr>
        </p:nvSpPr>
        <p:spPr>
          <a:xfrm>
            <a:off x="7239000" y="6229350"/>
            <a:ext cx="1905000" cy="457200"/>
          </a:xfrm>
          <a:prstGeom prst="rect">
            <a:avLst/>
          </a:prstGeom>
        </p:spPr>
        <p:txBody>
          <a:bodyPr/>
          <a:lstStyle/>
          <a:p>
            <a:pPr>
              <a:buNone/>
              <a:defRPr/>
            </a:pPr>
            <a:fld id="{397C5C8C-547D-429F-94BA-308CE88B25E4}" type="slidenum">
              <a:rPr lang="fr-FR">
                <a:latin typeface="Calibri" panose="020F0502020204030204" pitchFamily="34" charset="0"/>
                <a:cs typeface="Calibri" panose="020F0502020204030204" pitchFamily="34" charset="0"/>
              </a:rPr>
              <a:pPr>
                <a:buNone/>
                <a:defRPr/>
              </a:pPr>
              <a:t>44</a:t>
            </a:fld>
            <a:endParaRPr lang="fr-FR">
              <a:latin typeface="Calibri" panose="020F0502020204030204" pitchFamily="34" charset="0"/>
              <a:cs typeface="Calibri" panose="020F0502020204030204" pitchFamily="34" charset="0"/>
            </a:endParaRPr>
          </a:p>
        </p:txBody>
      </p:sp>
      <p:grpSp>
        <p:nvGrpSpPr>
          <p:cNvPr id="2" name="Group 2050"/>
          <p:cNvGrpSpPr>
            <a:grpSpLocks/>
          </p:cNvGrpSpPr>
          <p:nvPr/>
        </p:nvGrpSpPr>
        <p:grpSpPr bwMode="auto">
          <a:xfrm>
            <a:off x="965200" y="1169987"/>
            <a:ext cx="7226300" cy="4575175"/>
            <a:chOff x="1735" y="2160"/>
            <a:chExt cx="9038" cy="2880"/>
          </a:xfrm>
        </p:grpSpPr>
        <p:sp>
          <p:nvSpPr>
            <p:cNvPr id="81925" name="Text Box 2051"/>
            <p:cNvSpPr txBox="1">
              <a:spLocks noChangeArrowheads="1"/>
            </p:cNvSpPr>
            <p:nvPr/>
          </p:nvSpPr>
          <p:spPr bwMode="auto">
            <a:xfrm>
              <a:off x="5760" y="3744"/>
              <a:ext cx="5012" cy="1296"/>
            </a:xfrm>
            <a:prstGeom prst="rect">
              <a:avLst/>
            </a:prstGeom>
            <a:solidFill>
              <a:srgbClr val="FFFFFF"/>
            </a:solidFill>
            <a:ln w="9525">
              <a:solidFill>
                <a:srgbClr val="000000"/>
              </a:solidFill>
              <a:miter lim="800000"/>
              <a:headEnd/>
              <a:tailEnd/>
            </a:ln>
          </p:spPr>
          <p:txBody>
            <a:bodyPr/>
            <a:lstStyle/>
            <a:p>
              <a:pPr algn="just">
                <a:buNone/>
              </a:pPr>
              <a:r>
                <a:rPr lang="fr-FR" sz="1300">
                  <a:latin typeface="Calibri" panose="020F0502020204030204" pitchFamily="34" charset="0"/>
                  <a:cs typeface="Calibri" panose="020F0502020204030204" pitchFamily="34" charset="0"/>
                </a:rPr>
                <a:t>L’information est en particulier insuffisante, en ce qui concerne le volet social des objectifs stratégiques. Pour décrire l’insuffisance, on emploie les termes de « sommaire » et non adapté aux attentes très concrètes des représentants, qui souhaitent que les sujets portent sur leur site de travail, alors que les Directions sont plus à l’aise pour évoquer les objectifs ou réalisations au niveau du groupe.</a:t>
              </a:r>
            </a:p>
          </p:txBody>
        </p:sp>
        <p:sp>
          <p:nvSpPr>
            <p:cNvPr id="81926" name="Text Box 2052"/>
            <p:cNvSpPr txBox="1">
              <a:spLocks noChangeArrowheads="1"/>
            </p:cNvSpPr>
            <p:nvPr/>
          </p:nvSpPr>
          <p:spPr bwMode="auto">
            <a:xfrm>
              <a:off x="5760" y="2880"/>
              <a:ext cx="4995" cy="720"/>
            </a:xfrm>
            <a:prstGeom prst="rect">
              <a:avLst/>
            </a:prstGeom>
            <a:solidFill>
              <a:srgbClr val="FFFFFF"/>
            </a:solidFill>
            <a:ln w="9525">
              <a:solidFill>
                <a:srgbClr val="000000"/>
              </a:solidFill>
              <a:miter lim="800000"/>
              <a:headEnd/>
              <a:tailEnd/>
            </a:ln>
          </p:spPr>
          <p:txBody>
            <a:bodyPr/>
            <a:lstStyle/>
            <a:p>
              <a:pPr algn="just">
                <a:buNone/>
              </a:pPr>
              <a:r>
                <a:rPr lang="fr-FR" sz="1400">
                  <a:latin typeface="Calibri" panose="020F0502020204030204" pitchFamily="34" charset="0"/>
                  <a:cs typeface="Calibri" panose="020F0502020204030204" pitchFamily="34" charset="0"/>
                </a:rPr>
                <a:t>Les Directions consacrent l’essentiel du temps aux informations qu’elles souhaitent transmettre au détriment de celles que souhaitent obtenir les représentants. </a:t>
              </a:r>
            </a:p>
          </p:txBody>
        </p:sp>
        <p:sp>
          <p:nvSpPr>
            <p:cNvPr id="81927" name="Text Box 2053"/>
            <p:cNvSpPr txBox="1">
              <a:spLocks noChangeArrowheads="1"/>
            </p:cNvSpPr>
            <p:nvPr/>
          </p:nvSpPr>
          <p:spPr bwMode="auto">
            <a:xfrm>
              <a:off x="1735" y="2868"/>
              <a:ext cx="3586" cy="1740"/>
            </a:xfrm>
            <a:prstGeom prst="rect">
              <a:avLst/>
            </a:prstGeom>
            <a:solidFill>
              <a:srgbClr val="FFFFFF"/>
            </a:solidFill>
            <a:ln w="9525">
              <a:solidFill>
                <a:srgbClr val="000000"/>
              </a:solidFill>
              <a:miter lim="800000"/>
              <a:headEnd/>
              <a:tailEnd/>
            </a:ln>
          </p:spPr>
          <p:txBody>
            <a:bodyPr/>
            <a:lstStyle/>
            <a:p>
              <a:pPr algn="just">
                <a:buNone/>
              </a:pPr>
              <a:r>
                <a:rPr lang="fr-FR" sz="1400" dirty="0">
                  <a:latin typeface="Calibri" panose="020F0502020204030204" pitchFamily="34" charset="0"/>
                  <a:cs typeface="Calibri" panose="020F0502020204030204" pitchFamily="34" charset="0"/>
                </a:rPr>
                <a:t>de mettre en évidence des </a:t>
              </a:r>
              <a:r>
                <a:rPr lang="fr-FR" sz="1400" i="1" dirty="0">
                  <a:latin typeface="Calibri" panose="020F0502020204030204" pitchFamily="34" charset="0"/>
                  <a:cs typeface="Calibri" panose="020F0502020204030204" pitchFamily="34" charset="0"/>
                </a:rPr>
                <a:t>différences de jugement entre les différents acteurs</a:t>
              </a:r>
              <a:r>
                <a:rPr lang="fr-FR" sz="1400" dirty="0">
                  <a:latin typeface="Calibri" panose="020F0502020204030204" pitchFamily="34" charset="0"/>
                  <a:cs typeface="Calibri" panose="020F0502020204030204" pitchFamily="34" charset="0"/>
                </a:rPr>
                <a:t> </a:t>
              </a:r>
              <a:endParaRPr lang="fr-FR" sz="1400" dirty="0" smtClean="0">
                <a:latin typeface="Calibri" panose="020F0502020204030204" pitchFamily="34" charset="0"/>
                <a:cs typeface="Calibri" panose="020F0502020204030204" pitchFamily="34" charset="0"/>
              </a:endParaRPr>
            </a:p>
            <a:p>
              <a:pPr algn="just">
                <a:buNone/>
              </a:pPr>
              <a:r>
                <a:rPr lang="fr-FR" sz="1400" dirty="0" smtClean="0">
                  <a:latin typeface="Calibri" panose="020F0502020204030204" pitchFamily="34" charset="0"/>
                  <a:cs typeface="Calibri" panose="020F0502020204030204" pitchFamily="34" charset="0"/>
                </a:rPr>
                <a:t>(</a:t>
              </a:r>
              <a:r>
                <a:rPr lang="fr-FR" sz="1400" dirty="0">
                  <a:latin typeface="Calibri" panose="020F0502020204030204" pitchFamily="34" charset="0"/>
                  <a:cs typeface="Calibri" panose="020F0502020204030204" pitchFamily="34" charset="0"/>
                </a:rPr>
                <a:t>par exemple, l’information est jugée de façon plutôt négative par les représentants et plutôt positivement par les Directions).</a:t>
              </a:r>
            </a:p>
            <a:p>
              <a:pPr algn="just">
                <a:buNone/>
              </a:pPr>
              <a:r>
                <a:rPr lang="fr-FR" sz="1400" dirty="0">
                  <a:latin typeface="Calibri" panose="020F0502020204030204" pitchFamily="34" charset="0"/>
                  <a:cs typeface="Calibri" panose="020F0502020204030204" pitchFamily="34" charset="0"/>
                </a:rPr>
                <a:t>de révéler des </a:t>
              </a:r>
              <a:r>
                <a:rPr lang="fr-FR" sz="1400" i="1" dirty="0">
                  <a:latin typeface="Calibri" panose="020F0502020204030204" pitchFamily="34" charset="0"/>
                  <a:cs typeface="Calibri" panose="020F0502020204030204" pitchFamily="34" charset="0"/>
                </a:rPr>
                <a:t>liens entre sous-catégories</a:t>
              </a:r>
              <a:r>
                <a:rPr lang="fr-FR" sz="1400" dirty="0">
                  <a:latin typeface="Calibri" panose="020F0502020204030204" pitchFamily="34" charset="0"/>
                  <a:cs typeface="Calibri" panose="020F0502020204030204" pitchFamily="34" charset="0"/>
                </a:rPr>
                <a:t> par exemple le lien entre information insuffisante et sujet sensible.</a:t>
              </a:r>
              <a:endParaRPr lang="fr-FR" dirty="0">
                <a:latin typeface="Calibri" panose="020F0502020204030204" pitchFamily="34" charset="0"/>
                <a:cs typeface="Calibri" panose="020F0502020204030204" pitchFamily="34" charset="0"/>
              </a:endParaRPr>
            </a:p>
          </p:txBody>
        </p:sp>
        <p:sp>
          <p:nvSpPr>
            <p:cNvPr id="81928" name="Text Box 2054"/>
            <p:cNvSpPr txBox="1">
              <a:spLocks noChangeArrowheads="1"/>
            </p:cNvSpPr>
            <p:nvPr/>
          </p:nvSpPr>
          <p:spPr bwMode="auto">
            <a:xfrm>
              <a:off x="1743" y="2160"/>
              <a:ext cx="3585" cy="405"/>
            </a:xfrm>
            <a:prstGeom prst="rect">
              <a:avLst/>
            </a:prstGeom>
            <a:solidFill>
              <a:srgbClr val="993300"/>
            </a:solidFill>
            <a:ln w="9525">
              <a:solidFill>
                <a:srgbClr val="000000"/>
              </a:solidFill>
              <a:miter lim="800000"/>
              <a:headEnd/>
              <a:tailEnd/>
            </a:ln>
          </p:spPr>
          <p:txBody>
            <a:bodyPr/>
            <a:lstStyle/>
            <a:p>
              <a:pPr algn="ctr">
                <a:buNone/>
              </a:pPr>
              <a:r>
                <a:rPr lang="fr-FR" sz="1600" b="1">
                  <a:solidFill>
                    <a:srgbClr val="FFFFFF"/>
                  </a:solidFill>
                  <a:latin typeface="Calibri" panose="020F0502020204030204" pitchFamily="34" charset="0"/>
                  <a:cs typeface="Calibri" panose="020F0502020204030204" pitchFamily="34" charset="0"/>
                </a:rPr>
                <a:t>Le codage axial permet :</a:t>
              </a:r>
            </a:p>
          </p:txBody>
        </p:sp>
        <p:sp>
          <p:nvSpPr>
            <p:cNvPr id="81929" name="Text Box 2055"/>
            <p:cNvSpPr txBox="1">
              <a:spLocks noChangeArrowheads="1"/>
            </p:cNvSpPr>
            <p:nvPr/>
          </p:nvSpPr>
          <p:spPr bwMode="auto">
            <a:xfrm>
              <a:off x="5778" y="2190"/>
              <a:ext cx="4995" cy="405"/>
            </a:xfrm>
            <a:prstGeom prst="rect">
              <a:avLst/>
            </a:prstGeom>
            <a:solidFill>
              <a:srgbClr val="993300"/>
            </a:solidFill>
            <a:ln w="9525">
              <a:solidFill>
                <a:srgbClr val="000000"/>
              </a:solidFill>
              <a:miter lim="800000"/>
              <a:headEnd/>
              <a:tailEnd/>
            </a:ln>
          </p:spPr>
          <p:txBody>
            <a:bodyPr/>
            <a:lstStyle/>
            <a:p>
              <a:pPr algn="ctr">
                <a:buNone/>
              </a:pPr>
              <a:r>
                <a:rPr lang="fr-FR" sz="1600" b="1">
                  <a:solidFill>
                    <a:srgbClr val="FFFFFF"/>
                  </a:solidFill>
                  <a:latin typeface="Calibri" panose="020F0502020204030204" pitchFamily="34" charset="0"/>
                  <a:cs typeface="Calibri" panose="020F0502020204030204" pitchFamily="34" charset="0"/>
                </a:rPr>
                <a:t>Illustration avec les éléments de la recherche :</a:t>
              </a:r>
            </a:p>
          </p:txBody>
        </p:sp>
        <p:sp>
          <p:nvSpPr>
            <p:cNvPr id="81930" name="Freeform 2056"/>
            <p:cNvSpPr>
              <a:spLocks/>
            </p:cNvSpPr>
            <p:nvPr/>
          </p:nvSpPr>
          <p:spPr bwMode="auto">
            <a:xfrm>
              <a:off x="5328" y="4174"/>
              <a:ext cx="432" cy="296"/>
            </a:xfrm>
            <a:custGeom>
              <a:avLst/>
              <a:gdLst>
                <a:gd name="T0" fmla="*/ 0 w 432"/>
                <a:gd name="T1" fmla="*/ 0 h 296"/>
                <a:gd name="T2" fmla="*/ 432 w 432"/>
                <a:gd name="T3" fmla="*/ 296 h 296"/>
                <a:gd name="T4" fmla="*/ 0 60000 65536"/>
                <a:gd name="T5" fmla="*/ 0 60000 65536"/>
                <a:gd name="T6" fmla="*/ 0 w 432"/>
                <a:gd name="T7" fmla="*/ 0 h 296"/>
                <a:gd name="T8" fmla="*/ 432 w 432"/>
                <a:gd name="T9" fmla="*/ 296 h 296"/>
              </a:gdLst>
              <a:ahLst/>
              <a:cxnLst>
                <a:cxn ang="T4">
                  <a:pos x="T0" y="T1"/>
                </a:cxn>
                <a:cxn ang="T5">
                  <a:pos x="T2" y="T3"/>
                </a:cxn>
              </a:cxnLst>
              <a:rect l="T6" t="T7" r="T8" b="T9"/>
              <a:pathLst>
                <a:path w="432" h="296">
                  <a:moveTo>
                    <a:pt x="0" y="0"/>
                  </a:moveTo>
                  <a:lnTo>
                    <a:pt x="432" y="296"/>
                  </a:lnTo>
                </a:path>
              </a:pathLst>
            </a:custGeom>
            <a:noFill/>
            <a:ln w="9525">
              <a:solidFill>
                <a:srgbClr val="000000"/>
              </a:solidFill>
              <a:round/>
              <a:headEnd/>
              <a:tailEnd type="triangle" w="med" len="med"/>
            </a:ln>
          </p:spPr>
          <p:txBody>
            <a:bodyPr/>
            <a:lstStyle/>
            <a:p>
              <a:pPr>
                <a:buNone/>
              </a:pPr>
              <a:endParaRPr lang="fr-FR">
                <a:latin typeface="Calibri" panose="020F0502020204030204" pitchFamily="34" charset="0"/>
                <a:cs typeface="Calibri" panose="020F0502020204030204" pitchFamily="34" charset="0"/>
              </a:endParaRPr>
            </a:p>
          </p:txBody>
        </p:sp>
        <p:sp>
          <p:nvSpPr>
            <p:cNvPr id="81931" name="Line 2057"/>
            <p:cNvSpPr>
              <a:spLocks noChangeShapeType="1"/>
            </p:cNvSpPr>
            <p:nvPr/>
          </p:nvSpPr>
          <p:spPr bwMode="auto">
            <a:xfrm flipV="1">
              <a:off x="5328" y="3168"/>
              <a:ext cx="450" cy="285"/>
            </a:xfrm>
            <a:prstGeom prst="line">
              <a:avLst/>
            </a:prstGeom>
            <a:noFill/>
            <a:ln w="9525">
              <a:solidFill>
                <a:srgbClr val="000000"/>
              </a:solidFill>
              <a:round/>
              <a:headEnd/>
              <a:tailEnd type="triangle" w="med" len="med"/>
            </a:ln>
          </p:spPr>
          <p:txBody>
            <a:bodyPr/>
            <a:lstStyle/>
            <a:p>
              <a:pPr>
                <a:buNone/>
              </a:pPr>
              <a:endParaRPr lang="fr-FR">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3476468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numéro de diapositive 3"/>
          <p:cNvSpPr>
            <a:spLocks noGrp="1"/>
          </p:cNvSpPr>
          <p:nvPr>
            <p:ph type="sldNum" sz="quarter" idx="4294967295"/>
          </p:nvPr>
        </p:nvSpPr>
        <p:spPr>
          <a:xfrm>
            <a:off x="6731000" y="6229350"/>
            <a:ext cx="1905000" cy="457200"/>
          </a:xfrm>
          <a:prstGeom prst="rect">
            <a:avLst/>
          </a:prstGeom>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EC6967CC-472F-47DA-B3B4-3DBF26F670DA}" type="slidenum">
              <a:rPr lang="fr-FR" sz="1400">
                <a:solidFill>
                  <a:schemeClr val="bg2"/>
                </a:solidFill>
                <a:latin typeface="Arial" panose="020B0604020202020204" pitchFamily="34" charset="0"/>
              </a:rPr>
              <a:pPr/>
              <a:t>45</a:t>
            </a:fld>
            <a:endParaRPr lang="fr-FR" sz="1400">
              <a:solidFill>
                <a:schemeClr val="bg2"/>
              </a:solidFill>
              <a:latin typeface="Arial" panose="020B0604020202020204" pitchFamily="34" charset="0"/>
            </a:endParaRPr>
          </a:p>
        </p:txBody>
      </p:sp>
      <p:grpSp>
        <p:nvGrpSpPr>
          <p:cNvPr id="75779" name="Group 2"/>
          <p:cNvGrpSpPr>
            <a:grpSpLocks/>
          </p:cNvGrpSpPr>
          <p:nvPr/>
        </p:nvGrpSpPr>
        <p:grpSpPr bwMode="auto">
          <a:xfrm>
            <a:off x="1371600" y="0"/>
            <a:ext cx="6190571" cy="6400800"/>
            <a:chOff x="136" y="2717"/>
            <a:chExt cx="12032" cy="12280"/>
          </a:xfrm>
        </p:grpSpPr>
        <p:sp>
          <p:nvSpPr>
            <p:cNvPr id="75784" name="AutoShape 3"/>
            <p:cNvSpPr>
              <a:spLocks noChangeArrowheads="1"/>
            </p:cNvSpPr>
            <p:nvPr/>
          </p:nvSpPr>
          <p:spPr bwMode="auto">
            <a:xfrm>
              <a:off x="584" y="4769"/>
              <a:ext cx="10745" cy="8953"/>
            </a:xfrm>
            <a:prstGeom prst="triangle">
              <a:avLst>
                <a:gd name="adj" fmla="val 50000"/>
              </a:avLst>
            </a:prstGeom>
            <a:solidFill>
              <a:srgbClr val="FFFFFF"/>
            </a:solidFill>
            <a:ln w="9525">
              <a:solidFill>
                <a:srgbClr val="000000"/>
              </a:solidFill>
              <a:miter lim="800000"/>
              <a:headEnd/>
              <a:tailEnd/>
            </a:ln>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fr-FR"/>
            </a:p>
          </p:txBody>
        </p:sp>
        <p:sp>
          <p:nvSpPr>
            <p:cNvPr id="75785" name="Line 4"/>
            <p:cNvSpPr>
              <a:spLocks noChangeShapeType="1"/>
            </p:cNvSpPr>
            <p:nvPr/>
          </p:nvSpPr>
          <p:spPr bwMode="auto">
            <a:xfrm flipH="1" flipV="1">
              <a:off x="5964" y="3383"/>
              <a:ext cx="1" cy="11614"/>
            </a:xfrm>
            <a:prstGeom prst="line">
              <a:avLst/>
            </a:prstGeom>
            <a:noFill/>
            <a:ln w="9525" cap="rnd">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5786" name="Text Box 5"/>
            <p:cNvSpPr txBox="1">
              <a:spLocks noChangeArrowheads="1"/>
            </p:cNvSpPr>
            <p:nvPr/>
          </p:nvSpPr>
          <p:spPr bwMode="auto">
            <a:xfrm>
              <a:off x="4673" y="2717"/>
              <a:ext cx="3166" cy="5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fr-FR" sz="1100"/>
                <a:t>Intervention et conséquence</a:t>
              </a:r>
              <a:endParaRPr lang="fr-FR" sz="1200"/>
            </a:p>
          </p:txBody>
        </p:sp>
        <p:sp>
          <p:nvSpPr>
            <p:cNvPr id="75787" name="AutoShape 6"/>
            <p:cNvSpPr>
              <a:spLocks/>
            </p:cNvSpPr>
            <p:nvPr/>
          </p:nvSpPr>
          <p:spPr bwMode="auto">
            <a:xfrm rot="-1842919">
              <a:off x="7529" y="4136"/>
              <a:ext cx="924" cy="6321"/>
            </a:xfrm>
            <a:prstGeom prst="rightBrace">
              <a:avLst>
                <a:gd name="adj1" fmla="val 57008"/>
                <a:gd name="adj2" fmla="val 49773"/>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fr-FR"/>
            </a:p>
          </p:txBody>
        </p:sp>
        <p:sp>
          <p:nvSpPr>
            <p:cNvPr id="75788" name="Text Box 7"/>
            <p:cNvSpPr txBox="1">
              <a:spLocks noChangeArrowheads="1"/>
            </p:cNvSpPr>
            <p:nvPr/>
          </p:nvSpPr>
          <p:spPr bwMode="auto">
            <a:xfrm>
              <a:off x="8533" y="6656"/>
              <a:ext cx="2281" cy="5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fr-FR" sz="1200"/>
                <a:t>Post intervention</a:t>
              </a:r>
            </a:p>
          </p:txBody>
        </p:sp>
        <p:sp>
          <p:nvSpPr>
            <p:cNvPr id="75789" name="Text Box 8"/>
            <p:cNvSpPr txBox="1">
              <a:spLocks noChangeArrowheads="1"/>
            </p:cNvSpPr>
            <p:nvPr/>
          </p:nvSpPr>
          <p:spPr bwMode="auto">
            <a:xfrm>
              <a:off x="9740" y="10406"/>
              <a:ext cx="1604" cy="5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r>
                <a:rPr lang="fr-FR" sz="1200" dirty="0"/>
                <a:t>pendant</a:t>
              </a:r>
            </a:p>
          </p:txBody>
        </p:sp>
        <p:sp>
          <p:nvSpPr>
            <p:cNvPr id="75790" name="AutoShape 9"/>
            <p:cNvSpPr>
              <a:spLocks/>
            </p:cNvSpPr>
            <p:nvPr/>
          </p:nvSpPr>
          <p:spPr bwMode="auto">
            <a:xfrm rot="-1880080">
              <a:off x="10623" y="11154"/>
              <a:ext cx="964" cy="2472"/>
            </a:xfrm>
            <a:prstGeom prst="rightBrace">
              <a:avLst>
                <a:gd name="adj1" fmla="val 21369"/>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fr-FR"/>
            </a:p>
          </p:txBody>
        </p:sp>
        <p:sp>
          <p:nvSpPr>
            <p:cNvPr id="75791" name="Text Box 10"/>
            <p:cNvSpPr txBox="1">
              <a:spLocks noChangeArrowheads="1"/>
            </p:cNvSpPr>
            <p:nvPr/>
          </p:nvSpPr>
          <p:spPr bwMode="auto">
            <a:xfrm>
              <a:off x="10931" y="11475"/>
              <a:ext cx="1237" cy="4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r>
                <a:rPr lang="fr-FR" sz="1200" dirty="0"/>
                <a:t>avant</a:t>
              </a:r>
            </a:p>
          </p:txBody>
        </p:sp>
        <p:sp>
          <p:nvSpPr>
            <p:cNvPr id="75792" name="Line 11"/>
            <p:cNvSpPr>
              <a:spLocks noChangeShapeType="1"/>
            </p:cNvSpPr>
            <p:nvPr/>
          </p:nvSpPr>
          <p:spPr bwMode="auto">
            <a:xfrm>
              <a:off x="584" y="14984"/>
              <a:ext cx="10936"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5793" name="Text Box 12"/>
            <p:cNvSpPr txBox="1">
              <a:spLocks noChangeArrowheads="1"/>
            </p:cNvSpPr>
            <p:nvPr/>
          </p:nvSpPr>
          <p:spPr bwMode="auto">
            <a:xfrm>
              <a:off x="136" y="14210"/>
              <a:ext cx="2622" cy="5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None/>
              </a:pPr>
              <a:r>
                <a:rPr lang="fr-FR" sz="1200" dirty="0"/>
                <a:t>Entreprises</a:t>
              </a:r>
            </a:p>
          </p:txBody>
        </p:sp>
        <p:sp>
          <p:nvSpPr>
            <p:cNvPr id="75794" name="Text Box 13"/>
            <p:cNvSpPr txBox="1">
              <a:spLocks noChangeArrowheads="1"/>
            </p:cNvSpPr>
            <p:nvPr/>
          </p:nvSpPr>
          <p:spPr bwMode="auto">
            <a:xfrm>
              <a:off x="9088" y="14101"/>
              <a:ext cx="2514"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buNone/>
              </a:pPr>
              <a:r>
                <a:rPr lang="fr-FR" sz="1200" dirty="0"/>
                <a:t>Intervenants </a:t>
              </a:r>
            </a:p>
          </p:txBody>
        </p:sp>
      </p:grpSp>
      <p:pic>
        <p:nvPicPr>
          <p:cNvPr id="75780"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3670" y="-749468"/>
            <a:ext cx="4752975" cy="647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Line 15"/>
          <p:cNvSpPr>
            <a:spLocks noChangeShapeType="1"/>
          </p:cNvSpPr>
          <p:nvPr/>
        </p:nvSpPr>
        <p:spPr bwMode="auto">
          <a:xfrm>
            <a:off x="2286000" y="4648200"/>
            <a:ext cx="426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5782" name="Line 16"/>
          <p:cNvSpPr>
            <a:spLocks noChangeShapeType="1"/>
          </p:cNvSpPr>
          <p:nvPr/>
        </p:nvSpPr>
        <p:spPr bwMode="auto">
          <a:xfrm flipH="1">
            <a:off x="2743200" y="388620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5783" name="Text Box 17"/>
          <p:cNvSpPr txBox="1">
            <a:spLocks noChangeArrowheads="1"/>
          </p:cNvSpPr>
          <p:nvPr/>
        </p:nvSpPr>
        <p:spPr bwMode="auto">
          <a:xfrm>
            <a:off x="228600" y="304800"/>
            <a:ext cx="2819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buNone/>
            </a:pPr>
            <a:r>
              <a:rPr lang="fr-FR" sz="2400" dirty="0"/>
              <a:t>Catégorisation pour l’évaluation de l’appui au dialogue social</a:t>
            </a:r>
            <a:endParaRPr lang="en-CA" sz="2400" dirty="0"/>
          </a:p>
        </p:txBody>
      </p:sp>
    </p:spTree>
    <p:extLst>
      <p:ext uri="{BB962C8B-B14F-4D97-AF65-F5344CB8AC3E}">
        <p14:creationId xmlns:p14="http://schemas.microsoft.com/office/powerpoint/2010/main" val="74624647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228600" y="1066800"/>
            <a:ext cx="41910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b="0" i="0" u="none" strike="noStrike" kern="0" cap="none" spc="0" normalizeH="0" baseline="0" noProof="0" dirty="0" smtClean="0">
              <a:ln>
                <a:noFill/>
              </a:ln>
              <a:solidFill>
                <a:schemeClr val="bg2">
                  <a:lumMod val="75000"/>
                </a:schemeClr>
              </a:solidFill>
              <a:effectLst/>
              <a:uLnTx/>
              <a:uFillTx/>
              <a:latin typeface="+mn-lt"/>
              <a:ea typeface="+mn-ea"/>
              <a:cs typeface="+mn-cs"/>
            </a:endParaRPr>
          </a:p>
        </p:txBody>
      </p:sp>
      <p:sp>
        <p:nvSpPr>
          <p:cNvPr id="6" name="Title 5"/>
          <p:cNvSpPr>
            <a:spLocks noGrp="1"/>
          </p:cNvSpPr>
          <p:nvPr>
            <p:ph type="title"/>
          </p:nvPr>
        </p:nvSpPr>
        <p:spPr/>
        <p:txBody>
          <a:bodyPr/>
          <a:lstStyle/>
          <a:p>
            <a:r>
              <a:rPr lang="fr-FR" noProof="0" dirty="0" smtClean="0"/>
              <a:t>Jouer avec les modèles possibles</a:t>
            </a:r>
            <a:endParaRPr lang="fr-FR" noProof="0" dirty="0"/>
          </a:p>
        </p:txBody>
      </p:sp>
      <p:sp>
        <p:nvSpPr>
          <p:cNvPr id="11" name="Rectangle 10"/>
          <p:cNvSpPr/>
          <p:nvPr/>
        </p:nvSpPr>
        <p:spPr bwMode="auto">
          <a:xfrm>
            <a:off x="5090160" y="1737360"/>
            <a:ext cx="746760" cy="716280"/>
          </a:xfrm>
          <a:prstGeom prst="rect">
            <a:avLst/>
          </a:prstGeom>
          <a:noFill/>
          <a:ln w="9525" cap="flat" cmpd="sng" algn="ctr">
            <a:solidFill>
              <a:srgbClr val="EC008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2000" b="0" i="0" u="none" strike="noStrike" cap="none" normalizeH="0" baseline="0" smtClean="0">
              <a:ln>
                <a:noFill/>
              </a:ln>
              <a:solidFill>
                <a:schemeClr val="tx1"/>
              </a:solidFill>
              <a:effectLst/>
              <a:latin typeface="Arial" charset="0"/>
            </a:endParaRPr>
          </a:p>
        </p:txBody>
      </p:sp>
      <p:pic>
        <p:nvPicPr>
          <p:cNvPr id="13" name="Picture 12" descr="arrange 3b.jpg"/>
          <p:cNvPicPr>
            <a:picLocks noChangeAspect="1"/>
          </p:cNvPicPr>
          <p:nvPr/>
        </p:nvPicPr>
        <p:blipFill>
          <a:blip r:embed="rId3" cstate="email"/>
          <a:stretch>
            <a:fillRect/>
          </a:stretch>
        </p:blipFill>
        <p:spPr>
          <a:xfrm>
            <a:off x="4572000" y="855980"/>
            <a:ext cx="4581144" cy="2578166"/>
          </a:xfrm>
          <a:prstGeom prst="rect">
            <a:avLst/>
          </a:prstGeom>
        </p:spPr>
      </p:pic>
      <p:pic>
        <p:nvPicPr>
          <p:cNvPr id="14" name="Picture 13" descr="arrange 5.jpg"/>
          <p:cNvPicPr>
            <a:picLocks noChangeAspect="1"/>
          </p:cNvPicPr>
          <p:nvPr/>
        </p:nvPicPr>
        <p:blipFill>
          <a:blip r:embed="rId4" cstate="email"/>
          <a:stretch>
            <a:fillRect/>
          </a:stretch>
        </p:blipFill>
        <p:spPr>
          <a:xfrm>
            <a:off x="0" y="855980"/>
            <a:ext cx="4581144" cy="2578166"/>
          </a:xfrm>
          <a:prstGeom prst="rect">
            <a:avLst/>
          </a:prstGeom>
        </p:spPr>
      </p:pic>
      <p:pic>
        <p:nvPicPr>
          <p:cNvPr id="15" name="Picture 14" descr="postit diagram 1.jpg"/>
          <p:cNvPicPr>
            <a:picLocks noChangeAspect="1"/>
          </p:cNvPicPr>
          <p:nvPr/>
        </p:nvPicPr>
        <p:blipFill>
          <a:blip r:embed="rId5" cstate="email"/>
          <a:stretch>
            <a:fillRect/>
          </a:stretch>
        </p:blipFill>
        <p:spPr>
          <a:xfrm>
            <a:off x="0" y="3713554"/>
            <a:ext cx="4581144" cy="2578166"/>
          </a:xfrm>
          <a:prstGeom prst="rect">
            <a:avLst/>
          </a:prstGeom>
        </p:spPr>
      </p:pic>
      <p:pic>
        <p:nvPicPr>
          <p:cNvPr id="16" name="Picture 15" descr="postit diagram 2.jpg"/>
          <p:cNvPicPr>
            <a:picLocks noChangeAspect="1"/>
          </p:cNvPicPr>
          <p:nvPr/>
        </p:nvPicPr>
        <p:blipFill>
          <a:blip r:embed="rId6" cstate="email"/>
          <a:stretch>
            <a:fillRect/>
          </a:stretch>
        </p:blipFill>
        <p:spPr>
          <a:xfrm>
            <a:off x="4572000" y="3713554"/>
            <a:ext cx="4581144" cy="2578166"/>
          </a:xfrm>
          <a:prstGeom prst="rect">
            <a:avLst/>
          </a:prstGeom>
        </p:spPr>
      </p:pic>
      <p:sp>
        <p:nvSpPr>
          <p:cNvPr id="17" name="Rectangle 16"/>
          <p:cNvSpPr/>
          <p:nvPr/>
        </p:nvSpPr>
        <p:spPr>
          <a:xfrm>
            <a:off x="2743200" y="5263737"/>
            <a:ext cx="1649811" cy="400110"/>
          </a:xfrm>
          <a:prstGeom prst="rect">
            <a:avLst/>
          </a:prstGeom>
        </p:spPr>
        <p:txBody>
          <a:bodyPr wrap="none">
            <a:spAutoFit/>
          </a:bodyPr>
          <a:lstStyle/>
          <a:p>
            <a:pPr>
              <a:buNone/>
            </a:pPr>
            <a:r>
              <a:rPr lang="fr-FR" kern="0" smtClean="0">
                <a:solidFill>
                  <a:srgbClr val="EC008C"/>
                </a:solidFill>
              </a:rPr>
              <a:t>Matrice 2 x 2</a:t>
            </a:r>
            <a:endParaRPr lang="fr-FR"/>
          </a:p>
        </p:txBody>
      </p:sp>
      <p:sp>
        <p:nvSpPr>
          <p:cNvPr id="18" name="Rectangle 17"/>
          <p:cNvSpPr/>
          <p:nvPr/>
        </p:nvSpPr>
        <p:spPr>
          <a:xfrm>
            <a:off x="169229" y="2444172"/>
            <a:ext cx="1719072" cy="1015663"/>
          </a:xfrm>
          <a:prstGeom prst="rect">
            <a:avLst/>
          </a:prstGeom>
        </p:spPr>
        <p:txBody>
          <a:bodyPr wrap="square">
            <a:spAutoFit/>
          </a:bodyPr>
          <a:lstStyle/>
          <a:p>
            <a:pPr>
              <a:buNone/>
            </a:pPr>
            <a:r>
              <a:rPr lang="en-US" kern="0" dirty="0" smtClean="0">
                <a:solidFill>
                  <a:srgbClr val="EC008C"/>
                </a:solidFill>
              </a:rPr>
              <a:t>Relation entre les </a:t>
            </a:r>
            <a:r>
              <a:rPr lang="en-US" kern="0" dirty="0" err="1" smtClean="0">
                <a:solidFill>
                  <a:srgbClr val="EC008C"/>
                </a:solidFill>
              </a:rPr>
              <a:t>données</a:t>
            </a:r>
            <a:endParaRPr lang="en-US" dirty="0"/>
          </a:p>
        </p:txBody>
      </p:sp>
      <p:sp>
        <p:nvSpPr>
          <p:cNvPr id="19" name="Rectangle 18"/>
          <p:cNvSpPr/>
          <p:nvPr/>
        </p:nvSpPr>
        <p:spPr>
          <a:xfrm>
            <a:off x="6135676" y="4123171"/>
            <a:ext cx="1527253" cy="1138773"/>
          </a:xfrm>
          <a:prstGeom prst="rect">
            <a:avLst/>
          </a:prstGeom>
        </p:spPr>
        <p:txBody>
          <a:bodyPr wrap="square">
            <a:spAutoFit/>
          </a:bodyPr>
          <a:lstStyle/>
          <a:p>
            <a:pPr>
              <a:buNone/>
            </a:pPr>
            <a:r>
              <a:rPr lang="en-US" kern="0" dirty="0" smtClean="0">
                <a:solidFill>
                  <a:srgbClr val="EC008C"/>
                </a:solidFill>
              </a:rPr>
              <a:t>Planning</a:t>
            </a:r>
          </a:p>
          <a:p>
            <a:pPr>
              <a:buNone/>
            </a:pPr>
            <a:r>
              <a:rPr lang="fr-FR" kern="0" dirty="0" smtClean="0">
                <a:solidFill>
                  <a:srgbClr val="EC008C"/>
                </a:solidFill>
              </a:rPr>
              <a:t>Echéancier</a:t>
            </a:r>
          </a:p>
          <a:p>
            <a:pPr>
              <a:buNone/>
            </a:pPr>
            <a:endParaRPr lang="en-US" dirty="0"/>
          </a:p>
        </p:txBody>
      </p:sp>
      <p:sp>
        <p:nvSpPr>
          <p:cNvPr id="20" name="Rectangle 19"/>
          <p:cNvSpPr/>
          <p:nvPr/>
        </p:nvSpPr>
        <p:spPr>
          <a:xfrm>
            <a:off x="4922322" y="2844140"/>
            <a:ext cx="1410964" cy="400110"/>
          </a:xfrm>
          <a:prstGeom prst="rect">
            <a:avLst/>
          </a:prstGeom>
        </p:spPr>
        <p:txBody>
          <a:bodyPr wrap="none">
            <a:spAutoFit/>
          </a:bodyPr>
          <a:lstStyle/>
          <a:p>
            <a:pPr>
              <a:buNone/>
            </a:pPr>
            <a:r>
              <a:rPr lang="fr-FR" kern="0" dirty="0" smtClean="0">
                <a:solidFill>
                  <a:srgbClr val="EC008C"/>
                </a:solidFill>
              </a:rPr>
              <a:t>Fréquence</a:t>
            </a:r>
            <a:endParaRPr lang="fr-FR"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noProof="0" smtClean="0"/>
              <a:t>QDA Miner / Provalis research (French and English)</a:t>
            </a:r>
            <a:endParaRPr lang="fr-FR" sz="2400" noProof="0"/>
          </a:p>
        </p:txBody>
      </p:sp>
      <p:sp>
        <p:nvSpPr>
          <p:cNvPr id="3" name="Espace réservé du contenu 2"/>
          <p:cNvSpPr>
            <a:spLocks noGrp="1"/>
          </p:cNvSpPr>
          <p:nvPr>
            <p:ph idx="4294967295"/>
          </p:nvPr>
        </p:nvSpPr>
        <p:spPr>
          <a:xfrm>
            <a:off x="0" y="1219200"/>
            <a:ext cx="4114800" cy="5334000"/>
          </a:xfrm>
        </p:spPr>
        <p:txBody>
          <a:bodyPr/>
          <a:lstStyle/>
          <a:p>
            <a:r>
              <a:rPr lang="fr-FR" noProof="0" smtClean="0">
                <a:hlinkClick r:id="rId2"/>
              </a:rPr>
              <a:t>http://www.provalisresearch.com/QDAMiner/QDAMinerDownload.html</a:t>
            </a:r>
            <a:endParaRPr lang="fr-FR" noProof="0" smtClean="0"/>
          </a:p>
          <a:p>
            <a:r>
              <a:rPr lang="fr-FR" noProof="0" smtClean="0"/>
              <a:t>http://www.01net.com/telecharger/windows/Bureautique/base_de_donne/fiches/47466.html</a:t>
            </a:r>
            <a:endParaRPr lang="fr-FR" noProof="0"/>
          </a:p>
        </p:txBody>
      </p:sp>
      <p:sp>
        <p:nvSpPr>
          <p:cNvPr id="4" name="ZoneTexte 3"/>
          <p:cNvSpPr txBox="1"/>
          <p:nvPr/>
        </p:nvSpPr>
        <p:spPr>
          <a:xfrm>
            <a:off x="1169894" y="4350245"/>
            <a:ext cx="7046259" cy="1508105"/>
          </a:xfrm>
          <a:prstGeom prst="rect">
            <a:avLst/>
          </a:prstGeom>
          <a:noFill/>
        </p:spPr>
        <p:txBody>
          <a:bodyPr wrap="square" rtlCol="0">
            <a:spAutoFit/>
          </a:bodyPr>
          <a:lstStyle/>
          <a:p>
            <a:pPr marL="342900" indent="-342900"/>
            <a:r>
              <a:rPr lang="fr-FR" dirty="0" smtClean="0">
                <a:solidFill>
                  <a:srgbClr val="000000"/>
                </a:solidFill>
              </a:rPr>
              <a:t>1 </a:t>
            </a:r>
            <a:r>
              <a:rPr lang="fr-FR" dirty="0" err="1" smtClean="0">
                <a:solidFill>
                  <a:srgbClr val="000000"/>
                </a:solidFill>
              </a:rPr>
              <a:t>month</a:t>
            </a:r>
            <a:r>
              <a:rPr lang="fr-FR" dirty="0" smtClean="0">
                <a:solidFill>
                  <a:srgbClr val="000000"/>
                </a:solidFill>
              </a:rPr>
              <a:t> free of charge</a:t>
            </a:r>
            <a:endParaRPr lang="fr-FR" dirty="0">
              <a:solidFill>
                <a:srgbClr val="000000"/>
              </a:solidFill>
            </a:endParaRPr>
          </a:p>
          <a:p>
            <a:pPr marL="342900" indent="-342900"/>
            <a:r>
              <a:rPr lang="fr-FR" dirty="0" err="1" smtClean="0">
                <a:solidFill>
                  <a:srgbClr val="000000"/>
                </a:solidFill>
              </a:rPr>
              <a:t>Academic</a:t>
            </a:r>
            <a:r>
              <a:rPr lang="fr-FR" dirty="0" smtClean="0">
                <a:solidFill>
                  <a:srgbClr val="000000"/>
                </a:solidFill>
              </a:rPr>
              <a:t> </a:t>
            </a:r>
            <a:r>
              <a:rPr lang="fr-FR" b="1" dirty="0" err="1">
                <a:solidFill>
                  <a:srgbClr val="000000"/>
                </a:solidFill>
              </a:rPr>
              <a:t>Annual</a:t>
            </a:r>
            <a:r>
              <a:rPr lang="fr-FR" b="1" dirty="0">
                <a:solidFill>
                  <a:srgbClr val="000000"/>
                </a:solidFill>
              </a:rPr>
              <a:t> </a:t>
            </a:r>
            <a:r>
              <a:rPr lang="fr-FR" b="1" dirty="0" err="1" smtClean="0">
                <a:solidFill>
                  <a:srgbClr val="000000"/>
                </a:solidFill>
              </a:rPr>
              <a:t>Leases</a:t>
            </a:r>
            <a:r>
              <a:rPr lang="fr-FR" b="1" dirty="0">
                <a:solidFill>
                  <a:srgbClr val="000000"/>
                </a:solidFill>
              </a:rPr>
              <a:t> </a:t>
            </a:r>
            <a:r>
              <a:rPr lang="fr-FR" dirty="0" smtClean="0">
                <a:solidFill>
                  <a:srgbClr val="000000"/>
                </a:solidFill>
              </a:rPr>
              <a:t>QDA </a:t>
            </a:r>
            <a:r>
              <a:rPr lang="fr-FR" dirty="0">
                <a:solidFill>
                  <a:srgbClr val="000000"/>
                </a:solidFill>
              </a:rPr>
              <a:t>Miner </a:t>
            </a:r>
            <a:r>
              <a:rPr lang="fr-FR" dirty="0" smtClean="0">
                <a:solidFill>
                  <a:srgbClr val="000000"/>
                </a:solidFill>
              </a:rPr>
              <a:t>v3.2   US $195</a:t>
            </a:r>
          </a:p>
          <a:p>
            <a:pPr marL="342900" indent="-342900"/>
            <a:r>
              <a:rPr lang="fr-FR" dirty="0" err="1">
                <a:solidFill>
                  <a:srgbClr val="000000"/>
                </a:solidFill>
              </a:rPr>
              <a:t>Academic</a:t>
            </a:r>
            <a:r>
              <a:rPr lang="fr-FR" dirty="0">
                <a:solidFill>
                  <a:srgbClr val="000000"/>
                </a:solidFill>
              </a:rPr>
              <a:t> </a:t>
            </a:r>
            <a:r>
              <a:rPr lang="fr-FR" dirty="0" smtClean="0">
                <a:solidFill>
                  <a:srgbClr val="000000"/>
                </a:solidFill>
              </a:rPr>
              <a:t>1 user:                QDA </a:t>
            </a:r>
            <a:r>
              <a:rPr lang="fr-FR" dirty="0">
                <a:solidFill>
                  <a:srgbClr val="000000"/>
                </a:solidFill>
              </a:rPr>
              <a:t>Miner </a:t>
            </a:r>
            <a:r>
              <a:rPr lang="fr-FR" dirty="0" smtClean="0">
                <a:solidFill>
                  <a:srgbClr val="000000"/>
                </a:solidFill>
              </a:rPr>
              <a:t>v4 </a:t>
            </a:r>
            <a:r>
              <a:rPr lang="fr-FR" dirty="0">
                <a:solidFill>
                  <a:srgbClr val="000000"/>
                </a:solidFill>
              </a:rPr>
              <a:t> </a:t>
            </a:r>
            <a:r>
              <a:rPr lang="fr-FR" dirty="0" smtClean="0">
                <a:solidFill>
                  <a:srgbClr val="000000"/>
                </a:solidFill>
              </a:rPr>
              <a:t>    US $590</a:t>
            </a:r>
            <a:endParaRPr lang="fr-FR" dirty="0">
              <a:solidFill>
                <a:srgbClr val="000000"/>
              </a:solidFill>
            </a:endParaRPr>
          </a:p>
          <a:p>
            <a:endParaRPr lang="fr-FR" dirty="0">
              <a:solidFill>
                <a:srgbClr val="000000"/>
              </a:solidFill>
            </a:endParaRPr>
          </a:p>
        </p:txBody>
      </p:sp>
      <p:sp>
        <p:nvSpPr>
          <p:cNvPr id="5" name="Rectangle 4"/>
          <p:cNvSpPr/>
          <p:nvPr/>
        </p:nvSpPr>
        <p:spPr>
          <a:xfrm>
            <a:off x="5150224" y="1057999"/>
            <a:ext cx="3886200" cy="2492990"/>
          </a:xfrm>
          <a:prstGeom prst="rect">
            <a:avLst/>
          </a:prstGeom>
        </p:spPr>
        <p:txBody>
          <a:bodyPr wrap="square">
            <a:spAutoFit/>
          </a:bodyPr>
          <a:lstStyle/>
          <a:p>
            <a:pPr>
              <a:buFontTx/>
              <a:buNone/>
            </a:pPr>
            <a:r>
              <a:rPr lang="fr-FR" dirty="0" err="1" smtClean="0">
                <a:solidFill>
                  <a:srgbClr val="000000"/>
                </a:solidFill>
              </a:rPr>
              <a:t>User’s</a:t>
            </a:r>
            <a:r>
              <a:rPr lang="fr-FR" dirty="0" smtClean="0">
                <a:solidFill>
                  <a:srgbClr val="000000"/>
                </a:solidFill>
              </a:rPr>
              <a:t> guide in English</a:t>
            </a:r>
          </a:p>
          <a:p>
            <a:pPr>
              <a:buFontTx/>
              <a:buNone/>
            </a:pPr>
            <a:r>
              <a:rPr lang="fr-FR" dirty="0">
                <a:solidFill>
                  <a:srgbClr val="000000"/>
                </a:solidFill>
                <a:hlinkClick r:id="rId3"/>
              </a:rPr>
              <a:t>http://</a:t>
            </a:r>
            <a:r>
              <a:rPr lang="fr-FR" dirty="0" smtClean="0">
                <a:solidFill>
                  <a:srgbClr val="000000"/>
                </a:solidFill>
                <a:hlinkClick r:id="rId3"/>
              </a:rPr>
              <a:t>www.provalisresearch.com/Documents/QDAMiner40.pdf</a:t>
            </a:r>
            <a:endParaRPr lang="fr-FR" dirty="0" smtClean="0">
              <a:solidFill>
                <a:srgbClr val="000000"/>
              </a:solidFill>
            </a:endParaRPr>
          </a:p>
          <a:p>
            <a:pPr>
              <a:buFontTx/>
              <a:buNone/>
            </a:pPr>
            <a:r>
              <a:rPr lang="fr-FR" dirty="0" smtClean="0">
                <a:solidFill>
                  <a:srgbClr val="000000"/>
                </a:solidFill>
              </a:rPr>
              <a:t>in French</a:t>
            </a:r>
          </a:p>
          <a:p>
            <a:pPr>
              <a:buFontTx/>
              <a:buNone/>
            </a:pPr>
            <a:r>
              <a:rPr lang="fr-FR" dirty="0" smtClean="0">
                <a:solidFill>
                  <a:srgbClr val="000000"/>
                </a:solidFill>
                <a:hlinkClick r:id="rId4"/>
              </a:rPr>
              <a:t>http</a:t>
            </a:r>
            <a:r>
              <a:rPr lang="fr-FR" dirty="0">
                <a:solidFill>
                  <a:srgbClr val="000000"/>
                </a:solidFill>
                <a:hlinkClick r:id="rId4"/>
              </a:rPr>
              <a:t>://</a:t>
            </a:r>
            <a:r>
              <a:rPr lang="fr-FR" dirty="0" smtClean="0">
                <a:solidFill>
                  <a:srgbClr val="000000"/>
                </a:solidFill>
                <a:hlinkClick r:id="rId4"/>
              </a:rPr>
              <a:t>www.provalisresearch.com/Documents/QDAMiner3f.pdf</a:t>
            </a:r>
            <a:endParaRPr lang="fr-FR" dirty="0" smtClean="0">
              <a:solidFill>
                <a:srgbClr val="000000"/>
              </a:solidFill>
            </a:endParaRPr>
          </a:p>
          <a:p>
            <a:pPr>
              <a:buFontTx/>
              <a:buNone/>
            </a:pPr>
            <a:endParaRPr lang="fr-FR" dirty="0">
              <a:solidFill>
                <a:srgbClr val="000000"/>
              </a:solidFill>
            </a:endParaRPr>
          </a:p>
        </p:txBody>
      </p:sp>
    </p:spTree>
    <p:extLst>
      <p:ext uri="{BB962C8B-B14F-4D97-AF65-F5344CB8AC3E}">
        <p14:creationId xmlns:p14="http://schemas.microsoft.com/office/powerpoint/2010/main" val="4001387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Présentation des fréquences</a:t>
            </a:r>
            <a:endParaRPr lang="fr-FR" dirty="0"/>
          </a:p>
        </p:txBody>
      </p:sp>
      <p:pic>
        <p:nvPicPr>
          <p:cNvPr id="4" name="Picture 3"/>
          <p:cNvPicPr>
            <a:picLocks noChangeAspect="1"/>
          </p:cNvPicPr>
          <p:nvPr/>
        </p:nvPicPr>
        <p:blipFill>
          <a:blip r:embed="rId2"/>
          <a:stretch>
            <a:fillRect/>
          </a:stretch>
        </p:blipFill>
        <p:spPr>
          <a:xfrm>
            <a:off x="347472" y="1195335"/>
            <a:ext cx="5797296" cy="4872351"/>
          </a:xfrm>
          <a:prstGeom prst="rect">
            <a:avLst/>
          </a:prstGeom>
        </p:spPr>
      </p:pic>
    </p:spTree>
    <p:extLst>
      <p:ext uri="{BB962C8B-B14F-4D97-AF65-F5344CB8AC3E}">
        <p14:creationId xmlns:p14="http://schemas.microsoft.com/office/powerpoint/2010/main" val="237881175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4294967295"/>
          </p:nvPr>
        </p:nvSpPr>
        <p:spPr>
          <a:xfrm>
            <a:off x="8613588" y="6272381"/>
            <a:ext cx="530412" cy="397360"/>
          </a:xfrm>
          <a:prstGeom prst="rect">
            <a:avLst/>
          </a:prstGeom>
        </p:spPr>
        <p:txBody>
          <a:bodyPr/>
          <a:lstStyle/>
          <a:p>
            <a:pPr>
              <a:buNone/>
              <a:defRPr/>
            </a:pPr>
            <a:fld id="{1080AE15-1A75-481A-B8E5-317D39F0DE2C}" type="slidenum">
              <a:rPr lang="fr-FR" sz="1600"/>
              <a:pPr>
                <a:buNone/>
                <a:defRPr/>
              </a:pPr>
              <a:t>49</a:t>
            </a:fld>
            <a:endParaRPr lang="fr-FR" sz="1600" dirty="0"/>
          </a:p>
        </p:txBody>
      </p:sp>
      <p:sp>
        <p:nvSpPr>
          <p:cNvPr id="14340" name="Rectangle 2"/>
          <p:cNvSpPr>
            <a:spLocks noGrp="1" noChangeArrowheads="1"/>
          </p:cNvSpPr>
          <p:nvPr>
            <p:ph type="title"/>
          </p:nvPr>
        </p:nvSpPr>
        <p:spPr>
          <a:xfrm>
            <a:off x="406400" y="228600"/>
            <a:ext cx="7747000" cy="685800"/>
          </a:xfrm>
        </p:spPr>
        <p:txBody>
          <a:bodyPr/>
          <a:lstStyle/>
          <a:p>
            <a:r>
              <a:rPr lang="fr-FR" sz="2000" b="1" smtClean="0">
                <a:latin typeface="Times" charset="0"/>
                <a:cs typeface="Times New Roman" pitchFamily="18" charset="0"/>
              </a:rPr>
              <a:t>Nombre d’occurrences de</a:t>
            </a:r>
            <a:r>
              <a:rPr lang="fr-FR" sz="2000" b="1" smtClean="0">
                <a:solidFill>
                  <a:srgbClr val="00FF00"/>
                </a:solidFill>
                <a:latin typeface="Times" charset="0"/>
                <a:cs typeface="Times New Roman" pitchFamily="18" charset="0"/>
              </a:rPr>
              <a:t> </a:t>
            </a:r>
            <a:r>
              <a:rPr lang="fr-FR" sz="2000" b="1" smtClean="0">
                <a:latin typeface="Times" charset="0"/>
                <a:cs typeface="Times New Roman" pitchFamily="18" charset="0"/>
              </a:rPr>
              <a:t>la catégorie "information" déclinée par propriétés et dimensions selon les fonctions des répondants</a:t>
            </a:r>
            <a:r>
              <a:rPr lang="fr-FR" sz="2800" smtClean="0"/>
              <a:t> </a:t>
            </a:r>
          </a:p>
        </p:txBody>
      </p:sp>
      <p:graphicFrame>
        <p:nvGraphicFramePr>
          <p:cNvPr id="14338" name="Object 447"/>
          <p:cNvGraphicFramePr>
            <a:graphicFrameLocks noChangeAspect="1"/>
          </p:cNvGraphicFramePr>
          <p:nvPr>
            <p:extLst>
              <p:ext uri="{D42A27DB-BD31-4B8C-83A1-F6EECF244321}">
                <p14:modId xmlns:p14="http://schemas.microsoft.com/office/powerpoint/2010/main" val="2326016247"/>
              </p:ext>
            </p:extLst>
          </p:nvPr>
        </p:nvGraphicFramePr>
        <p:xfrm>
          <a:off x="838200" y="897994"/>
          <a:ext cx="7315200" cy="5918200"/>
        </p:xfrm>
        <a:graphic>
          <a:graphicData uri="http://schemas.openxmlformats.org/presentationml/2006/ole">
            <mc:AlternateContent xmlns:mc="http://schemas.openxmlformats.org/markup-compatibility/2006">
              <mc:Choice xmlns:v="urn:schemas-microsoft-com:vml" Requires="v">
                <p:oleObj spid="_x0000_s272468" name="Document" r:id="rId3" imgW="6272784" imgH="5074920" progId="Word.Document.8">
                  <p:embed/>
                </p:oleObj>
              </mc:Choice>
              <mc:Fallback>
                <p:oleObj name="Document" r:id="rId3" imgW="6272784" imgH="5074920" progId="Word.Document.8">
                  <p:embed/>
                  <p:pic>
                    <p:nvPicPr>
                      <p:cNvPr id="0"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897994"/>
                        <a:ext cx="7315200" cy="591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Oval Callout 1"/>
          <p:cNvSpPr/>
          <p:nvPr/>
        </p:nvSpPr>
        <p:spPr bwMode="auto">
          <a:xfrm>
            <a:off x="5002306" y="839096"/>
            <a:ext cx="2334409" cy="957431"/>
          </a:xfrm>
          <a:prstGeom prst="wedgeEllipse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fr-FR" sz="2000" b="0" i="0" u="none" strike="noStrike" cap="none" normalizeH="0" baseline="0" smtClean="0">
              <a:ln>
                <a:noFill/>
              </a:ln>
              <a:solidFill>
                <a:schemeClr val="tx1"/>
              </a:solidFill>
              <a:effectLst/>
              <a:latin typeface="Arial" charset="0"/>
            </a:endParaRPr>
          </a:p>
        </p:txBody>
      </p:sp>
      <p:sp>
        <p:nvSpPr>
          <p:cNvPr id="3" name="Line Callout 1 2"/>
          <p:cNvSpPr/>
          <p:nvPr/>
        </p:nvSpPr>
        <p:spPr bwMode="auto">
          <a:xfrm>
            <a:off x="4927002" y="914400"/>
            <a:ext cx="3582297" cy="763793"/>
          </a:xfrm>
          <a:prstGeom prst="borderCallout1">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fr-FR" sz="2000" b="0" i="0" u="none" strike="noStrike" cap="none" normalizeH="0" baseline="0" smtClean="0">
              <a:ln>
                <a:noFill/>
              </a:ln>
              <a:solidFill>
                <a:schemeClr val="tx1"/>
              </a:solidFill>
              <a:effectLst/>
              <a:latin typeface="Arial" charset="0"/>
            </a:endParaRPr>
          </a:p>
        </p:txBody>
      </p:sp>
      <p:sp>
        <p:nvSpPr>
          <p:cNvPr id="5" name="Line Callout 1 4"/>
          <p:cNvSpPr/>
          <p:nvPr/>
        </p:nvSpPr>
        <p:spPr bwMode="auto">
          <a:xfrm>
            <a:off x="4927002" y="839096"/>
            <a:ext cx="2528047" cy="839097"/>
          </a:xfrm>
          <a:prstGeom prst="borderCallout1">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fr-FR" sz="2000" b="0" i="0" u="none" strike="noStrike" cap="none" normalizeH="0" baseline="0" smtClean="0">
              <a:ln>
                <a:noFill/>
              </a:ln>
              <a:solidFill>
                <a:schemeClr val="tx1"/>
              </a:solidFill>
              <a:effectLst/>
              <a:latin typeface="Arial" charset="0"/>
            </a:endParaRPr>
          </a:p>
        </p:txBody>
      </p:sp>
      <p:sp>
        <p:nvSpPr>
          <p:cNvPr id="7" name="Line Callout 1 (Border and Accent Bar) 6"/>
          <p:cNvSpPr/>
          <p:nvPr/>
        </p:nvSpPr>
        <p:spPr bwMode="auto">
          <a:xfrm rot="10800000">
            <a:off x="4927002" y="952320"/>
            <a:ext cx="2472168" cy="612648"/>
          </a:xfrm>
          <a:prstGeom prst="accentBorderCallout1">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fr-FR" sz="2000" b="0" i="0" u="none" strike="noStrike" cap="none" normalizeH="0" baseline="0" smtClean="0">
              <a:ln>
                <a:noFill/>
              </a:ln>
              <a:solidFill>
                <a:schemeClr val="tx1"/>
              </a:solidFill>
              <a:effectLst/>
              <a:latin typeface="Arial" charset="0"/>
            </a:endParaRPr>
          </a:p>
        </p:txBody>
      </p:sp>
      <p:sp>
        <p:nvSpPr>
          <p:cNvPr id="8" name="TextBox 7"/>
          <p:cNvSpPr txBox="1"/>
          <p:nvPr/>
        </p:nvSpPr>
        <p:spPr>
          <a:xfrm>
            <a:off x="8025205" y="473336"/>
            <a:ext cx="1000461" cy="307777"/>
          </a:xfrm>
          <a:prstGeom prst="rect">
            <a:avLst/>
          </a:prstGeom>
          <a:noFill/>
          <a:ln>
            <a:solidFill>
              <a:srgbClr val="FF0000"/>
            </a:solidFill>
          </a:ln>
        </p:spPr>
        <p:txBody>
          <a:bodyPr wrap="square" rtlCol="0">
            <a:spAutoFit/>
          </a:bodyPr>
          <a:lstStyle/>
          <a:p>
            <a:pPr>
              <a:buNone/>
            </a:pPr>
            <a:r>
              <a:rPr lang="fr-FR" sz="1400" dirty="0" smtClean="0">
                <a:solidFill>
                  <a:srgbClr val="FF0000"/>
                </a:solidFill>
              </a:rPr>
              <a:t>Variables</a:t>
            </a:r>
            <a:endParaRPr lang="fr-FR" sz="1400" dirty="0">
              <a:solidFill>
                <a:srgbClr val="FF0000"/>
              </a:solidFill>
            </a:endParaRPr>
          </a:p>
        </p:txBody>
      </p:sp>
      <p:sp>
        <p:nvSpPr>
          <p:cNvPr id="11" name="Line Callout 1 (Border and Accent Bar) 10"/>
          <p:cNvSpPr/>
          <p:nvPr/>
        </p:nvSpPr>
        <p:spPr bwMode="auto">
          <a:xfrm>
            <a:off x="1970740" y="1437341"/>
            <a:ext cx="2472168" cy="612648"/>
          </a:xfrm>
          <a:prstGeom prst="accentBorderCallout1">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fr-FR" sz="20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0" y="2131807"/>
            <a:ext cx="1000461" cy="307777"/>
          </a:xfrm>
          <a:prstGeom prst="rect">
            <a:avLst/>
          </a:prstGeom>
          <a:noFill/>
          <a:ln>
            <a:solidFill>
              <a:srgbClr val="FF0000"/>
            </a:solidFill>
          </a:ln>
        </p:spPr>
        <p:txBody>
          <a:bodyPr wrap="square" rtlCol="0">
            <a:spAutoFit/>
          </a:bodyPr>
          <a:lstStyle/>
          <a:p>
            <a:pPr>
              <a:buNone/>
            </a:pPr>
            <a:r>
              <a:rPr lang="fr-FR" sz="1400" dirty="0" smtClean="0">
                <a:solidFill>
                  <a:srgbClr val="FF0000"/>
                </a:solidFill>
              </a:rPr>
              <a:t>Catégorie</a:t>
            </a:r>
            <a:endParaRPr lang="fr-FR" sz="1400"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33133"/>
            <a:ext cx="8610600" cy="838200"/>
          </a:xfrm>
        </p:spPr>
        <p:txBody>
          <a:bodyPr/>
          <a:lstStyle/>
          <a:p>
            <a:r>
              <a:rPr lang="fr-FR" dirty="0" err="1"/>
              <a:t>Interviewing</a:t>
            </a:r>
            <a:endParaRPr lang="fr-FR" dirty="0"/>
          </a:p>
        </p:txBody>
      </p:sp>
    </p:spTree>
    <p:extLst>
      <p:ext uri="{BB962C8B-B14F-4D97-AF65-F5344CB8AC3E}">
        <p14:creationId xmlns:p14="http://schemas.microsoft.com/office/powerpoint/2010/main" val="158216420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L’environnement de travail QDA Miner</a:t>
            </a:r>
            <a:endParaRPr lang="fr-FR" dirty="0"/>
          </a:p>
        </p:txBody>
      </p:sp>
      <p:pic>
        <p:nvPicPr>
          <p:cNvPr id="2050" name="Picture 2" descr="_Pic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556791"/>
            <a:ext cx="6984776" cy="491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004449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5424" y="699967"/>
            <a:ext cx="6104653" cy="5929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46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9037" y="509308"/>
            <a:ext cx="1630151" cy="612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re 3"/>
          <p:cNvSpPr>
            <a:spLocks noGrp="1"/>
          </p:cNvSpPr>
          <p:nvPr>
            <p:ph type="title"/>
          </p:nvPr>
        </p:nvSpPr>
        <p:spPr/>
        <p:txBody>
          <a:bodyPr/>
          <a:lstStyle/>
          <a:p>
            <a:r>
              <a:rPr lang="fr-FR" noProof="0" dirty="0" smtClean="0"/>
              <a:t>Travailler avec QDA Miner</a:t>
            </a:r>
            <a:endParaRPr lang="fr-FR" noProof="0" dirty="0"/>
          </a:p>
        </p:txBody>
      </p:sp>
    </p:spTree>
    <p:extLst>
      <p:ext uri="{BB962C8B-B14F-4D97-AF65-F5344CB8AC3E}">
        <p14:creationId xmlns:p14="http://schemas.microsoft.com/office/powerpoint/2010/main" val="130554584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671" y="1129553"/>
            <a:ext cx="7808226" cy="495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fr-FR" noProof="0" dirty="0" smtClean="0"/>
              <a:t>Codage extraction</a:t>
            </a:r>
            <a:endParaRPr lang="fr-FR" noProof="0" dirty="0"/>
          </a:p>
        </p:txBody>
      </p:sp>
    </p:spTree>
    <p:extLst>
      <p:ext uri="{BB962C8B-B14F-4D97-AF65-F5344CB8AC3E}">
        <p14:creationId xmlns:p14="http://schemas.microsoft.com/office/powerpoint/2010/main" val="414265918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Coocurrence analysis</a:t>
            </a:r>
            <a:endParaRPr lang="fr-FR" noProof="0"/>
          </a:p>
        </p:txBody>
      </p:sp>
      <p:pic>
        <p:nvPicPr>
          <p:cNvPr id="150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921767"/>
            <a:ext cx="7669867" cy="5598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10061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Evaluation et écriture</a:t>
            </a:r>
            <a:endParaRPr lang="fr-FR" dirty="0"/>
          </a:p>
        </p:txBody>
      </p:sp>
      <p:sp>
        <p:nvSpPr>
          <p:cNvPr id="5" name="Subtitle 4"/>
          <p:cNvSpPr>
            <a:spLocks noGrp="1"/>
          </p:cNvSpPr>
          <p:nvPr>
            <p:ph type="subTitle" idx="1"/>
          </p:nvPr>
        </p:nvSpPr>
        <p:spPr/>
        <p:txBody>
          <a:bodyPr/>
          <a:lstStyle/>
          <a:p>
            <a:endParaRPr lang="fr-FR"/>
          </a:p>
        </p:txBody>
      </p:sp>
    </p:spTree>
    <p:extLst>
      <p:ext uri="{BB962C8B-B14F-4D97-AF65-F5344CB8AC3E}">
        <p14:creationId xmlns:p14="http://schemas.microsoft.com/office/powerpoint/2010/main" val="192306225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Critères d’évaluation GT</a:t>
            </a:r>
          </a:p>
        </p:txBody>
      </p:sp>
      <p:graphicFrame>
        <p:nvGraphicFramePr>
          <p:cNvPr id="4" name="Espace réservé du contenu 7"/>
          <p:cNvGraphicFramePr>
            <a:graphicFrameLocks/>
          </p:cNvGraphicFramePr>
          <p:nvPr>
            <p:extLst>
              <p:ext uri="{D42A27DB-BD31-4B8C-83A1-F6EECF244321}">
                <p14:modId xmlns:p14="http://schemas.microsoft.com/office/powerpoint/2010/main" val="2495516996"/>
              </p:ext>
            </p:extLst>
          </p:nvPr>
        </p:nvGraphicFramePr>
        <p:xfrm>
          <a:off x="187896" y="965499"/>
          <a:ext cx="8651304" cy="5141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987876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noProof="0" dirty="0" smtClean="0"/>
              <a:t>Ecrire la partie méthodologique du mémoire</a:t>
            </a:r>
            <a:endParaRPr lang="fr-FR" sz="2400" noProof="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441084214"/>
              </p:ext>
            </p:extLst>
          </p:nvPr>
        </p:nvGraphicFramePr>
        <p:xfrm>
          <a:off x="457200" y="1219200"/>
          <a:ext cx="8005156"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926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4460" y="728144"/>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389505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dirty="0" smtClean="0">
                <a:latin typeface="Arial" pitchFamily="34" charset="0"/>
              </a:rPr>
              <a:t>Structure </a:t>
            </a:r>
            <a:r>
              <a:rPr lang="fr-FR" dirty="0">
                <a:latin typeface="Arial" pitchFamily="34" charset="0"/>
              </a:rPr>
              <a:t>d’une </a:t>
            </a:r>
            <a:r>
              <a:rPr lang="fr-FR" dirty="0" smtClean="0">
                <a:latin typeface="Arial" pitchFamily="34" charset="0"/>
              </a:rPr>
              <a:t>présentation</a:t>
            </a:r>
            <a:endParaRPr lang="fr-FR" noProof="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27707847"/>
              </p:ext>
            </p:extLst>
          </p:nvPr>
        </p:nvGraphicFramePr>
        <p:xfrm>
          <a:off x="457200" y="1219200"/>
          <a:ext cx="41148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3"/>
          <p:cNvSpPr txBox="1"/>
          <p:nvPr/>
        </p:nvSpPr>
        <p:spPr>
          <a:xfrm>
            <a:off x="5780395" y="4058935"/>
            <a:ext cx="2918012" cy="400110"/>
          </a:xfrm>
          <a:prstGeom prst="rect">
            <a:avLst/>
          </a:prstGeom>
          <a:solidFill>
            <a:schemeClr val="accent6">
              <a:lumMod val="20000"/>
              <a:lumOff val="80000"/>
            </a:schemeClr>
          </a:solidFill>
        </p:spPr>
        <p:txBody>
          <a:bodyPr wrap="square" rtlCol="0">
            <a:spAutoFit/>
          </a:bodyPr>
          <a:lstStyle/>
          <a:p>
            <a:pPr>
              <a:buNone/>
            </a:pPr>
            <a:r>
              <a:rPr lang="fr-FR" dirty="0" smtClean="0"/>
              <a:t>Contribution </a:t>
            </a:r>
            <a:r>
              <a:rPr lang="fr-FR" dirty="0" err="1" smtClean="0"/>
              <a:t>Caqdas</a:t>
            </a:r>
            <a:endParaRPr lang="fr-FR" dirty="0"/>
          </a:p>
        </p:txBody>
      </p:sp>
      <p:sp>
        <p:nvSpPr>
          <p:cNvPr id="7" name="Accolade fermante 5"/>
          <p:cNvSpPr/>
          <p:nvPr/>
        </p:nvSpPr>
        <p:spPr bwMode="auto">
          <a:xfrm>
            <a:off x="4987963" y="3089331"/>
            <a:ext cx="818146" cy="2461615"/>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fr-FR"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89872946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dirty="0" smtClean="0"/>
              <a:t>Ecrire la partie empirique</a:t>
            </a:r>
            <a:endParaRPr lang="fr-FR" noProof="0" dirty="0"/>
          </a:p>
        </p:txBody>
      </p:sp>
      <p:sp>
        <p:nvSpPr>
          <p:cNvPr id="3" name="Espace réservé du contenu 2"/>
          <p:cNvSpPr>
            <a:spLocks noGrp="1"/>
          </p:cNvSpPr>
          <p:nvPr>
            <p:ph idx="1"/>
          </p:nvPr>
        </p:nvSpPr>
        <p:spPr>
          <a:xfrm>
            <a:off x="457200" y="1219200"/>
            <a:ext cx="8138160" cy="2405149"/>
          </a:xfrm>
        </p:spPr>
        <p:txBody>
          <a:bodyPr/>
          <a:lstStyle/>
          <a:p>
            <a:pPr marL="342900" indent="-342900">
              <a:buFont typeface="+mj-lt"/>
              <a:buAutoNum type="arabicPeriod"/>
            </a:pPr>
            <a:r>
              <a:rPr lang="fr-FR" sz="1600" noProof="0" dirty="0" smtClean="0"/>
              <a:t>Faire une présentation visuelle de l’"architecture" </a:t>
            </a:r>
          </a:p>
          <a:p>
            <a:pPr marL="342900" indent="-342900">
              <a:buFont typeface="+mj-lt"/>
              <a:buAutoNum type="arabicPeriod"/>
            </a:pPr>
            <a:r>
              <a:rPr lang="fr-FR" sz="1600" noProof="0" dirty="0" smtClean="0"/>
              <a:t>Clarifier les concepts centraux (structure organisée par catégories principales)</a:t>
            </a:r>
          </a:p>
          <a:p>
            <a:pPr marL="342900" indent="-342900">
              <a:buFont typeface="+mj-lt"/>
              <a:buAutoNum type="arabicPeriod"/>
            </a:pPr>
            <a:r>
              <a:rPr lang="fr-FR" sz="1600" noProof="0" dirty="0" smtClean="0"/>
              <a:t>Présenter le réseau de concepts de manière concise</a:t>
            </a:r>
          </a:p>
          <a:p>
            <a:pPr marL="342900" indent="-342900">
              <a:buFont typeface="+mj-lt"/>
              <a:buAutoNum type="arabicPeriod"/>
            </a:pPr>
            <a:r>
              <a:rPr lang="fr-FR" sz="1600" noProof="0" dirty="0" smtClean="0"/>
              <a:t>Ecrire le texte en intégrant les matériaux empiriques (détails, analyses) </a:t>
            </a:r>
          </a:p>
          <a:p>
            <a:pPr marL="342900" indent="-342900">
              <a:buFont typeface="+mj-lt"/>
              <a:buAutoNum type="arabicPeriod"/>
            </a:pPr>
            <a:r>
              <a:rPr lang="fr-FR" sz="1600" noProof="0" dirty="0" smtClean="0"/>
              <a:t>Exprimer le point de vue des répondants et vos interprétations </a:t>
            </a:r>
          </a:p>
          <a:p>
            <a:endParaRPr lang="fr-FR" sz="1600" noProof="0" dirty="0"/>
          </a:p>
        </p:txBody>
      </p:sp>
      <p:graphicFrame>
        <p:nvGraphicFramePr>
          <p:cNvPr id="5" name="Espace réservé du contenu 3"/>
          <p:cNvGraphicFramePr>
            <a:graphicFrameLocks/>
          </p:cNvGraphicFramePr>
          <p:nvPr>
            <p:extLst>
              <p:ext uri="{D42A27DB-BD31-4B8C-83A1-F6EECF244321}">
                <p14:modId xmlns:p14="http://schemas.microsoft.com/office/powerpoint/2010/main" val="559647853"/>
              </p:ext>
            </p:extLst>
          </p:nvPr>
        </p:nvGraphicFramePr>
        <p:xfrm>
          <a:off x="3142212" y="3275215"/>
          <a:ext cx="3150524" cy="3266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èche droite 3"/>
          <p:cNvSpPr/>
          <p:nvPr/>
        </p:nvSpPr>
        <p:spPr bwMode="auto">
          <a:xfrm>
            <a:off x="315885" y="4480560"/>
            <a:ext cx="2427316" cy="739832"/>
          </a:xfrm>
          <a:prstGeom prst="rightArrow">
            <a:avLst/>
          </a:prstGeom>
          <a:noFill/>
          <a:ln w="9525" cap="flat" cmpd="sng" algn="ctr">
            <a:solidFill>
              <a:srgbClr val="A91FE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20000"/>
              </a:spcBef>
              <a:spcAft>
                <a:spcPct val="0"/>
              </a:spcAft>
              <a:buClrTx/>
              <a:buSzTx/>
              <a:buNone/>
              <a:tabLst/>
            </a:pPr>
            <a:r>
              <a:rPr kumimoji="0" lang="fr-FR" sz="2000" b="0" i="0" u="none" strike="noStrike" cap="none" normalizeH="0" baseline="0" dirty="0" smtClean="0">
                <a:ln>
                  <a:noFill/>
                </a:ln>
                <a:solidFill>
                  <a:schemeClr val="tx1">
                    <a:lumMod val="75000"/>
                    <a:lumOff val="25000"/>
                  </a:schemeClr>
                </a:solidFill>
                <a:effectLst/>
                <a:latin typeface="Arial" charset="0"/>
              </a:rPr>
              <a:t>Introduire le texte</a:t>
            </a:r>
          </a:p>
        </p:txBody>
      </p:sp>
      <p:sp>
        <p:nvSpPr>
          <p:cNvPr id="7" name="Flèche droite 6"/>
          <p:cNvSpPr/>
          <p:nvPr/>
        </p:nvSpPr>
        <p:spPr bwMode="auto">
          <a:xfrm>
            <a:off x="6503325" y="4491643"/>
            <a:ext cx="2427316" cy="739832"/>
          </a:xfrm>
          <a:prstGeom prst="rightArrow">
            <a:avLst/>
          </a:prstGeom>
          <a:noFill/>
          <a:ln w="9525" cap="flat" cmpd="sng" algn="ctr">
            <a:solidFill>
              <a:srgbClr val="A91FE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None/>
            </a:pPr>
            <a:r>
              <a:rPr lang="fr-FR" dirty="0" smtClean="0"/>
              <a:t>Interprétations</a:t>
            </a:r>
            <a:endParaRPr kumimoji="0" lang="fr-FR" sz="2000" b="0" i="0" u="none" strike="noStrike" cap="none" normalizeH="0" baseline="0" dirty="0" smtClean="0">
              <a:ln>
                <a:noFill/>
              </a:ln>
              <a:solidFill>
                <a:schemeClr val="tx1">
                  <a:lumMod val="75000"/>
                  <a:lumOff val="25000"/>
                </a:schemeClr>
              </a:solidFill>
              <a:effectLst/>
              <a:latin typeface="Arial" charset="0"/>
            </a:endParaRPr>
          </a:p>
        </p:txBody>
      </p:sp>
    </p:spTree>
    <p:extLst>
      <p:ext uri="{BB962C8B-B14F-4D97-AF65-F5344CB8AC3E}">
        <p14:creationId xmlns:p14="http://schemas.microsoft.com/office/powerpoint/2010/main" val="348427857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9"/>
          <p:cNvSpPr>
            <a:spLocks noGrp="1" noChangeArrowheads="1"/>
          </p:cNvSpPr>
          <p:nvPr>
            <p:ph type="title"/>
          </p:nvPr>
        </p:nvSpPr>
        <p:spPr>
          <a:noFill/>
        </p:spPr>
        <p:txBody>
          <a:bodyPr/>
          <a:lstStyle/>
          <a:p>
            <a:pPr algn="ctr"/>
            <a:r>
              <a:rPr lang="fr-FR" dirty="0" smtClean="0"/>
              <a:t>Structurer par catégories principales</a:t>
            </a:r>
          </a:p>
        </p:txBody>
      </p:sp>
      <p:sp>
        <p:nvSpPr>
          <p:cNvPr id="6" name="Espace réservé du numéro de diapositive 5"/>
          <p:cNvSpPr>
            <a:spLocks noGrp="1"/>
          </p:cNvSpPr>
          <p:nvPr>
            <p:ph type="sldNum" sz="quarter" idx="4294967295"/>
          </p:nvPr>
        </p:nvSpPr>
        <p:spPr>
          <a:xfrm>
            <a:off x="7239000" y="6229350"/>
            <a:ext cx="1905000" cy="457200"/>
          </a:xfrm>
          <a:prstGeom prst="rect">
            <a:avLst/>
          </a:prstGeom>
        </p:spPr>
        <p:txBody>
          <a:bodyPr/>
          <a:lstStyle/>
          <a:p>
            <a:pPr>
              <a:buNone/>
              <a:defRPr/>
            </a:pPr>
            <a:fld id="{D5790A60-3525-4D1C-848A-BB30519D9105}" type="slidenum">
              <a:rPr lang="fr-FR"/>
              <a:pPr>
                <a:buNone/>
                <a:defRPr/>
              </a:pPr>
              <a:t>59</a:t>
            </a:fld>
            <a:endParaRPr lang="fr-FR" dirty="0"/>
          </a:p>
        </p:txBody>
      </p:sp>
      <p:graphicFrame>
        <p:nvGraphicFramePr>
          <p:cNvPr id="8194" name="Object 0"/>
          <p:cNvGraphicFramePr>
            <a:graphicFrameLocks noChangeAspect="1"/>
          </p:cNvGraphicFramePr>
          <p:nvPr/>
        </p:nvGraphicFramePr>
        <p:xfrm>
          <a:off x="1189038" y="1485900"/>
          <a:ext cx="6767512" cy="3884613"/>
        </p:xfrm>
        <a:graphic>
          <a:graphicData uri="http://schemas.openxmlformats.org/presentationml/2006/ole">
            <mc:AlternateContent xmlns:mc="http://schemas.openxmlformats.org/markup-compatibility/2006">
              <mc:Choice xmlns:v="urn:schemas-microsoft-com:vml" Requires="v">
                <p:oleObj spid="_x0000_s400434" name="Document" r:id="rId3" imgW="6766560" imgH="3886200" progId="Word.Document.8">
                  <p:embed/>
                </p:oleObj>
              </mc:Choice>
              <mc:Fallback>
                <p:oleObj name="Document" r:id="rId3" imgW="6766560" imgH="3886200" progId="Word.Document.8">
                  <p:embed/>
                  <p:pic>
                    <p:nvPicPr>
                      <p:cNvPr id="0"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038" y="1485900"/>
                        <a:ext cx="6767512" cy="388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1"/>
          <p:cNvSpPr/>
          <p:nvPr/>
        </p:nvSpPr>
        <p:spPr>
          <a:xfrm>
            <a:off x="794" y="793403"/>
            <a:ext cx="8056684" cy="769441"/>
          </a:xfrm>
          <a:prstGeom prst="rect">
            <a:avLst/>
          </a:prstGeom>
        </p:spPr>
        <p:txBody>
          <a:bodyPr wrap="square">
            <a:spAutoFit/>
          </a:bodyPr>
          <a:lstStyle/>
          <a:p>
            <a:pPr marL="457200" indent="-457200">
              <a:buFont typeface="+mj-lt"/>
              <a:buAutoNum type="arabicPeriod"/>
            </a:pPr>
            <a:r>
              <a:rPr lang="fr-FR" dirty="0" smtClean="0"/>
              <a:t>montrer la structure arborescente obtenue</a:t>
            </a:r>
          </a:p>
          <a:p>
            <a:pPr marL="457200" indent="-457200">
              <a:buFont typeface="+mj-lt"/>
              <a:buAutoNum type="arabicPeriod"/>
            </a:pPr>
            <a:r>
              <a:rPr lang="fr-FR" dirty="0" smtClean="0"/>
              <a:t>Faire une présentation visuelle de l'architecture</a:t>
            </a:r>
            <a:endParaRPr lang="fr-FR" dirty="0"/>
          </a:p>
        </p:txBody>
      </p:sp>
    </p:spTree>
    <p:extLst>
      <p:ext uri="{BB962C8B-B14F-4D97-AF65-F5344CB8AC3E}">
        <p14:creationId xmlns:p14="http://schemas.microsoft.com/office/powerpoint/2010/main" val="2348071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634" name="Rectangle 2"/>
          <p:cNvSpPr>
            <a:spLocks noGrp="1" noChangeArrowheads="1"/>
          </p:cNvSpPr>
          <p:nvPr>
            <p:ph type="title"/>
          </p:nvPr>
        </p:nvSpPr>
        <p:spPr>
          <a:noFill/>
          <a:ln/>
        </p:spPr>
        <p:txBody>
          <a:bodyPr/>
          <a:lstStyle/>
          <a:p>
            <a:r>
              <a:rPr lang="en-US" noProof="0"/>
              <a:t>Fieldwork </a:t>
            </a:r>
            <a:r>
              <a:rPr lang="en-US" noProof="0" smtClean="0"/>
              <a:t>principles</a:t>
            </a:r>
            <a:endParaRPr lang="en-US" noProof="0"/>
          </a:p>
        </p:txBody>
      </p:sp>
      <p:graphicFrame>
        <p:nvGraphicFramePr>
          <p:cNvPr id="2" name="Espace réservé du contenu 1"/>
          <p:cNvGraphicFramePr>
            <a:graphicFrameLocks noGrp="1"/>
          </p:cNvGraphicFramePr>
          <p:nvPr>
            <p:ph idx="1"/>
            <p:extLst>
              <p:ext uri="{D42A27DB-BD31-4B8C-83A1-F6EECF244321}">
                <p14:modId xmlns:p14="http://schemas.microsoft.com/office/powerpoint/2010/main" val="2215505623"/>
              </p:ext>
            </p:extLst>
          </p:nvPr>
        </p:nvGraphicFramePr>
        <p:xfrm>
          <a:off x="457200" y="1219200"/>
          <a:ext cx="776097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012848"/>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a:t>
            </a:r>
            <a:r>
              <a:rPr lang="en-US" dirty="0" err="1" smtClean="0"/>
              <a:t>structurer</a:t>
            </a:r>
            <a:r>
              <a:rPr lang="en-US" dirty="0" smtClean="0"/>
              <a:t> le rapport / </a:t>
            </a:r>
            <a:r>
              <a:rPr lang="en-US" dirty="0" err="1" smtClean="0"/>
              <a:t>categorie</a:t>
            </a:r>
            <a:endParaRPr lang="fr-FR" dirty="0"/>
          </a:p>
        </p:txBody>
      </p:sp>
      <p:sp>
        <p:nvSpPr>
          <p:cNvPr id="3" name="Espace réservé du contenu 2"/>
          <p:cNvSpPr>
            <a:spLocks noGrp="1"/>
          </p:cNvSpPr>
          <p:nvPr>
            <p:ph idx="1"/>
          </p:nvPr>
        </p:nvSpPr>
        <p:spPr>
          <a:xfrm>
            <a:off x="457199" y="1219200"/>
            <a:ext cx="8173453" cy="962526"/>
          </a:xfrm>
        </p:spPr>
        <p:txBody>
          <a:bodyPr/>
          <a:lstStyle/>
          <a:p>
            <a:pPr marL="342900" indent="-342900">
              <a:buFont typeface="+mj-lt"/>
              <a:buAutoNum type="arabicPeriod"/>
            </a:pPr>
            <a:r>
              <a:rPr lang="fr-FR" dirty="0" smtClean="0"/>
              <a:t>Clarifier </a:t>
            </a:r>
            <a:r>
              <a:rPr lang="fr-FR" dirty="0"/>
              <a:t>les concepts centraux (structure organisée par catégories principales)</a:t>
            </a:r>
          </a:p>
          <a:p>
            <a:endParaRPr lang="en-US" dirty="0" smtClean="0"/>
          </a:p>
          <a:p>
            <a:pPr>
              <a:spcBef>
                <a:spcPct val="30000"/>
              </a:spcBef>
              <a:defRPr/>
            </a:pPr>
            <a:endParaRPr lang="fr-FR" kern="1200" dirty="0" smtClean="0">
              <a:solidFill>
                <a:schemeClr val="tx1"/>
              </a:solidFill>
              <a:latin typeface="Times" pitchFamily="18" charset="0"/>
            </a:endParaRPr>
          </a:p>
          <a:p>
            <a:endParaRPr lang="fr-FR" dirty="0" smtClean="0"/>
          </a:p>
          <a:p>
            <a:endParaRPr lang="en-US" dirty="0" smtClean="0"/>
          </a:p>
          <a:p>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3571072408"/>
              </p:ext>
            </p:extLst>
          </p:nvPr>
        </p:nvGraphicFramePr>
        <p:xfrm>
          <a:off x="224592" y="2150979"/>
          <a:ext cx="4331366" cy="4515992"/>
        </p:xfrm>
        <a:graphic>
          <a:graphicData uri="http://schemas.openxmlformats.org/drawingml/2006/table">
            <a:tbl>
              <a:tblPr firstRow="1" bandRow="1">
                <a:tableStyleId>{5C22544A-7EE6-4342-B048-85BDC9FD1C3A}</a:tableStyleId>
              </a:tblPr>
              <a:tblGrid>
                <a:gridCol w="1026308"/>
                <a:gridCol w="1315837"/>
                <a:gridCol w="1989221"/>
              </a:tblGrid>
              <a:tr h="7632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0" kern="1200" dirty="0" smtClean="0">
                          <a:solidFill>
                            <a:schemeClr val="tx1"/>
                          </a:solidFill>
                          <a:latin typeface="Times" pitchFamily="18" charset="0"/>
                        </a:rPr>
                        <a:t>(1 1) </a:t>
                      </a:r>
                      <a:r>
                        <a:rPr lang="fr-FR" sz="1400" b="0" kern="1200" dirty="0" err="1" smtClean="0">
                          <a:solidFill>
                            <a:schemeClr val="tx1"/>
                          </a:solidFill>
                          <a:latin typeface="Times" pitchFamily="18" charset="0"/>
                        </a:rPr>
                        <a:t>Definition</a:t>
                      </a:r>
                      <a:endParaRPr lang="fr-FR" sz="1400" b="0" kern="1200" dirty="0" smtClean="0">
                        <a:solidFill>
                          <a:schemeClr val="tx1"/>
                        </a:solidFill>
                        <a:latin typeface="Times" pitchFamily="18" charset="0"/>
                      </a:endParaRPr>
                    </a:p>
                    <a:p>
                      <a:endParaRPr lang="fr-FR"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0" kern="1200" dirty="0" smtClean="0">
                          <a:solidFill>
                            <a:schemeClr val="tx1"/>
                          </a:solidFill>
                          <a:latin typeface="Times" pitchFamily="18" charset="0"/>
                        </a:rPr>
                        <a:t>(1 1 1) Management</a:t>
                      </a:r>
                    </a:p>
                    <a:p>
                      <a:endParaRPr lang="fr-FR" sz="1400" b="0" dirty="0"/>
                    </a:p>
                  </a:txBody>
                  <a:tcPr/>
                </a:tc>
                <a:tc>
                  <a:txBody>
                    <a:bodyPr/>
                    <a:lstStyle/>
                    <a:p>
                      <a:r>
                        <a:rPr lang="fr-FR" sz="1400" b="0" dirty="0" smtClean="0">
                          <a:solidFill>
                            <a:schemeClr val="tx1"/>
                          </a:solidFill>
                        </a:rPr>
                        <a:t>Texte….. Tableau …. Citation….</a:t>
                      </a:r>
                      <a:endParaRPr lang="fr-FR" sz="1400" b="0" dirty="0">
                        <a:solidFill>
                          <a:schemeClr val="tx1"/>
                        </a:solidFill>
                      </a:endParaRPr>
                    </a:p>
                  </a:txBody>
                  <a:tcPr/>
                </a:tc>
              </a:tr>
              <a:tr h="763238">
                <a:tc>
                  <a:txBody>
                    <a:bodyPr/>
                    <a:lstStyle/>
                    <a:p>
                      <a:endParaRPr lang="fr-FR" sz="1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latin typeface="Times" pitchFamily="18" charset="0"/>
                        </a:rPr>
                        <a:t>(1 1 2) Training</a:t>
                      </a:r>
                    </a:p>
                    <a:p>
                      <a:endParaRPr lang="fr-FR" sz="1400" dirty="0"/>
                    </a:p>
                  </a:txBody>
                  <a:tcPr/>
                </a:tc>
                <a:tc>
                  <a:txBody>
                    <a:bodyPr/>
                    <a:lstStyle/>
                    <a:p>
                      <a:r>
                        <a:rPr lang="fr-FR" sz="1400" b="0" dirty="0" smtClean="0">
                          <a:solidFill>
                            <a:schemeClr val="tx1"/>
                          </a:solidFill>
                        </a:rPr>
                        <a:t>Texte….. Tableau …. Citation….</a:t>
                      </a:r>
                    </a:p>
                    <a:p>
                      <a:endParaRPr lang="fr-FR" sz="1400" dirty="0"/>
                    </a:p>
                  </a:txBody>
                  <a:tcPr/>
                </a:tc>
              </a:tr>
              <a:tr h="763238">
                <a:tc>
                  <a:txBody>
                    <a:bodyPr/>
                    <a:lstStyle/>
                    <a:p>
                      <a:endParaRPr lang="fr-FR" sz="1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latin typeface="Times" pitchFamily="18" charset="0"/>
                        </a:rPr>
                        <a:t>(1 1 3) </a:t>
                      </a:r>
                      <a:r>
                        <a:rPr lang="fr-FR" sz="1400" kern="1200" dirty="0" err="1" smtClean="0">
                          <a:solidFill>
                            <a:schemeClr val="tx1"/>
                          </a:solidFill>
                          <a:latin typeface="Times" pitchFamily="18" charset="0"/>
                        </a:rPr>
                        <a:t>Competencies</a:t>
                      </a:r>
                      <a:endParaRPr lang="fr-FR" sz="1400" kern="1200" dirty="0" smtClean="0">
                        <a:solidFill>
                          <a:schemeClr val="tx1"/>
                        </a:solidFill>
                        <a:latin typeface="Times" pitchFamily="18" charset="0"/>
                      </a:endParaRPr>
                    </a:p>
                    <a:p>
                      <a:endParaRPr lang="fr-F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0" dirty="0" smtClean="0">
                          <a:solidFill>
                            <a:schemeClr val="tx1"/>
                          </a:solidFill>
                        </a:rPr>
                        <a:t>Texte….. Tableau …. Citation….</a:t>
                      </a:r>
                      <a:endParaRPr lang="fr-FR" sz="1400" dirty="0"/>
                    </a:p>
                  </a:txBody>
                  <a:tcPr/>
                </a:tc>
              </a:tr>
              <a:tr h="7632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latin typeface="Times" pitchFamily="18" charset="0"/>
                        </a:rPr>
                        <a:t>(1 2) Training</a:t>
                      </a:r>
                    </a:p>
                    <a:p>
                      <a:endParaRPr lang="fr-F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latin typeface="Times" pitchFamily="18" charset="0"/>
                        </a:rPr>
                        <a:t>(1 2 1) </a:t>
                      </a:r>
                      <a:r>
                        <a:rPr lang="fr-FR" sz="1400" kern="1200" dirty="0" err="1" smtClean="0">
                          <a:solidFill>
                            <a:schemeClr val="tx1"/>
                          </a:solidFill>
                          <a:latin typeface="Times" pitchFamily="18" charset="0"/>
                        </a:rPr>
                        <a:t>Needs</a:t>
                      </a:r>
                      <a:r>
                        <a:rPr lang="fr-FR" sz="1400" kern="1200" dirty="0" smtClean="0">
                          <a:solidFill>
                            <a:schemeClr val="tx1"/>
                          </a:solidFill>
                          <a:latin typeface="Times" pitchFamily="18" charset="0"/>
                        </a:rPr>
                        <a:t> </a:t>
                      </a:r>
                    </a:p>
                    <a:p>
                      <a:endParaRPr lang="fr-FR" sz="1400" dirty="0"/>
                    </a:p>
                  </a:txBody>
                  <a:tcPr/>
                </a:tc>
                <a:tc>
                  <a:txBody>
                    <a:bodyPr/>
                    <a:lstStyle/>
                    <a:p>
                      <a:r>
                        <a:rPr lang="fr-FR" sz="1400" b="0" dirty="0" smtClean="0">
                          <a:solidFill>
                            <a:schemeClr val="tx1"/>
                          </a:solidFill>
                        </a:rPr>
                        <a:t>Texte….. Tableau …. Citation….</a:t>
                      </a:r>
                    </a:p>
                    <a:p>
                      <a:endParaRPr lang="fr-FR" sz="1400" dirty="0"/>
                    </a:p>
                  </a:txBody>
                  <a:tcPr/>
                </a:tc>
              </a:tr>
              <a:tr h="534266">
                <a:tc>
                  <a:txBody>
                    <a:bodyPr/>
                    <a:lstStyle/>
                    <a:p>
                      <a:endParaRPr lang="fr-F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latin typeface="Times" pitchFamily="18" charset="0"/>
                        </a:rPr>
                        <a:t>(1 2 3) Target</a:t>
                      </a:r>
                    </a:p>
                    <a:p>
                      <a:endParaRPr lang="fr-FR" sz="1400" dirty="0"/>
                    </a:p>
                  </a:txBody>
                  <a:tcPr/>
                </a:tc>
                <a:tc>
                  <a:txBody>
                    <a:bodyPr/>
                    <a:lstStyle/>
                    <a:p>
                      <a:r>
                        <a:rPr lang="fr-FR" sz="1400" b="0" dirty="0" smtClean="0">
                          <a:solidFill>
                            <a:schemeClr val="tx1"/>
                          </a:solidFill>
                        </a:rPr>
                        <a:t>Texte….. Tableau …. Citation….</a:t>
                      </a:r>
                    </a:p>
                    <a:p>
                      <a:endParaRPr lang="fr-FR" sz="1400" dirty="0"/>
                    </a:p>
                  </a:txBody>
                  <a:tcPr/>
                </a:tc>
              </a:tr>
              <a:tr h="534266">
                <a:tc>
                  <a:txBody>
                    <a:bodyPr/>
                    <a:lstStyle/>
                    <a:p>
                      <a:endParaRPr lang="fr-F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latin typeface="Times" pitchFamily="18" charset="0"/>
                        </a:rPr>
                        <a:t>(1 2 4) </a:t>
                      </a:r>
                      <a:r>
                        <a:rPr lang="fr-FR" sz="1400" kern="1200" dirty="0" err="1" smtClean="0">
                          <a:solidFill>
                            <a:schemeClr val="tx1"/>
                          </a:solidFill>
                          <a:latin typeface="Times" pitchFamily="18" charset="0"/>
                        </a:rPr>
                        <a:t>Aims</a:t>
                      </a:r>
                      <a:endParaRPr lang="fr-FR" sz="1400" kern="1200" dirty="0" smtClean="0">
                        <a:solidFill>
                          <a:schemeClr val="tx1"/>
                        </a:solidFill>
                        <a:latin typeface="Times" pitchFamily="18" charset="0"/>
                      </a:endParaRPr>
                    </a:p>
                    <a:p>
                      <a:endParaRPr lang="fr-FR" sz="1400" dirty="0"/>
                    </a:p>
                  </a:txBody>
                  <a:tcPr/>
                </a:tc>
                <a:tc>
                  <a:txBody>
                    <a:bodyPr/>
                    <a:lstStyle/>
                    <a:p>
                      <a:r>
                        <a:rPr lang="fr-FR" sz="1400" b="0" dirty="0" smtClean="0">
                          <a:solidFill>
                            <a:schemeClr val="tx1"/>
                          </a:solidFill>
                        </a:rPr>
                        <a:t>Texte….. Tableau …. Citation….</a:t>
                      </a:r>
                    </a:p>
                    <a:p>
                      <a:endParaRPr lang="fr-FR" sz="1400" dirty="0"/>
                    </a:p>
                  </a:txBody>
                  <a:tcPr/>
                </a:tc>
              </a:tr>
            </a:tbl>
          </a:graphicData>
        </a:graphic>
      </p:graphicFrame>
      <p:sp>
        <p:nvSpPr>
          <p:cNvPr id="6" name="Rectangle 5"/>
          <p:cNvSpPr/>
          <p:nvPr/>
        </p:nvSpPr>
        <p:spPr>
          <a:xfrm>
            <a:off x="5470358" y="2442882"/>
            <a:ext cx="3336758" cy="3662541"/>
          </a:xfrm>
          <a:prstGeom prst="rect">
            <a:avLst/>
          </a:prstGeom>
          <a:solidFill>
            <a:schemeClr val="accent6">
              <a:lumMod val="20000"/>
              <a:lumOff val="80000"/>
            </a:schemeClr>
          </a:solidFill>
        </p:spPr>
        <p:txBody>
          <a:bodyPr wrap="square">
            <a:spAutoFit/>
          </a:bodyPr>
          <a:lstStyle/>
          <a:p>
            <a:pPr marL="342900" indent="-342900"/>
            <a:r>
              <a:rPr lang="fr-FR" dirty="0" smtClean="0"/>
              <a:t>Décrire chaque catégorie (avec propriété / dimension)</a:t>
            </a:r>
          </a:p>
          <a:p>
            <a:pPr marL="342900" indent="-342900"/>
            <a:r>
              <a:rPr lang="fr-FR" dirty="0" smtClean="0"/>
              <a:t>Utiliser les citations et préciser qui est le répondant</a:t>
            </a:r>
          </a:p>
          <a:p>
            <a:pPr marL="342900" indent="-342900"/>
            <a:r>
              <a:rPr lang="fr-FR" dirty="0" smtClean="0"/>
              <a:t>Donner vos interprétations</a:t>
            </a:r>
          </a:p>
          <a:p>
            <a:pPr marL="342900" indent="-342900"/>
            <a:r>
              <a:rPr lang="fr-FR" dirty="0" smtClean="0"/>
              <a:t>Inclure un tableau des comparaisons pour les catégories pertinentes</a:t>
            </a:r>
            <a:endParaRPr lang="fr-FR" dirty="0"/>
          </a:p>
        </p:txBody>
      </p:sp>
      <p:sp>
        <p:nvSpPr>
          <p:cNvPr id="7" name="Accolade fermante 6"/>
          <p:cNvSpPr/>
          <p:nvPr/>
        </p:nvSpPr>
        <p:spPr bwMode="auto">
          <a:xfrm>
            <a:off x="4604083" y="2229853"/>
            <a:ext cx="689811" cy="4042610"/>
          </a:xfrm>
          <a:prstGeom prst="rightBrac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fr-FR"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10913057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7818" y="872836"/>
            <a:ext cx="4294910" cy="5334000"/>
          </a:xfrm>
        </p:spPr>
        <p:txBody>
          <a:bodyPr/>
          <a:lstStyle/>
          <a:p>
            <a:r>
              <a:rPr lang="fr-FR" sz="1200" b="1" dirty="0" smtClean="0"/>
              <a:t>Travailler sur le Soi </a:t>
            </a:r>
          </a:p>
          <a:p>
            <a:r>
              <a:rPr lang="fr-FR" sz="1200" dirty="0" smtClean="0"/>
              <a:t> Le travail sur le Soi est un élément-clé de la découverte de ce qui peut permettre d'activer les solidarités. Il prend tout son sens grâce à la connaissance de soi, à la découverte de soi. </a:t>
            </a:r>
          </a:p>
          <a:p>
            <a:r>
              <a:rPr lang="fr-FR" sz="1200" dirty="0" smtClean="0"/>
              <a:t>Par exemple, «</a:t>
            </a:r>
            <a:r>
              <a:rPr lang="fr-FR" sz="1200" i="1" dirty="0" smtClean="0"/>
              <a:t> La formation a permis grâce à la vision hélicoptère, une prise de recul assortie d'un zoom en profondeur. Cela permet de faire tomber les masques et de dire des vérités crues.</a:t>
            </a:r>
            <a:r>
              <a:rPr lang="fr-FR" sz="1200" dirty="0" smtClean="0"/>
              <a:t> » « </a:t>
            </a:r>
            <a:r>
              <a:rPr lang="fr-FR" sz="1200" i="1" dirty="0" smtClean="0"/>
              <a:t>Accéder à son moi profond est quelque chose de vraiment utile qui permet de sortir de sa zone de confort et d'accéder à des ressources, au côté obscur de notre force.</a:t>
            </a:r>
            <a:r>
              <a:rPr lang="fr-FR" sz="1200" dirty="0" smtClean="0"/>
              <a:t> » Aller vers plus de solidarité c’est aller dans la voie de la </a:t>
            </a:r>
            <a:r>
              <a:rPr lang="fr-FR" sz="1200" dirty="0" err="1" smtClean="0"/>
              <a:t>trans</a:t>
            </a:r>
            <a:r>
              <a:rPr lang="fr-FR" sz="1200" dirty="0" smtClean="0"/>
              <a:t>-subjectivité succédant aux besoins d’objectivité puis d’intersubjectivité des 19eme et 20eme siècle </a:t>
            </a:r>
            <a:r>
              <a:rPr lang="fr-FR" sz="1200" b="1" dirty="0" smtClean="0">
                <a:solidFill>
                  <a:srgbClr val="00B050"/>
                </a:solidFill>
              </a:rPr>
              <a:t>(</a:t>
            </a:r>
            <a:r>
              <a:rPr lang="fr-FR" sz="1200" b="1" dirty="0" err="1" smtClean="0">
                <a:solidFill>
                  <a:srgbClr val="00B050"/>
                </a:solidFill>
              </a:rPr>
              <a:t>Scharmer</a:t>
            </a:r>
            <a:r>
              <a:rPr lang="fr-FR" sz="1200" b="1" dirty="0" smtClean="0">
                <a:solidFill>
                  <a:srgbClr val="00B050"/>
                </a:solidFill>
              </a:rPr>
              <a:t> 2007), </a:t>
            </a:r>
            <a:r>
              <a:rPr lang="fr-FR" sz="1200" dirty="0" smtClean="0"/>
              <a:t>cela suppose de faire face à l’abysse intérieur, la séparation : de soi des autres par le dialogue, de soi de ses propres sens (par les sensations), de soi de Soi (par la présence).</a:t>
            </a:r>
          </a:p>
          <a:p>
            <a:r>
              <a:rPr lang="fr-FR" sz="1200" dirty="0" smtClean="0"/>
              <a:t>….</a:t>
            </a:r>
          </a:p>
          <a:p>
            <a:r>
              <a:rPr lang="fr-FR" sz="1200" dirty="0" smtClean="0"/>
              <a:t>…..</a:t>
            </a:r>
          </a:p>
          <a:p>
            <a:pPr lvl="0">
              <a:defRPr/>
            </a:pPr>
            <a:r>
              <a:rPr lang="fr-FR" sz="1200" b="1" dirty="0" smtClean="0"/>
              <a:t>Développer son leadership</a:t>
            </a:r>
          </a:p>
          <a:p>
            <a:pPr lvl="0">
              <a:defRPr/>
            </a:pPr>
            <a:r>
              <a:rPr lang="fr-FR" sz="1200" dirty="0" smtClean="0"/>
              <a:t> Développer son leadership nécessite de travailler différents aspects, tout d'abord la </a:t>
            </a:r>
            <a:r>
              <a:rPr lang="fr-FR" sz="1200" b="1" dirty="0" smtClean="0"/>
              <a:t>communication</a:t>
            </a:r>
            <a:r>
              <a:rPr lang="fr-FR" sz="1200" dirty="0" smtClean="0"/>
              <a:t> parce qu'elle permet aux participants de se découvrir, d'être beaucoup plus à l'aise pour parler en public, de s'adresser à une audience variée, de choisir la manière dont on doit communiquer, par exemple un participant raconte qu'il privilégie les réunions aux e-mails qui sont frustrants. En effet grâce aux réunions on comprend mieux ce que chacun veut vraiment exprimer.</a:t>
            </a:r>
          </a:p>
          <a:p>
            <a:endParaRPr lang="fr-FR" sz="1200" dirty="0" smtClean="0"/>
          </a:p>
        </p:txBody>
      </p:sp>
      <p:sp>
        <p:nvSpPr>
          <p:cNvPr id="4" name="Titre 3"/>
          <p:cNvSpPr>
            <a:spLocks noGrp="1"/>
          </p:cNvSpPr>
          <p:nvPr>
            <p:ph type="title"/>
          </p:nvPr>
        </p:nvSpPr>
        <p:spPr/>
        <p:txBody>
          <a:bodyPr/>
          <a:lstStyle/>
          <a:p>
            <a:r>
              <a:rPr lang="fr-FR" dirty="0" smtClean="0"/>
              <a:t>Exemple d’écriture à partir du codage axial</a:t>
            </a:r>
            <a:endParaRPr lang="fr-FR" dirty="0"/>
          </a:p>
        </p:txBody>
      </p:sp>
      <p:sp>
        <p:nvSpPr>
          <p:cNvPr id="6" name="Espace réservé du contenu 2"/>
          <p:cNvSpPr txBox="1">
            <a:spLocks/>
          </p:cNvSpPr>
          <p:nvPr/>
        </p:nvSpPr>
        <p:spPr bwMode="auto">
          <a:xfrm>
            <a:off x="4835236" y="1122218"/>
            <a:ext cx="41148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FR" sz="1200"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Développer son leadership (suite)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FR" sz="12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FR" sz="12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Ensuite </a:t>
            </a:r>
            <a:r>
              <a:rPr kumimoji="0" lang="fr-FR" sz="1200"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l'écoute</a:t>
            </a:r>
            <a:r>
              <a:rPr kumimoji="0" lang="fr-FR" sz="12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ce n'est pas une faculté très développée mais que le programme de leadership amène à travailler plus intensément que la normale. L'écoute combinée à une attitude positive vis-à-vis des autres permet de </a:t>
            </a:r>
            <a:r>
              <a:rPr kumimoji="0" lang="fr-FR" sz="1200"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découvrir des talents</a:t>
            </a:r>
            <a:r>
              <a:rPr kumimoji="0" lang="fr-FR" sz="12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cachés : « </a:t>
            </a:r>
            <a:r>
              <a:rPr kumimoji="0" lang="fr-FR" sz="1200" b="0" i="1" u="none" strike="noStrike" kern="0" cap="none" spc="0" normalizeH="0" baseline="0" noProof="0" dirty="0" smtClean="0">
                <a:ln>
                  <a:noFill/>
                </a:ln>
                <a:solidFill>
                  <a:schemeClr val="tx1">
                    <a:lumMod val="75000"/>
                    <a:lumOff val="25000"/>
                  </a:schemeClr>
                </a:solidFill>
                <a:effectLst/>
                <a:uLnTx/>
                <a:uFillTx/>
                <a:latin typeface="+mn-lt"/>
                <a:ea typeface="+mn-ea"/>
                <a:cs typeface="+mn-cs"/>
              </a:rPr>
              <a:t>Avec cette formation j'ai réussi à mettre l'accent non pas sur les faiblesses des personnes mais sur la manière de les tirer vers le haut. » </a:t>
            </a:r>
            <a:r>
              <a:rPr kumimoji="0" lang="fr-FR" sz="12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Cette</a:t>
            </a:r>
            <a:r>
              <a:rPr kumimoji="0" lang="fr-FR" sz="1200" b="0" i="1" u="none" strike="noStrike" kern="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fr-FR" sz="12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capacité à développer les talents est une vraie conséquence de la formation. Ici on met en œuvre les principes de </a:t>
            </a:r>
            <a:r>
              <a:rPr kumimoji="0" lang="fr-FR" sz="1200" b="1" i="0" u="none" strike="noStrike" kern="0" cap="none" spc="0" normalizeH="0" baseline="0" noProof="0" dirty="0" smtClean="0">
                <a:ln>
                  <a:noFill/>
                </a:ln>
                <a:solidFill>
                  <a:srgbClr val="00B050"/>
                </a:solidFill>
                <a:effectLst/>
                <a:uLnTx/>
                <a:uFillTx/>
                <a:latin typeface="+mn-lt"/>
                <a:ea typeface="+mn-ea"/>
                <a:cs typeface="+mn-cs"/>
              </a:rPr>
              <a:t>David </a:t>
            </a:r>
            <a:r>
              <a:rPr kumimoji="0" lang="fr-FR" sz="1200" b="1" i="0" u="none" strike="noStrike" kern="0" cap="none" spc="0" normalizeH="0" baseline="0" noProof="0" dirty="0" err="1" smtClean="0">
                <a:ln>
                  <a:noFill/>
                </a:ln>
                <a:solidFill>
                  <a:srgbClr val="00B050"/>
                </a:solidFill>
                <a:effectLst/>
                <a:uLnTx/>
                <a:uFillTx/>
                <a:latin typeface="+mn-lt"/>
                <a:ea typeface="+mn-ea"/>
                <a:cs typeface="+mn-cs"/>
              </a:rPr>
              <a:t>Cooperrider</a:t>
            </a:r>
            <a:r>
              <a:rPr kumimoji="0" lang="fr-FR" sz="1200" b="1" i="0" u="none" strike="noStrike" kern="0" cap="none" spc="0" normalizeH="0" baseline="0" noProof="0" dirty="0" smtClean="0">
                <a:ln>
                  <a:noFill/>
                </a:ln>
                <a:solidFill>
                  <a:srgbClr val="00B050"/>
                </a:solidFill>
                <a:effectLst/>
                <a:uLnTx/>
                <a:uFillTx/>
                <a:latin typeface="+mn-lt"/>
                <a:ea typeface="+mn-ea"/>
                <a:cs typeface="+mn-cs"/>
              </a:rPr>
              <a:t> (2008) </a:t>
            </a:r>
            <a:r>
              <a:rPr kumimoji="0" lang="fr-FR" sz="12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sur la quête d'appréciation, qui veut que l'écoute soit une </a:t>
            </a:r>
            <a:r>
              <a:rPr kumimoji="0" lang="fr-FR" sz="1200" b="1"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évaluation</a:t>
            </a:r>
            <a:r>
              <a:rPr kumimoji="0" lang="fr-FR" sz="12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 une détection de la valeur des personnes, l'acte de reconnaître ce qu'il y a de mieux dans les personnes, dans leur passé, leur force présente, leur succès et leur potentiel.</a:t>
            </a:r>
            <a:r>
              <a:rPr kumimoji="0" lang="fr-FR" sz="1200" b="0" i="1" u="none" strike="noStrike" kern="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fr-FR" sz="12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De même grâce à l'écoute, on est plus attentif</a:t>
            </a:r>
            <a:r>
              <a:rPr kumimoji="0" lang="fr-FR" sz="1200" b="0" i="1" u="none" strike="noStrike" kern="0" cap="none" spc="0" normalizeH="0" baseline="0" noProof="0" dirty="0" smtClean="0">
                <a:ln>
                  <a:noFill/>
                </a:ln>
                <a:solidFill>
                  <a:schemeClr val="tx1">
                    <a:lumMod val="75000"/>
                    <a:lumOff val="25000"/>
                  </a:schemeClr>
                </a:solidFill>
                <a:effectLst/>
                <a:uLnTx/>
                <a:uFillTx/>
                <a:latin typeface="+mn-lt"/>
                <a:ea typeface="+mn-ea"/>
                <a:cs typeface="+mn-cs"/>
              </a:rPr>
              <a:t> « aux frustrations de mon équipe lors des évaluations, j'ai développé beaucoup plus de perception des autres. ». </a:t>
            </a:r>
            <a:r>
              <a:rPr kumimoji="0" lang="fr-FR" sz="12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Écouter, c'est aussi s'écouter soi et remarquer certains de ses défauts :</a:t>
            </a:r>
            <a:r>
              <a:rPr kumimoji="0" lang="fr-FR" sz="1200" b="0" i="1" u="none" strike="noStrike" kern="0" cap="none" spc="0" normalizeH="0" baseline="0" noProof="0" dirty="0" smtClean="0">
                <a:ln>
                  <a:noFill/>
                </a:ln>
                <a:solidFill>
                  <a:schemeClr val="tx1">
                    <a:lumMod val="75000"/>
                    <a:lumOff val="25000"/>
                  </a:schemeClr>
                </a:solidFill>
                <a:effectLst/>
                <a:uLnTx/>
                <a:uFillTx/>
                <a:latin typeface="+mn-lt"/>
                <a:ea typeface="+mn-ea"/>
                <a:cs typeface="+mn-cs"/>
              </a:rPr>
              <a:t> « J'ai remarqué que j'avais une attitude assez paternaliste au départ, la personne alors s'installait dans cette situation de confort puis nous vivions des conflits. » </a:t>
            </a:r>
            <a:r>
              <a:rPr kumimoji="0" lang="fr-FR" sz="12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rPr>
              <a:t>L'écoute permet de susciter une réflexion collective, le travail en équipe et d'incorporer plus de monde, ceci avec une meilleure maîtrise du contexte, c'est aussi un point de départ qui permet de relativiser les situations.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fr-FR" sz="12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fr-FR" sz="1200" b="0" i="0" u="none" strike="noStrike" kern="0" cap="none" spc="0" normalizeH="0" baseline="0" noProof="0" dirty="0">
              <a:ln>
                <a:noFill/>
              </a:ln>
              <a:solidFill>
                <a:schemeClr val="tx1">
                  <a:lumMod val="75000"/>
                  <a:lumOff val="25000"/>
                </a:schemeClr>
              </a:solidFill>
              <a:effectLst/>
              <a:uLnTx/>
              <a:uFillTx/>
              <a:latin typeface="+mn-lt"/>
              <a:ea typeface="+mn-ea"/>
              <a:cs typeface="+mn-cs"/>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a:t>
            </a:r>
            <a:r>
              <a:rPr lang="en-US" dirty="0" smtClean="0">
                <a:solidFill>
                  <a:srgbClr val="FF0000"/>
                </a:solidFill>
                <a:latin typeface="Arial" pitchFamily="34" charset="0"/>
              </a:rPr>
              <a:t>5. </a:t>
            </a:r>
            <a:r>
              <a:rPr lang="en-US" dirty="0" err="1" smtClean="0">
                <a:solidFill>
                  <a:srgbClr val="FF0000"/>
                </a:solidFill>
                <a:latin typeface="Arial" pitchFamily="34" charset="0"/>
              </a:rPr>
              <a:t>Résultats</a:t>
            </a:r>
            <a:r>
              <a:rPr lang="en-US" dirty="0" smtClean="0">
                <a:solidFill>
                  <a:srgbClr val="FF0000"/>
                </a:solidFill>
                <a:latin typeface="Arial" pitchFamily="34" charset="0"/>
              </a:rPr>
              <a:t> &amp; discussion </a:t>
            </a:r>
            <a:r>
              <a:rPr lang="en-US" dirty="0" err="1" smtClean="0">
                <a:solidFill>
                  <a:srgbClr val="FF0000"/>
                </a:solidFill>
                <a:latin typeface="Arial" pitchFamily="34" charset="0"/>
              </a:rPr>
              <a:t>théorique</a:t>
            </a:r>
            <a:endParaRPr lang="fr-FR" dirty="0"/>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2294103725"/>
              </p:ext>
            </p:extLst>
          </p:nvPr>
        </p:nvGraphicFramePr>
        <p:xfrm>
          <a:off x="457199" y="1219199"/>
          <a:ext cx="4355433" cy="4668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201638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660400"/>
            <a:ext cx="9144000" cy="6197600"/>
          </a:xfrm>
          <a:prstGeom prst="rect">
            <a:avLst/>
          </a:prstGeom>
          <a:solidFill>
            <a:srgbClr val="9D9D9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2000" b="0" i="0" u="none" strike="noStrike" cap="none" normalizeH="0" baseline="0" smtClean="0">
              <a:ln>
                <a:noFill/>
              </a:ln>
              <a:solidFill>
                <a:schemeClr val="tx1"/>
              </a:solidFill>
              <a:effectLst/>
              <a:latin typeface="Arial" charset="0"/>
            </a:endParaRPr>
          </a:p>
        </p:txBody>
      </p:sp>
      <p:sp>
        <p:nvSpPr>
          <p:cNvPr id="4" name="Title 3"/>
          <p:cNvSpPr>
            <a:spLocks noGrp="1"/>
          </p:cNvSpPr>
          <p:nvPr>
            <p:ph type="title"/>
          </p:nvPr>
        </p:nvSpPr>
        <p:spPr>
          <a:xfrm>
            <a:off x="457200" y="2143760"/>
            <a:ext cx="8382000" cy="533400"/>
          </a:xfrm>
        </p:spPr>
        <p:txBody>
          <a:bodyPr/>
          <a:lstStyle/>
          <a:p>
            <a:r>
              <a:rPr lang="fr-FR" noProof="0" dirty="0" smtClean="0"/>
              <a:t>Résumé </a:t>
            </a:r>
            <a:endParaRPr lang="fr-FR" noProof="0"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6" name="AutoShape 6"/>
          <p:cNvSpPr>
            <a:spLocks noChangeArrowheads="1"/>
          </p:cNvSpPr>
          <p:nvPr/>
        </p:nvSpPr>
        <p:spPr bwMode="auto">
          <a:xfrm>
            <a:off x="276569" y="2409794"/>
            <a:ext cx="1828800" cy="1346925"/>
          </a:xfrm>
          <a:prstGeom prst="roundRect">
            <a:avLst>
              <a:gd name="adj" fmla="val 16667"/>
            </a:avLst>
          </a:prstGeom>
          <a:noFill/>
          <a:ln w="38100">
            <a:solidFill>
              <a:srgbClr val="877EB9"/>
            </a:solidFill>
            <a:round/>
            <a:headEnd/>
            <a:tailEnd/>
          </a:ln>
          <a:effectLst/>
        </p:spPr>
        <p:txBody>
          <a:bodyPr wrap="square" anchor="ctr"/>
          <a:lstStyle/>
          <a:p>
            <a:pPr algn="ctr">
              <a:buFontTx/>
              <a:buNone/>
            </a:pPr>
            <a:r>
              <a:rPr lang="en-US" sz="1800" b="1" dirty="0" smtClean="0">
                <a:solidFill>
                  <a:srgbClr val="3D3952"/>
                </a:solidFill>
                <a:latin typeface="Arial" pitchFamily="34" charset="0"/>
                <a:cs typeface="Arial" pitchFamily="34" charset="0"/>
              </a:rPr>
              <a:t>Qui </a:t>
            </a:r>
            <a:r>
              <a:rPr lang="en-US" sz="1800" b="1" dirty="0" err="1" smtClean="0">
                <a:solidFill>
                  <a:srgbClr val="3D3952"/>
                </a:solidFill>
                <a:latin typeface="Arial" pitchFamily="34" charset="0"/>
                <a:cs typeface="Arial" pitchFamily="34" charset="0"/>
              </a:rPr>
              <a:t>interroger</a:t>
            </a:r>
            <a:r>
              <a:rPr lang="en-US" sz="1800" b="1" dirty="0" smtClean="0">
                <a:solidFill>
                  <a:srgbClr val="3D3952"/>
                </a:solidFill>
                <a:latin typeface="Arial" pitchFamily="34" charset="0"/>
                <a:cs typeface="Arial" pitchFamily="34" charset="0"/>
              </a:rPr>
              <a:t>, observer ?</a:t>
            </a:r>
            <a:endParaRPr lang="en-US" b="1" dirty="0">
              <a:solidFill>
                <a:srgbClr val="3D3952"/>
              </a:solidFill>
              <a:latin typeface="Arial" pitchFamily="34" charset="0"/>
              <a:cs typeface="Arial" pitchFamily="34" charset="0"/>
            </a:endParaRPr>
          </a:p>
        </p:txBody>
      </p:sp>
      <p:sp>
        <p:nvSpPr>
          <p:cNvPr id="1561607" name="AutoShape 7"/>
          <p:cNvSpPr>
            <a:spLocks noChangeArrowheads="1"/>
          </p:cNvSpPr>
          <p:nvPr/>
        </p:nvSpPr>
        <p:spPr bwMode="auto">
          <a:xfrm rot="5400000">
            <a:off x="2161908" y="2892021"/>
            <a:ext cx="299317" cy="382471"/>
          </a:xfrm>
          <a:prstGeom prst="triangle">
            <a:avLst>
              <a:gd name="adj" fmla="val 50000"/>
            </a:avLst>
          </a:prstGeom>
          <a:solidFill>
            <a:srgbClr val="877EB9"/>
          </a:solidFill>
          <a:ln w="9525">
            <a:noFill/>
            <a:miter lim="800000"/>
            <a:headEnd/>
            <a:tailEnd/>
          </a:ln>
          <a:effectLst/>
        </p:spPr>
        <p:txBody>
          <a:bodyPr wrap="none" anchor="ctr"/>
          <a:lstStyle/>
          <a:p>
            <a:endParaRPr lang="en-US">
              <a:latin typeface="Arial" pitchFamily="34" charset="0"/>
              <a:cs typeface="Arial" pitchFamily="34" charset="0"/>
            </a:endParaRPr>
          </a:p>
        </p:txBody>
      </p:sp>
      <p:sp>
        <p:nvSpPr>
          <p:cNvPr id="1561608" name="AutoShape 8"/>
          <p:cNvSpPr>
            <a:spLocks noChangeArrowheads="1"/>
          </p:cNvSpPr>
          <p:nvPr/>
        </p:nvSpPr>
        <p:spPr bwMode="auto">
          <a:xfrm>
            <a:off x="2494941" y="2409794"/>
            <a:ext cx="1828800" cy="1346925"/>
          </a:xfrm>
          <a:prstGeom prst="roundRect">
            <a:avLst>
              <a:gd name="adj" fmla="val 16667"/>
            </a:avLst>
          </a:prstGeom>
          <a:noFill/>
          <a:ln w="38100">
            <a:solidFill>
              <a:srgbClr val="877EB9"/>
            </a:solidFill>
            <a:round/>
            <a:headEnd/>
            <a:tailEnd/>
          </a:ln>
          <a:effectLst/>
        </p:spPr>
        <p:txBody>
          <a:bodyPr wrap="square" anchor="ctr"/>
          <a:lstStyle/>
          <a:p>
            <a:pPr algn="ctr">
              <a:buFontTx/>
              <a:buNone/>
            </a:pPr>
            <a:r>
              <a:rPr lang="en-US" sz="1800" b="1" dirty="0" err="1" smtClean="0">
                <a:solidFill>
                  <a:srgbClr val="3D3952"/>
                </a:solidFill>
                <a:latin typeface="Arial" pitchFamily="34" charset="0"/>
                <a:cs typeface="Arial" pitchFamily="34" charset="0"/>
              </a:rPr>
              <a:t>Que</a:t>
            </a:r>
            <a:r>
              <a:rPr lang="en-US" sz="1800" b="1" dirty="0" smtClean="0">
                <a:solidFill>
                  <a:srgbClr val="3D3952"/>
                </a:solidFill>
                <a:latin typeface="Arial" pitchFamily="34" charset="0"/>
                <a:cs typeface="Arial" pitchFamily="34" charset="0"/>
              </a:rPr>
              <a:t> faire avec ?</a:t>
            </a:r>
            <a:endParaRPr lang="en-US" b="1" dirty="0">
              <a:solidFill>
                <a:srgbClr val="3D3952"/>
              </a:solidFill>
              <a:latin typeface="Arial" pitchFamily="34" charset="0"/>
              <a:cs typeface="Arial" pitchFamily="34" charset="0"/>
            </a:endParaRPr>
          </a:p>
        </p:txBody>
      </p:sp>
      <p:sp>
        <p:nvSpPr>
          <p:cNvPr id="1561609" name="AutoShape 9"/>
          <p:cNvSpPr>
            <a:spLocks noChangeArrowheads="1"/>
          </p:cNvSpPr>
          <p:nvPr/>
        </p:nvSpPr>
        <p:spPr bwMode="auto">
          <a:xfrm rot="5400000">
            <a:off x="4385270" y="2892021"/>
            <a:ext cx="299317" cy="382471"/>
          </a:xfrm>
          <a:prstGeom prst="triangle">
            <a:avLst>
              <a:gd name="adj" fmla="val 50000"/>
            </a:avLst>
          </a:prstGeom>
          <a:solidFill>
            <a:srgbClr val="877EB9"/>
          </a:solidFill>
          <a:ln w="9525">
            <a:noFill/>
            <a:miter lim="800000"/>
            <a:headEnd/>
            <a:tailEnd/>
          </a:ln>
          <a:effectLst/>
        </p:spPr>
        <p:txBody>
          <a:bodyPr wrap="none" anchor="ctr"/>
          <a:lstStyle/>
          <a:p>
            <a:endParaRPr lang="en-US">
              <a:latin typeface="Arial" pitchFamily="34" charset="0"/>
              <a:cs typeface="Arial" pitchFamily="34" charset="0"/>
            </a:endParaRPr>
          </a:p>
        </p:txBody>
      </p:sp>
      <p:sp>
        <p:nvSpPr>
          <p:cNvPr id="1561610" name="AutoShape 10"/>
          <p:cNvSpPr>
            <a:spLocks noChangeArrowheads="1"/>
          </p:cNvSpPr>
          <p:nvPr/>
        </p:nvSpPr>
        <p:spPr bwMode="auto">
          <a:xfrm>
            <a:off x="6942162" y="2409794"/>
            <a:ext cx="1828800" cy="1346925"/>
          </a:xfrm>
          <a:prstGeom prst="roundRect">
            <a:avLst>
              <a:gd name="adj" fmla="val 16667"/>
            </a:avLst>
          </a:prstGeom>
          <a:noFill/>
          <a:ln w="38100">
            <a:solidFill>
              <a:srgbClr val="877EB9"/>
            </a:solidFill>
            <a:round/>
            <a:headEnd/>
            <a:tailEnd/>
          </a:ln>
          <a:effectLst/>
        </p:spPr>
        <p:txBody>
          <a:bodyPr wrap="square" anchor="ctr"/>
          <a:lstStyle/>
          <a:p>
            <a:pPr algn="ctr">
              <a:buFontTx/>
              <a:buNone/>
            </a:pPr>
            <a:r>
              <a:rPr lang="en-US" sz="1800" b="1" dirty="0" err="1" smtClean="0">
                <a:solidFill>
                  <a:srgbClr val="3D3952"/>
                </a:solidFill>
                <a:latin typeface="Arial" pitchFamily="34" charset="0"/>
                <a:cs typeface="Arial" pitchFamily="34" charset="0"/>
              </a:rPr>
              <a:t>Analyser</a:t>
            </a:r>
            <a:r>
              <a:rPr lang="en-US" sz="1800" b="1" dirty="0" smtClean="0">
                <a:solidFill>
                  <a:srgbClr val="3D3952"/>
                </a:solidFill>
                <a:latin typeface="Arial" pitchFamily="34" charset="0"/>
                <a:cs typeface="Arial" pitchFamily="34" charset="0"/>
              </a:rPr>
              <a:t> les </a:t>
            </a:r>
            <a:r>
              <a:rPr lang="en-US" sz="1800" b="1" dirty="0" err="1" smtClean="0">
                <a:solidFill>
                  <a:srgbClr val="3D3952"/>
                </a:solidFill>
                <a:latin typeface="Arial" pitchFamily="34" charset="0"/>
                <a:cs typeface="Arial" pitchFamily="34" charset="0"/>
              </a:rPr>
              <a:t>données</a:t>
            </a:r>
            <a:endParaRPr lang="en-US" b="1" dirty="0">
              <a:solidFill>
                <a:srgbClr val="3D3952"/>
              </a:solidFill>
              <a:latin typeface="Arial" pitchFamily="34" charset="0"/>
              <a:cs typeface="Arial" pitchFamily="34" charset="0"/>
            </a:endParaRPr>
          </a:p>
        </p:txBody>
      </p:sp>
      <p:sp>
        <p:nvSpPr>
          <p:cNvPr id="1561616" name="Rectangle 16"/>
          <p:cNvSpPr>
            <a:spLocks noGrp="1" noChangeArrowheads="1"/>
          </p:cNvSpPr>
          <p:nvPr>
            <p:ph type="title"/>
          </p:nvPr>
        </p:nvSpPr>
        <p:spPr/>
        <p:txBody>
          <a:bodyPr/>
          <a:lstStyle/>
          <a:p>
            <a:pPr algn="l"/>
            <a:r>
              <a:rPr lang="fr-FR" noProof="0" dirty="0" smtClean="0"/>
              <a:t>Planning typique</a:t>
            </a:r>
          </a:p>
        </p:txBody>
      </p:sp>
      <p:sp>
        <p:nvSpPr>
          <p:cNvPr id="15" name="AutoShape 6"/>
          <p:cNvSpPr>
            <a:spLocks noChangeArrowheads="1"/>
          </p:cNvSpPr>
          <p:nvPr/>
        </p:nvSpPr>
        <p:spPr bwMode="auto">
          <a:xfrm>
            <a:off x="276569" y="3568043"/>
            <a:ext cx="1828800" cy="1346925"/>
          </a:xfrm>
          <a:prstGeom prst="roundRect">
            <a:avLst>
              <a:gd name="adj" fmla="val 16667"/>
            </a:avLst>
          </a:prstGeom>
          <a:noFill/>
          <a:ln w="38100">
            <a:noFill/>
            <a:round/>
            <a:headEnd/>
            <a:tailEnd/>
          </a:ln>
          <a:effectLst/>
        </p:spPr>
        <p:txBody>
          <a:bodyPr wrap="square" anchor="ctr"/>
          <a:lstStyle/>
          <a:p>
            <a:pPr algn="ctr">
              <a:buFontTx/>
              <a:buNone/>
            </a:pPr>
            <a:r>
              <a:rPr lang="en-US" sz="1400" b="1" dirty="0" err="1" smtClean="0">
                <a:solidFill>
                  <a:srgbClr val="3D3952"/>
                </a:solidFill>
                <a:latin typeface="Arial" pitchFamily="34" charset="0"/>
                <a:cs typeface="Arial" pitchFamily="34" charset="0"/>
              </a:rPr>
              <a:t>Approche</a:t>
            </a:r>
            <a:r>
              <a:rPr lang="en-US" sz="1400" b="1" dirty="0" smtClean="0">
                <a:solidFill>
                  <a:srgbClr val="3D3952"/>
                </a:solidFill>
                <a:latin typeface="Arial" pitchFamily="34" charset="0"/>
                <a:cs typeface="Arial" pitchFamily="34" charset="0"/>
              </a:rPr>
              <a:t> terrain, </a:t>
            </a:r>
            <a:r>
              <a:rPr lang="en-US" sz="1400" b="1" dirty="0" err="1" smtClean="0">
                <a:solidFill>
                  <a:srgbClr val="3D3952"/>
                </a:solidFill>
                <a:latin typeface="Arial" pitchFamily="34" charset="0"/>
                <a:cs typeface="Arial" pitchFamily="34" charset="0"/>
              </a:rPr>
              <a:t>critère</a:t>
            </a:r>
            <a:r>
              <a:rPr lang="en-US" sz="1400" b="1" dirty="0" smtClean="0">
                <a:solidFill>
                  <a:srgbClr val="3D3952"/>
                </a:solidFill>
                <a:latin typeface="Arial" pitchFamily="34" charset="0"/>
                <a:cs typeface="Arial" pitchFamily="34" charset="0"/>
              </a:rPr>
              <a:t>, </a:t>
            </a:r>
            <a:r>
              <a:rPr lang="en-US" sz="1400" b="1" dirty="0" err="1" smtClean="0">
                <a:solidFill>
                  <a:srgbClr val="3D3952"/>
                </a:solidFill>
                <a:latin typeface="Arial" pitchFamily="34" charset="0"/>
                <a:cs typeface="Arial" pitchFamily="34" charset="0"/>
              </a:rPr>
              <a:t>sélection</a:t>
            </a:r>
            <a:endParaRPr lang="en-US" sz="1800" b="1" dirty="0">
              <a:solidFill>
                <a:srgbClr val="3D3952"/>
              </a:solidFill>
              <a:latin typeface="Arial" pitchFamily="34" charset="0"/>
              <a:cs typeface="Arial" pitchFamily="34" charset="0"/>
            </a:endParaRPr>
          </a:p>
        </p:txBody>
      </p:sp>
      <p:sp>
        <p:nvSpPr>
          <p:cNvPr id="16" name="AutoShape 8"/>
          <p:cNvSpPr>
            <a:spLocks noChangeArrowheads="1"/>
          </p:cNvSpPr>
          <p:nvPr/>
        </p:nvSpPr>
        <p:spPr bwMode="auto">
          <a:xfrm>
            <a:off x="2494941" y="3568043"/>
            <a:ext cx="1828800" cy="1346925"/>
          </a:xfrm>
          <a:prstGeom prst="roundRect">
            <a:avLst>
              <a:gd name="adj" fmla="val 16667"/>
            </a:avLst>
          </a:prstGeom>
          <a:noFill/>
          <a:ln w="38100">
            <a:noFill/>
            <a:round/>
            <a:headEnd/>
            <a:tailEnd/>
          </a:ln>
          <a:effectLst/>
        </p:spPr>
        <p:txBody>
          <a:bodyPr wrap="square" anchor="ctr"/>
          <a:lstStyle/>
          <a:p>
            <a:pPr algn="ctr">
              <a:buFontTx/>
              <a:buNone/>
            </a:pPr>
            <a:r>
              <a:rPr lang="en-US" sz="1400" b="1" dirty="0" err="1" smtClean="0">
                <a:solidFill>
                  <a:srgbClr val="3D3952"/>
                </a:solidFill>
                <a:latin typeface="Arial" pitchFamily="34" charset="0"/>
                <a:cs typeface="Arial" pitchFamily="34" charset="0"/>
              </a:rPr>
              <a:t>Méthodologie</a:t>
            </a:r>
            <a:r>
              <a:rPr lang="en-US" sz="1400" b="1" dirty="0" smtClean="0">
                <a:solidFill>
                  <a:srgbClr val="3D3952"/>
                </a:solidFill>
                <a:latin typeface="Arial" pitchFamily="34" charset="0"/>
                <a:cs typeface="Arial" pitchFamily="34" charset="0"/>
              </a:rPr>
              <a:t>, guide </a:t>
            </a:r>
            <a:r>
              <a:rPr lang="en-US" sz="1400" b="1" dirty="0" err="1" smtClean="0">
                <a:solidFill>
                  <a:srgbClr val="3D3952"/>
                </a:solidFill>
                <a:latin typeface="Arial" pitchFamily="34" charset="0"/>
                <a:cs typeface="Arial" pitchFamily="34" charset="0"/>
              </a:rPr>
              <a:t>d’entretien</a:t>
            </a:r>
            <a:endParaRPr lang="en-US" sz="1800" b="1" dirty="0">
              <a:solidFill>
                <a:srgbClr val="3D3952"/>
              </a:solidFill>
              <a:latin typeface="Arial" pitchFamily="34" charset="0"/>
              <a:cs typeface="Arial" pitchFamily="34" charset="0"/>
            </a:endParaRPr>
          </a:p>
        </p:txBody>
      </p:sp>
      <p:sp>
        <p:nvSpPr>
          <p:cNvPr id="17" name="AutoShape 10"/>
          <p:cNvSpPr>
            <a:spLocks noChangeArrowheads="1"/>
          </p:cNvSpPr>
          <p:nvPr/>
        </p:nvSpPr>
        <p:spPr bwMode="auto">
          <a:xfrm>
            <a:off x="6942162" y="3568043"/>
            <a:ext cx="1828800" cy="1346925"/>
          </a:xfrm>
          <a:prstGeom prst="roundRect">
            <a:avLst>
              <a:gd name="adj" fmla="val 16667"/>
            </a:avLst>
          </a:prstGeom>
          <a:noFill/>
          <a:ln w="38100">
            <a:noFill/>
            <a:round/>
            <a:headEnd/>
            <a:tailEnd/>
          </a:ln>
          <a:effectLst/>
        </p:spPr>
        <p:txBody>
          <a:bodyPr wrap="square" anchor="ctr"/>
          <a:lstStyle/>
          <a:p>
            <a:pPr algn="ctr">
              <a:buFontTx/>
              <a:buNone/>
            </a:pPr>
            <a:r>
              <a:rPr lang="en-US" sz="1400" b="1" dirty="0" err="1" smtClean="0">
                <a:solidFill>
                  <a:srgbClr val="3D3952"/>
                </a:solidFill>
                <a:latin typeface="Arial" pitchFamily="34" charset="0"/>
                <a:cs typeface="Arial" pitchFamily="34" charset="0"/>
              </a:rPr>
              <a:t>Codage</a:t>
            </a:r>
            <a:r>
              <a:rPr lang="en-US" sz="1400" b="1" dirty="0" smtClean="0">
                <a:solidFill>
                  <a:srgbClr val="3D3952"/>
                </a:solidFill>
                <a:latin typeface="Arial" pitchFamily="34" charset="0"/>
                <a:cs typeface="Arial" pitchFamily="34" charset="0"/>
              </a:rPr>
              <a:t>, </a:t>
            </a:r>
            <a:r>
              <a:rPr lang="en-US" sz="1400" b="1" dirty="0" err="1" smtClean="0">
                <a:solidFill>
                  <a:srgbClr val="3D3952"/>
                </a:solidFill>
                <a:latin typeface="Arial" pitchFamily="34" charset="0"/>
                <a:cs typeface="Arial" pitchFamily="34" charset="0"/>
              </a:rPr>
              <a:t>écriture</a:t>
            </a:r>
            <a:r>
              <a:rPr lang="en-US" sz="1400" b="1" dirty="0" smtClean="0">
                <a:solidFill>
                  <a:srgbClr val="3D3952"/>
                </a:solidFill>
                <a:latin typeface="Arial" pitchFamily="34" charset="0"/>
                <a:cs typeface="Arial" pitchFamily="34" charset="0"/>
              </a:rPr>
              <a:t> du rapport</a:t>
            </a:r>
            <a:endParaRPr lang="en-US" sz="1800" b="1" dirty="0">
              <a:solidFill>
                <a:srgbClr val="3D3952"/>
              </a:solidFill>
              <a:latin typeface="Arial" pitchFamily="34" charset="0"/>
              <a:cs typeface="Arial" pitchFamily="34" charset="0"/>
            </a:endParaRPr>
          </a:p>
        </p:txBody>
      </p:sp>
      <p:sp>
        <p:nvSpPr>
          <p:cNvPr id="11" name="AutoShape 8"/>
          <p:cNvSpPr>
            <a:spLocks noChangeArrowheads="1"/>
          </p:cNvSpPr>
          <p:nvPr/>
        </p:nvSpPr>
        <p:spPr bwMode="auto">
          <a:xfrm>
            <a:off x="4704741" y="2409794"/>
            <a:ext cx="1828800" cy="1346925"/>
          </a:xfrm>
          <a:prstGeom prst="roundRect">
            <a:avLst>
              <a:gd name="adj" fmla="val 16667"/>
            </a:avLst>
          </a:prstGeom>
          <a:noFill/>
          <a:ln w="38100">
            <a:solidFill>
              <a:srgbClr val="877EB9"/>
            </a:solidFill>
            <a:round/>
            <a:headEnd/>
            <a:tailEnd/>
          </a:ln>
          <a:effectLst/>
        </p:spPr>
        <p:txBody>
          <a:bodyPr wrap="square" anchor="ctr"/>
          <a:lstStyle/>
          <a:p>
            <a:pPr algn="ctr">
              <a:buFontTx/>
              <a:buNone/>
            </a:pPr>
            <a:r>
              <a:rPr lang="en-US" sz="1800" b="1" dirty="0" smtClean="0">
                <a:solidFill>
                  <a:srgbClr val="3D3952"/>
                </a:solidFill>
                <a:latin typeface="Arial" pitchFamily="34" charset="0"/>
                <a:cs typeface="Arial" pitchFamily="34" charset="0"/>
              </a:rPr>
              <a:t>Travail de terrain</a:t>
            </a:r>
            <a:endParaRPr lang="en-US" b="1" dirty="0">
              <a:solidFill>
                <a:srgbClr val="3D3952"/>
              </a:solidFill>
              <a:latin typeface="Arial" pitchFamily="34" charset="0"/>
              <a:cs typeface="Arial" pitchFamily="34" charset="0"/>
            </a:endParaRPr>
          </a:p>
        </p:txBody>
      </p:sp>
      <p:sp>
        <p:nvSpPr>
          <p:cNvPr id="12" name="AutoShape 9"/>
          <p:cNvSpPr>
            <a:spLocks noChangeArrowheads="1"/>
          </p:cNvSpPr>
          <p:nvPr/>
        </p:nvSpPr>
        <p:spPr bwMode="auto">
          <a:xfrm rot="5400000">
            <a:off x="6595070" y="2892021"/>
            <a:ext cx="299317" cy="382471"/>
          </a:xfrm>
          <a:prstGeom prst="triangle">
            <a:avLst>
              <a:gd name="adj" fmla="val 50000"/>
            </a:avLst>
          </a:prstGeom>
          <a:solidFill>
            <a:srgbClr val="877EB9"/>
          </a:solidFill>
          <a:ln w="9525">
            <a:noFill/>
            <a:miter lim="800000"/>
            <a:headEnd/>
            <a:tailEnd/>
          </a:ln>
          <a:effectLst/>
        </p:spPr>
        <p:txBody>
          <a:bodyPr wrap="none" anchor="ctr"/>
          <a:lstStyle/>
          <a:p>
            <a:endParaRPr lang="en-US">
              <a:latin typeface="Arial" pitchFamily="34" charset="0"/>
              <a:cs typeface="Arial" pitchFamily="34" charset="0"/>
            </a:endParaRPr>
          </a:p>
        </p:txBody>
      </p:sp>
      <p:sp>
        <p:nvSpPr>
          <p:cNvPr id="18" name="AutoShape 10"/>
          <p:cNvSpPr>
            <a:spLocks noChangeArrowheads="1"/>
          </p:cNvSpPr>
          <p:nvPr/>
        </p:nvSpPr>
        <p:spPr bwMode="auto">
          <a:xfrm>
            <a:off x="4704741" y="3568043"/>
            <a:ext cx="1828800" cy="1346925"/>
          </a:xfrm>
          <a:prstGeom prst="roundRect">
            <a:avLst>
              <a:gd name="adj" fmla="val 16667"/>
            </a:avLst>
          </a:prstGeom>
          <a:noFill/>
          <a:ln w="38100">
            <a:noFill/>
            <a:round/>
            <a:headEnd/>
            <a:tailEnd/>
          </a:ln>
          <a:effectLst/>
        </p:spPr>
        <p:txBody>
          <a:bodyPr wrap="square" anchor="ctr"/>
          <a:lstStyle/>
          <a:p>
            <a:pPr algn="ctr">
              <a:buFontTx/>
              <a:buNone/>
            </a:pPr>
            <a:r>
              <a:rPr lang="en-US" sz="1400" b="1" dirty="0" smtClean="0">
                <a:solidFill>
                  <a:srgbClr val="3D3952"/>
                </a:solidFill>
                <a:latin typeface="Arial" pitchFamily="34" charset="0"/>
                <a:cs typeface="Arial" pitchFamily="34" charset="0"/>
              </a:rPr>
              <a:t>Interviews, transcription</a:t>
            </a:r>
            <a:endParaRPr lang="en-US" sz="1800" b="1" dirty="0">
              <a:solidFill>
                <a:srgbClr val="3D3952"/>
              </a:solidFill>
              <a:latin typeface="Arial" pitchFamily="34" charset="0"/>
              <a:cs typeface="Arial" pitchFamily="34" charset="0"/>
            </a:endParaRPr>
          </a:p>
        </p:txBody>
      </p:sp>
      <p:sp>
        <p:nvSpPr>
          <p:cNvPr id="14" name="Left Brace 13"/>
          <p:cNvSpPr/>
          <p:nvPr/>
        </p:nvSpPr>
        <p:spPr>
          <a:xfrm rot="-5400000" flipH="1">
            <a:off x="2042504" y="2688"/>
            <a:ext cx="504092" cy="3992194"/>
          </a:xfrm>
          <a:prstGeom prst="leftBrace">
            <a:avLst>
              <a:gd name="adj1" fmla="val 48958"/>
              <a:gd name="adj2" fmla="val 50000"/>
            </a:avLst>
          </a:prstGeom>
          <a:ln w="38100">
            <a:solidFill>
              <a:srgbClr val="877EB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Left Brace 18"/>
          <p:cNvSpPr/>
          <p:nvPr/>
        </p:nvSpPr>
        <p:spPr>
          <a:xfrm rot="-5400000" flipH="1">
            <a:off x="5372950" y="1090254"/>
            <a:ext cx="504092" cy="1840509"/>
          </a:xfrm>
          <a:prstGeom prst="leftBrace">
            <a:avLst>
              <a:gd name="adj1" fmla="val 48958"/>
              <a:gd name="adj2" fmla="val 50000"/>
            </a:avLst>
          </a:prstGeom>
          <a:ln w="38100">
            <a:solidFill>
              <a:srgbClr val="877EB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Left Brace 19"/>
          <p:cNvSpPr/>
          <p:nvPr/>
        </p:nvSpPr>
        <p:spPr>
          <a:xfrm rot="-5400000" flipH="1">
            <a:off x="7580022" y="1108881"/>
            <a:ext cx="504092" cy="1779809"/>
          </a:xfrm>
          <a:prstGeom prst="leftBrace">
            <a:avLst>
              <a:gd name="adj1" fmla="val 48958"/>
              <a:gd name="adj2" fmla="val 50000"/>
            </a:avLst>
          </a:prstGeom>
          <a:ln w="38100">
            <a:solidFill>
              <a:srgbClr val="877EB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utoShape 6"/>
          <p:cNvSpPr>
            <a:spLocks noChangeArrowheads="1"/>
          </p:cNvSpPr>
          <p:nvPr/>
        </p:nvSpPr>
        <p:spPr bwMode="auto">
          <a:xfrm>
            <a:off x="1448877" y="789674"/>
            <a:ext cx="1828800" cy="1346925"/>
          </a:xfrm>
          <a:prstGeom prst="roundRect">
            <a:avLst>
              <a:gd name="adj" fmla="val 16667"/>
            </a:avLst>
          </a:prstGeom>
          <a:noFill/>
          <a:ln w="38100">
            <a:noFill/>
            <a:round/>
            <a:headEnd/>
            <a:tailEnd/>
          </a:ln>
          <a:effectLst/>
        </p:spPr>
        <p:txBody>
          <a:bodyPr wrap="square" anchor="ctr"/>
          <a:lstStyle/>
          <a:p>
            <a:pPr algn="ctr">
              <a:buFontTx/>
              <a:buNone/>
            </a:pPr>
            <a:endParaRPr lang="en-US" sz="1800" b="1" dirty="0">
              <a:solidFill>
                <a:srgbClr val="3D3952"/>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50061496"/>
              </p:ext>
            </p:extLst>
          </p:nvPr>
        </p:nvGraphicFramePr>
        <p:xfrm>
          <a:off x="-90023" y="685800"/>
          <a:ext cx="8867432" cy="1272540"/>
        </p:xfrm>
        <a:graphic>
          <a:graphicData uri="http://schemas.openxmlformats.org/drawingml/2006/table">
            <a:tbl>
              <a:tblPr>
                <a:tableStyleId>{5C22544A-7EE6-4342-B048-85BDC9FD1C3A}</a:tableStyleId>
              </a:tblPr>
              <a:tblGrid>
                <a:gridCol w="2369813"/>
                <a:gridCol w="2195391"/>
                <a:gridCol w="2312894"/>
                <a:gridCol w="1989334"/>
              </a:tblGrid>
              <a:tr h="175484">
                <a:tc>
                  <a:txBody>
                    <a:bodyPr/>
                    <a:lstStyle/>
                    <a:p>
                      <a:pPr algn="ctr" fontAlgn="b"/>
                      <a:endParaRPr lang="fr-F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fr-FR" sz="1100" b="0" i="0" u="none" strike="noStrike">
                        <a:solidFill>
                          <a:srgbClr val="000000"/>
                        </a:solidFill>
                        <a:effectLst/>
                        <a:latin typeface="Calibri" panose="020F0502020204030204" pitchFamily="34" charset="0"/>
                      </a:endParaRPr>
                    </a:p>
                  </a:txBody>
                  <a:tcPr marL="9525" marR="9525" marT="9525" marB="0" anchor="b"/>
                </a:tc>
              </a:tr>
              <a:tr h="17548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400" b="0" i="0" u="none" strike="noStrike" dirty="0" smtClean="0">
                          <a:solidFill>
                            <a:schemeClr val="accent4">
                              <a:lumMod val="50000"/>
                              <a:lumOff val="50000"/>
                            </a:schemeClr>
                          </a:solidFill>
                          <a:effectLst/>
                          <a:latin typeface="Calibri" panose="020F0502020204030204" pitchFamily="34" charset="0"/>
                        </a:rPr>
                        <a:t>Thèse </a:t>
                      </a:r>
                    </a:p>
                    <a:p>
                      <a:pPr algn="ctr" fontAlgn="b"/>
                      <a:endParaRPr lang="fr-FR" sz="1400" b="0" i="0" u="none" strike="noStrike" dirty="0">
                        <a:solidFill>
                          <a:schemeClr val="accent4">
                            <a:lumMod val="50000"/>
                            <a:lumOff val="50000"/>
                          </a:schemeClr>
                        </a:solidFill>
                        <a:effectLst/>
                        <a:latin typeface="Calibri" panose="020F0502020204030204"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dirty="0" smtClean="0">
                          <a:solidFill>
                            <a:schemeClr val="accent4">
                              <a:lumMod val="50000"/>
                              <a:lumOff val="50000"/>
                            </a:schemeClr>
                          </a:solidFill>
                          <a:latin typeface="Calibri" panose="020F0502020204030204" pitchFamily="34" charset="0"/>
                          <a:cs typeface="Calibri" panose="020F0502020204030204" pitchFamily="34" charset="0"/>
                        </a:rPr>
                        <a:t>4-5 </a:t>
                      </a:r>
                      <a:r>
                        <a:rPr lang="en-US" sz="1400" b="0" dirty="0" err="1" smtClean="0">
                          <a:solidFill>
                            <a:schemeClr val="accent4">
                              <a:lumMod val="50000"/>
                              <a:lumOff val="50000"/>
                            </a:schemeClr>
                          </a:solidFill>
                          <a:latin typeface="Calibri" panose="020F0502020204030204" pitchFamily="34" charset="0"/>
                          <a:cs typeface="Calibri" panose="020F0502020204030204" pitchFamily="34" charset="0"/>
                        </a:rPr>
                        <a:t>mois</a:t>
                      </a:r>
                      <a:endParaRPr lang="en-US" sz="1800" b="0" dirty="0" smtClean="0">
                        <a:solidFill>
                          <a:schemeClr val="accent4">
                            <a:lumMod val="50000"/>
                            <a:lumOff val="50000"/>
                          </a:schemeClr>
                        </a:solidFill>
                        <a:latin typeface="Calibri" panose="020F0502020204030204" pitchFamily="34" charset="0"/>
                        <a:cs typeface="Calibri" panose="020F0502020204030204" pitchFamily="34" charset="0"/>
                      </a:endParaRPr>
                    </a:p>
                    <a:p>
                      <a:pPr algn="ctr" fontAlgn="b"/>
                      <a:endParaRPr lang="fr-FR" sz="1400" b="0" i="0" u="none" strike="noStrike" dirty="0">
                        <a:solidFill>
                          <a:schemeClr val="accent4">
                            <a:lumMod val="50000"/>
                            <a:lumOff val="50000"/>
                          </a:schemeClr>
                        </a:solidFill>
                        <a:effectLst/>
                        <a:latin typeface="Calibri" panose="020F0502020204030204"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dirty="0" smtClean="0">
                          <a:solidFill>
                            <a:schemeClr val="accent4">
                              <a:lumMod val="50000"/>
                              <a:lumOff val="50000"/>
                            </a:schemeClr>
                          </a:solidFill>
                          <a:latin typeface="Calibri" panose="020F0502020204030204" pitchFamily="34" charset="0"/>
                          <a:cs typeface="Calibri" panose="020F0502020204030204" pitchFamily="34" charset="0"/>
                        </a:rPr>
                        <a:t>4-5 </a:t>
                      </a:r>
                      <a:r>
                        <a:rPr lang="en-US" sz="1400" b="0" dirty="0" err="1" smtClean="0">
                          <a:solidFill>
                            <a:schemeClr val="accent4">
                              <a:lumMod val="50000"/>
                              <a:lumOff val="50000"/>
                            </a:schemeClr>
                          </a:solidFill>
                          <a:latin typeface="Calibri" panose="020F0502020204030204" pitchFamily="34" charset="0"/>
                          <a:cs typeface="Calibri" panose="020F0502020204030204" pitchFamily="34" charset="0"/>
                        </a:rPr>
                        <a:t>mois</a:t>
                      </a:r>
                      <a:endParaRPr lang="en-US" sz="1800" b="0" dirty="0" smtClean="0">
                        <a:solidFill>
                          <a:schemeClr val="accent4">
                            <a:lumMod val="50000"/>
                            <a:lumOff val="50000"/>
                          </a:schemeClr>
                        </a:solidFill>
                        <a:latin typeface="Calibri" panose="020F0502020204030204" pitchFamily="34" charset="0"/>
                        <a:cs typeface="Calibri" panose="020F0502020204030204" pitchFamily="34" charset="0"/>
                      </a:endParaRPr>
                    </a:p>
                    <a:p>
                      <a:pPr algn="ctr" fontAlgn="b"/>
                      <a:endParaRPr lang="fr-FR" sz="1400" b="0" i="0" u="none" strike="noStrike" dirty="0">
                        <a:solidFill>
                          <a:schemeClr val="accent4">
                            <a:lumMod val="50000"/>
                            <a:lumOff val="50000"/>
                          </a:schemeClr>
                        </a:solidFill>
                        <a:effectLst/>
                        <a:latin typeface="Calibri" panose="020F0502020204030204"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dirty="0" smtClean="0">
                          <a:solidFill>
                            <a:schemeClr val="accent4">
                              <a:lumMod val="50000"/>
                              <a:lumOff val="50000"/>
                            </a:schemeClr>
                          </a:solidFill>
                          <a:latin typeface="Calibri" panose="020F0502020204030204" pitchFamily="34" charset="0"/>
                          <a:cs typeface="Calibri" panose="020F0502020204030204" pitchFamily="34" charset="0"/>
                        </a:rPr>
                        <a:t>4-5 </a:t>
                      </a:r>
                      <a:r>
                        <a:rPr lang="en-US" sz="1400" b="0" dirty="0" err="1" smtClean="0">
                          <a:solidFill>
                            <a:schemeClr val="accent4">
                              <a:lumMod val="50000"/>
                              <a:lumOff val="50000"/>
                            </a:schemeClr>
                          </a:solidFill>
                          <a:latin typeface="Calibri" panose="020F0502020204030204" pitchFamily="34" charset="0"/>
                          <a:cs typeface="Calibri" panose="020F0502020204030204" pitchFamily="34" charset="0"/>
                        </a:rPr>
                        <a:t>mois</a:t>
                      </a:r>
                      <a:endParaRPr lang="en-US" sz="1800" b="0" dirty="0" smtClean="0">
                        <a:solidFill>
                          <a:schemeClr val="accent4">
                            <a:lumMod val="50000"/>
                            <a:lumOff val="50000"/>
                          </a:schemeClr>
                        </a:solidFill>
                        <a:latin typeface="Calibri" panose="020F0502020204030204" pitchFamily="34" charset="0"/>
                        <a:cs typeface="Calibri" panose="020F0502020204030204" pitchFamily="34" charset="0"/>
                      </a:endParaRPr>
                    </a:p>
                    <a:p>
                      <a:pPr algn="ctr" fontAlgn="b"/>
                      <a:endParaRPr lang="fr-FR" sz="1400" b="0" i="0" u="none" strike="noStrike" dirty="0">
                        <a:solidFill>
                          <a:schemeClr val="accent4">
                            <a:lumMod val="50000"/>
                            <a:lumOff val="50000"/>
                          </a:schemeClr>
                        </a:solidFill>
                        <a:effectLst/>
                        <a:latin typeface="Calibri" panose="020F0502020204030204" pitchFamily="34" charset="0"/>
                      </a:endParaRPr>
                    </a:p>
                  </a:txBody>
                  <a:tcPr marL="9525" marR="9525" marT="9525" marB="0" anchor="b"/>
                </a:tc>
              </a:tr>
              <a:tr h="175484">
                <a:tc>
                  <a:txBody>
                    <a:bodyPr/>
                    <a:lstStyle/>
                    <a:p>
                      <a:pPr algn="ctr" fontAlgn="b"/>
                      <a:endParaRPr lang="fr-FR" sz="1400" b="0" i="0" u="none" strike="noStrike" dirty="0">
                        <a:solidFill>
                          <a:schemeClr val="accent4">
                            <a:lumMod val="50000"/>
                            <a:lumOff val="50000"/>
                          </a:schemeClr>
                        </a:solidFill>
                        <a:effectLst/>
                        <a:latin typeface="Calibri" panose="020F0502020204030204" pitchFamily="34" charset="0"/>
                      </a:endParaRPr>
                    </a:p>
                  </a:txBody>
                  <a:tcPr marL="9525" marR="9525" marT="9525" marB="0" anchor="b"/>
                </a:tc>
                <a:tc>
                  <a:txBody>
                    <a:bodyPr/>
                    <a:lstStyle/>
                    <a:p>
                      <a:pPr algn="ctr" fontAlgn="b"/>
                      <a:endParaRPr lang="fr-FR" sz="1400" b="0" i="0" u="none" strike="noStrike">
                        <a:solidFill>
                          <a:schemeClr val="accent4">
                            <a:lumMod val="50000"/>
                            <a:lumOff val="50000"/>
                          </a:schemeClr>
                        </a:solidFill>
                        <a:effectLst/>
                        <a:latin typeface="Calibri" panose="020F0502020204030204" pitchFamily="34" charset="0"/>
                      </a:endParaRPr>
                    </a:p>
                  </a:txBody>
                  <a:tcPr marL="9525" marR="9525" marT="9525" marB="0" anchor="b"/>
                </a:tc>
                <a:tc>
                  <a:txBody>
                    <a:bodyPr/>
                    <a:lstStyle/>
                    <a:p>
                      <a:pPr algn="ctr" fontAlgn="b"/>
                      <a:endParaRPr lang="fr-FR" sz="1400" b="0" i="0" u="none" strike="noStrike">
                        <a:solidFill>
                          <a:schemeClr val="accent4">
                            <a:lumMod val="50000"/>
                            <a:lumOff val="50000"/>
                          </a:schemeClr>
                        </a:solidFill>
                        <a:effectLst/>
                        <a:latin typeface="Calibri" panose="020F0502020204030204" pitchFamily="34" charset="0"/>
                      </a:endParaRPr>
                    </a:p>
                  </a:txBody>
                  <a:tcPr marL="9525" marR="9525" marT="9525" marB="0" anchor="b"/>
                </a:tc>
                <a:tc>
                  <a:txBody>
                    <a:bodyPr/>
                    <a:lstStyle/>
                    <a:p>
                      <a:pPr algn="ctr" fontAlgn="b"/>
                      <a:endParaRPr lang="fr-FR" sz="1400" b="0" i="0" u="none" strike="noStrike">
                        <a:solidFill>
                          <a:schemeClr val="accent4">
                            <a:lumMod val="50000"/>
                            <a:lumOff val="50000"/>
                          </a:schemeClr>
                        </a:solidFill>
                        <a:effectLst/>
                        <a:latin typeface="Calibri" panose="020F0502020204030204" pitchFamily="34" charset="0"/>
                      </a:endParaRPr>
                    </a:p>
                  </a:txBody>
                  <a:tcPr marL="9525" marR="9525" marT="9525" marB="0" anchor="b"/>
                </a:tc>
              </a:tr>
              <a:tr h="175484">
                <a:tc>
                  <a:txBody>
                    <a:bodyPr/>
                    <a:lstStyle/>
                    <a:p>
                      <a:pPr algn="ctr" fontAlgn="b"/>
                      <a:r>
                        <a:rPr lang="fr-FR" sz="1400" b="0" i="0" u="none" strike="noStrike" dirty="0" smtClean="0">
                          <a:solidFill>
                            <a:schemeClr val="accent4">
                              <a:lumMod val="50000"/>
                              <a:lumOff val="50000"/>
                            </a:schemeClr>
                          </a:solidFill>
                          <a:effectLst/>
                          <a:latin typeface="Calibri" panose="020F0502020204030204" pitchFamily="34" charset="0"/>
                          <a:cs typeface="Calibri" panose="020F0502020204030204" pitchFamily="34" charset="0"/>
                        </a:rPr>
                        <a:t>Master 2  </a:t>
                      </a:r>
                      <a:endParaRPr lang="fr-FR" sz="1400" b="0" i="0" u="none" strike="noStrike" dirty="0">
                        <a:solidFill>
                          <a:schemeClr val="accent4">
                            <a:lumMod val="50000"/>
                            <a:lumOff val="50000"/>
                          </a:schemeClr>
                        </a:solidFill>
                        <a:effectLst/>
                        <a:latin typeface="Calibri" panose="020F0502020204030204" pitchFamily="34" charset="0"/>
                        <a:cs typeface="Calibri" panose="020F0502020204030204" pitchFamily="34" charset="0"/>
                      </a:endParaRPr>
                    </a:p>
                  </a:txBody>
                  <a:tcPr marL="9525" marR="9525" marT="9525" marB="0"/>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dirty="0" smtClean="0">
                          <a:solidFill>
                            <a:schemeClr val="accent4">
                              <a:lumMod val="50000"/>
                              <a:lumOff val="50000"/>
                            </a:schemeClr>
                          </a:solidFill>
                          <a:latin typeface="Calibri" panose="020F0502020204030204" pitchFamily="34" charset="0"/>
                          <a:cs typeface="Calibri" panose="020F0502020204030204" pitchFamily="34" charset="0"/>
                        </a:rPr>
                        <a:t>2-3 </a:t>
                      </a:r>
                      <a:r>
                        <a:rPr lang="en-US" sz="1400" b="0" dirty="0" err="1" smtClean="0">
                          <a:solidFill>
                            <a:schemeClr val="accent4">
                              <a:lumMod val="50000"/>
                              <a:lumOff val="50000"/>
                            </a:schemeClr>
                          </a:solidFill>
                          <a:latin typeface="Calibri" panose="020F0502020204030204" pitchFamily="34" charset="0"/>
                          <a:cs typeface="Calibri" panose="020F0502020204030204" pitchFamily="34" charset="0"/>
                        </a:rPr>
                        <a:t>semaines</a:t>
                      </a:r>
                      <a:endParaRPr lang="en-US" sz="1800" b="0" dirty="0" smtClean="0">
                        <a:solidFill>
                          <a:schemeClr val="accent4">
                            <a:lumMod val="50000"/>
                            <a:lumOff val="50000"/>
                          </a:schemeClr>
                        </a:solidFill>
                        <a:latin typeface="Calibri" panose="020F0502020204030204" pitchFamily="34" charset="0"/>
                        <a:cs typeface="Calibri" panose="020F0502020204030204" pitchFamily="34" charset="0"/>
                      </a:endParaRPr>
                    </a:p>
                    <a:p>
                      <a:pPr algn="ctr" fontAlgn="b"/>
                      <a:endParaRPr lang="fr-FR" sz="1400" b="0" i="0" u="none" strike="noStrike" dirty="0">
                        <a:solidFill>
                          <a:schemeClr val="accent4">
                            <a:lumMod val="50000"/>
                            <a:lumOff val="50000"/>
                          </a:schemeClr>
                        </a:solidFill>
                        <a:effectLst/>
                        <a:latin typeface="Calibri" panose="020F0502020204030204" pitchFamily="34" charset="0"/>
                        <a:cs typeface="Calibri" panose="020F0502020204030204" pitchFamily="34" charset="0"/>
                      </a:endParaRPr>
                    </a:p>
                  </a:txBody>
                  <a:tcPr marL="9525" marR="9525" marT="9525" marB="0"/>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dirty="0" smtClean="0">
                          <a:solidFill>
                            <a:schemeClr val="accent4">
                              <a:lumMod val="50000"/>
                              <a:lumOff val="50000"/>
                            </a:schemeClr>
                          </a:solidFill>
                          <a:latin typeface="Calibri" panose="020F0502020204030204" pitchFamily="34" charset="0"/>
                          <a:cs typeface="Calibri" panose="020F0502020204030204" pitchFamily="34" charset="0"/>
                        </a:rPr>
                        <a:t>2-3 </a:t>
                      </a:r>
                      <a:r>
                        <a:rPr lang="en-US" sz="1400" b="0" dirty="0" err="1" smtClean="0">
                          <a:solidFill>
                            <a:schemeClr val="accent4">
                              <a:lumMod val="50000"/>
                              <a:lumOff val="50000"/>
                            </a:schemeClr>
                          </a:solidFill>
                          <a:latin typeface="Calibri" panose="020F0502020204030204" pitchFamily="34" charset="0"/>
                          <a:cs typeface="Calibri" panose="020F0502020204030204" pitchFamily="34" charset="0"/>
                        </a:rPr>
                        <a:t>semaines</a:t>
                      </a:r>
                      <a:endParaRPr lang="en-US" sz="1800" b="0" dirty="0" smtClean="0">
                        <a:solidFill>
                          <a:schemeClr val="accent4">
                            <a:lumMod val="50000"/>
                            <a:lumOff val="50000"/>
                          </a:schemeClr>
                        </a:solidFill>
                        <a:latin typeface="Calibri" panose="020F0502020204030204" pitchFamily="34" charset="0"/>
                        <a:cs typeface="Calibri" panose="020F0502020204030204" pitchFamily="34" charset="0"/>
                      </a:endParaRPr>
                    </a:p>
                    <a:p>
                      <a:pPr algn="ctr" fontAlgn="b"/>
                      <a:endParaRPr lang="fr-FR" sz="1400" b="0" i="0" u="none" strike="noStrike" dirty="0">
                        <a:solidFill>
                          <a:schemeClr val="accent4">
                            <a:lumMod val="50000"/>
                            <a:lumOff val="50000"/>
                          </a:schemeClr>
                        </a:solidFill>
                        <a:effectLst/>
                        <a:latin typeface="Calibri" panose="020F0502020204030204" pitchFamily="34" charset="0"/>
                        <a:cs typeface="Calibri" panose="020F0502020204030204" pitchFamily="34" charset="0"/>
                      </a:endParaRPr>
                    </a:p>
                  </a:txBody>
                  <a:tcPr marL="9525" marR="9525" marT="9525" marB="0"/>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dirty="0" smtClean="0">
                          <a:solidFill>
                            <a:schemeClr val="accent4">
                              <a:lumMod val="50000"/>
                              <a:lumOff val="50000"/>
                            </a:schemeClr>
                          </a:solidFill>
                          <a:latin typeface="Calibri" panose="020F0502020204030204" pitchFamily="34" charset="0"/>
                          <a:cs typeface="Calibri" panose="020F0502020204030204" pitchFamily="34" charset="0"/>
                        </a:rPr>
                        <a:t>2-3 </a:t>
                      </a:r>
                      <a:r>
                        <a:rPr lang="en-US" sz="1400" b="0" dirty="0" err="1" smtClean="0">
                          <a:solidFill>
                            <a:schemeClr val="accent4">
                              <a:lumMod val="50000"/>
                              <a:lumOff val="50000"/>
                            </a:schemeClr>
                          </a:solidFill>
                          <a:latin typeface="Calibri" panose="020F0502020204030204" pitchFamily="34" charset="0"/>
                          <a:cs typeface="Calibri" panose="020F0502020204030204" pitchFamily="34" charset="0"/>
                        </a:rPr>
                        <a:t>semaines</a:t>
                      </a:r>
                      <a:endParaRPr lang="en-US" sz="1800" b="0" dirty="0" smtClean="0">
                        <a:solidFill>
                          <a:schemeClr val="accent4">
                            <a:lumMod val="50000"/>
                            <a:lumOff val="50000"/>
                          </a:schemeClr>
                        </a:solidFill>
                        <a:latin typeface="Calibri" panose="020F0502020204030204" pitchFamily="34" charset="0"/>
                        <a:cs typeface="Calibri" panose="020F0502020204030204" pitchFamily="34" charset="0"/>
                      </a:endParaRPr>
                    </a:p>
                    <a:p>
                      <a:pPr algn="ctr" fontAlgn="b"/>
                      <a:endParaRPr lang="fr-FR" sz="1400" b="0" i="0" u="none" strike="noStrike" dirty="0">
                        <a:solidFill>
                          <a:schemeClr val="accent4">
                            <a:lumMod val="50000"/>
                            <a:lumOff val="50000"/>
                          </a:schemeClr>
                        </a:solidFill>
                        <a:effectLst/>
                        <a:latin typeface="Calibri" panose="020F0502020204030204" pitchFamily="34" charset="0"/>
                        <a:cs typeface="Calibri" panose="020F0502020204030204" pitchFamily="34" charset="0"/>
                      </a:endParaRPr>
                    </a:p>
                  </a:txBody>
                  <a:tcPr marL="9525" marR="9525" marT="9525" marB="0"/>
                </a:tc>
              </a:tr>
            </a:tbl>
          </a:graphicData>
        </a:graphic>
      </p:graphicFrame>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dirty="0" smtClean="0"/>
              <a:t>Conclusion et </a:t>
            </a:r>
            <a:r>
              <a:rPr lang="fr-FR" dirty="0"/>
              <a:t>Conseils</a:t>
            </a:r>
            <a:r>
              <a:rPr lang="fr-FR" noProof="0" dirty="0" smtClean="0"/>
              <a:t> </a:t>
            </a:r>
            <a:endParaRPr lang="fr-FR" noProof="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95981203"/>
              </p:ext>
            </p:extLst>
          </p:nvPr>
        </p:nvGraphicFramePr>
        <p:xfrm>
          <a:off x="295835" y="860611"/>
          <a:ext cx="6191026" cy="534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4386" name="Picture 2" descr="C:\Users\Catherine Voynnet\Pictures\Photo\à transférer\2005 la Réunion 26-10 au 7-11 15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49439" y="776320"/>
            <a:ext cx="2092364" cy="13950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46259" y="2470328"/>
            <a:ext cx="1995544" cy="649390"/>
          </a:xfrm>
          <a:prstGeom prst="rect">
            <a:avLst/>
          </a:prstGeom>
        </p:spPr>
        <p:txBody>
          <a:bodyPr wrap="square">
            <a:spAutoFit/>
          </a:bodyPr>
          <a:lstStyle/>
          <a:p>
            <a:pPr lvl="0" algn="ctr">
              <a:buNone/>
            </a:pPr>
            <a:r>
              <a:rPr lang="en-US" sz="1800" b="1" kern="0" dirty="0" err="1">
                <a:solidFill>
                  <a:srgbClr val="000000">
                    <a:lumMod val="75000"/>
                    <a:lumOff val="25000"/>
                  </a:srgbClr>
                </a:solidFill>
                <a:latin typeface="Arial"/>
              </a:rPr>
              <a:t>Voler</a:t>
            </a:r>
            <a:r>
              <a:rPr lang="en-US" sz="1800" b="1" kern="0" dirty="0">
                <a:solidFill>
                  <a:srgbClr val="000000">
                    <a:lumMod val="75000"/>
                    <a:lumOff val="25000"/>
                  </a:srgbClr>
                </a:solidFill>
                <a:latin typeface="Arial"/>
              </a:rPr>
              <a:t> de </a:t>
            </a:r>
            <a:r>
              <a:rPr lang="en-US" sz="1800" b="1" kern="0" dirty="0" err="1">
                <a:solidFill>
                  <a:srgbClr val="000000">
                    <a:lumMod val="75000"/>
                    <a:lumOff val="25000"/>
                  </a:srgbClr>
                </a:solidFill>
                <a:latin typeface="Arial"/>
              </a:rPr>
              <a:t>ses</a:t>
            </a:r>
            <a:r>
              <a:rPr lang="en-US" sz="1800" b="1" kern="0" dirty="0">
                <a:solidFill>
                  <a:srgbClr val="000000">
                    <a:lumMod val="75000"/>
                    <a:lumOff val="25000"/>
                  </a:srgbClr>
                </a:solidFill>
                <a:latin typeface="Arial"/>
              </a:rPr>
              <a:t> </a:t>
            </a:r>
            <a:r>
              <a:rPr lang="en-US" sz="1800" b="1" kern="0" dirty="0" err="1">
                <a:solidFill>
                  <a:srgbClr val="000000">
                    <a:lumMod val="75000"/>
                    <a:lumOff val="25000"/>
                  </a:srgbClr>
                </a:solidFill>
                <a:latin typeface="Arial"/>
              </a:rPr>
              <a:t>propres</a:t>
            </a:r>
            <a:r>
              <a:rPr lang="en-US" sz="1800" b="1" kern="0" dirty="0">
                <a:solidFill>
                  <a:srgbClr val="000000">
                    <a:lumMod val="75000"/>
                    <a:lumOff val="25000"/>
                  </a:srgbClr>
                </a:solidFill>
                <a:latin typeface="Arial"/>
              </a:rPr>
              <a:t> </a:t>
            </a:r>
            <a:r>
              <a:rPr lang="en-US" sz="1800" b="1" kern="0" dirty="0" err="1" smtClean="0">
                <a:solidFill>
                  <a:srgbClr val="000000">
                    <a:lumMod val="75000"/>
                    <a:lumOff val="25000"/>
                  </a:srgbClr>
                </a:solidFill>
                <a:latin typeface="Arial"/>
              </a:rPr>
              <a:t>ailes</a:t>
            </a:r>
            <a:r>
              <a:rPr lang="en-US" sz="1800" b="1" kern="0" dirty="0" smtClean="0">
                <a:solidFill>
                  <a:srgbClr val="000000">
                    <a:lumMod val="75000"/>
                    <a:lumOff val="25000"/>
                  </a:srgbClr>
                </a:solidFill>
                <a:latin typeface="Arial"/>
              </a:rPr>
              <a:t> !</a:t>
            </a:r>
            <a:endParaRPr lang="en-US" sz="1800" b="1" kern="0" dirty="0">
              <a:solidFill>
                <a:srgbClr val="000000">
                  <a:lumMod val="75000"/>
                  <a:lumOff val="25000"/>
                </a:srgbClr>
              </a:solidFill>
              <a:latin typeface="Arial"/>
            </a:endParaRPr>
          </a:p>
        </p:txBody>
      </p:sp>
    </p:spTree>
    <p:extLst>
      <p:ext uri="{BB962C8B-B14F-4D97-AF65-F5344CB8AC3E}">
        <p14:creationId xmlns:p14="http://schemas.microsoft.com/office/powerpoint/2010/main" val="24778994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84246" y="158260"/>
            <a:ext cx="7127875" cy="398693"/>
          </a:xfrm>
        </p:spPr>
        <p:txBody>
          <a:bodyPr/>
          <a:lstStyle/>
          <a:p>
            <a:pPr eaLnBrk="1" hangingPunct="1"/>
            <a:r>
              <a:rPr lang="en-US" noProof="0" smtClean="0"/>
              <a:t>Right attitudes to develop</a:t>
            </a:r>
          </a:p>
        </p:txBody>
      </p:sp>
      <p:graphicFrame>
        <p:nvGraphicFramePr>
          <p:cNvPr id="16" name="Diagramme 15"/>
          <p:cNvGraphicFramePr/>
          <p:nvPr>
            <p:extLst>
              <p:ext uri="{D42A27DB-BD31-4B8C-83A1-F6EECF244321}">
                <p14:modId xmlns:p14="http://schemas.microsoft.com/office/powerpoint/2010/main" val="447199273"/>
              </p:ext>
            </p:extLst>
          </p:nvPr>
        </p:nvGraphicFramePr>
        <p:xfrm>
          <a:off x="0" y="1481138"/>
          <a:ext cx="8686800" cy="4972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916097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634" name="Rectangle 2"/>
          <p:cNvSpPr>
            <a:spLocks noGrp="1" noChangeArrowheads="1"/>
          </p:cNvSpPr>
          <p:nvPr>
            <p:ph type="title"/>
          </p:nvPr>
        </p:nvSpPr>
        <p:spPr>
          <a:noFill/>
          <a:ln/>
        </p:spPr>
        <p:txBody>
          <a:bodyPr/>
          <a:lstStyle/>
          <a:p>
            <a:r>
              <a:rPr lang="en-US" noProof="0" smtClean="0"/>
              <a:t>Listening</a:t>
            </a:r>
          </a:p>
        </p:txBody>
      </p:sp>
      <p:sp>
        <p:nvSpPr>
          <p:cNvPr id="1477635" name="Rectangle 3"/>
          <p:cNvSpPr>
            <a:spLocks noGrp="1" noChangeArrowheads="1"/>
          </p:cNvSpPr>
          <p:nvPr>
            <p:ph idx="1"/>
          </p:nvPr>
        </p:nvSpPr>
        <p:spPr>
          <a:xfrm>
            <a:off x="457200" y="1219200"/>
            <a:ext cx="8263890" cy="5334000"/>
          </a:xfrm>
          <a:noFill/>
          <a:ln/>
        </p:spPr>
        <p:txBody>
          <a:bodyPr/>
          <a:lstStyle/>
          <a:p>
            <a:pPr marL="47625" indent="-47625"/>
            <a:r>
              <a:rPr lang="en-US" noProof="0" smtClean="0">
                <a:solidFill>
                  <a:srgbClr val="3D3952"/>
                </a:solidFill>
              </a:rPr>
              <a:t>You can demonstrate that you are listening </a:t>
            </a:r>
          </a:p>
          <a:p>
            <a:pPr marL="47625" indent="-47625"/>
            <a:r>
              <a:rPr lang="en-US" noProof="0" smtClean="0">
                <a:solidFill>
                  <a:srgbClr val="3D3952"/>
                </a:solidFill>
              </a:rPr>
              <a:t>By repeating (rephrasing) the last expression used by the respondent in a neutral way </a:t>
            </a:r>
          </a:p>
          <a:p>
            <a:pPr marL="47625" indent="-47625"/>
            <a:r>
              <a:rPr lang="en-US" noProof="0" smtClean="0">
                <a:solidFill>
                  <a:srgbClr val="3D3952"/>
                </a:solidFill>
              </a:rPr>
              <a:t>By asking questions</a:t>
            </a:r>
          </a:p>
          <a:p>
            <a:pPr marL="677863" lvl="1">
              <a:buFont typeface="Arial" pitchFamily="34" charset="0"/>
              <a:buChar char="•"/>
            </a:pPr>
            <a:r>
              <a:rPr lang="en-US" sz="2000" noProof="0" smtClean="0">
                <a:solidFill>
                  <a:srgbClr val="3D3952"/>
                </a:solidFill>
              </a:rPr>
              <a:t>Follow-up</a:t>
            </a:r>
          </a:p>
          <a:p>
            <a:pPr marL="677863" lvl="1">
              <a:buFont typeface="Arial" pitchFamily="34" charset="0"/>
              <a:buChar char="•"/>
            </a:pPr>
            <a:r>
              <a:rPr lang="en-US" sz="2000" noProof="0" smtClean="0">
                <a:solidFill>
                  <a:srgbClr val="3D3952"/>
                </a:solidFill>
              </a:rPr>
              <a:t> “Earlier, you told us that…”</a:t>
            </a:r>
          </a:p>
          <a:p>
            <a:pPr marL="677863" lvl="1">
              <a:buFont typeface="Arial" pitchFamily="34" charset="0"/>
              <a:buChar char="•"/>
            </a:pPr>
            <a:r>
              <a:rPr lang="en-US" sz="2000" noProof="0" smtClean="0">
                <a:solidFill>
                  <a:srgbClr val="3D3952"/>
                </a:solidFill>
              </a:rPr>
              <a:t>“I want to go back to something else you said…”</a:t>
            </a:r>
          </a:p>
          <a:p>
            <a:pPr marL="57150" indent="9525"/>
            <a:endParaRPr lang="en-US" sz="1200" noProof="0" smtClean="0">
              <a:solidFill>
                <a:srgbClr val="3D3952"/>
              </a:solidFill>
            </a:endParaRPr>
          </a:p>
          <a:p>
            <a:pPr marL="47625" indent="-47625"/>
            <a:r>
              <a:rPr lang="en-US" noProof="0" smtClean="0">
                <a:solidFill>
                  <a:srgbClr val="3D3952"/>
                </a:solidFill>
              </a:rPr>
              <a:t>Signal your transitions: “Great, now I’d like to move onto a totally different topic”</a:t>
            </a:r>
          </a:p>
          <a:p>
            <a:pPr marL="47625" indent="-47625"/>
            <a:r>
              <a:rPr lang="en-US" noProof="0" smtClean="0">
                <a:solidFill>
                  <a:srgbClr val="3D3952"/>
                </a:solidFill>
              </a:rPr>
              <a:t>This level of listening is </a:t>
            </a:r>
            <a:r>
              <a:rPr lang="en-US" i="1" noProof="0" smtClean="0">
                <a:solidFill>
                  <a:srgbClr val="3D3952"/>
                </a:solidFill>
              </a:rPr>
              <a:t>not</a:t>
            </a:r>
            <a:r>
              <a:rPr lang="en-US" noProof="0" smtClean="0">
                <a:solidFill>
                  <a:srgbClr val="3D3952"/>
                </a:solidFill>
              </a:rPr>
              <a:t> how we normally talk to each other</a:t>
            </a:r>
          </a:p>
          <a:p>
            <a:pPr marL="677863" lvl="1">
              <a:buFont typeface="Arial" pitchFamily="34" charset="0"/>
              <a:buChar char="•"/>
            </a:pPr>
            <a:r>
              <a:rPr lang="en-US" sz="2000" noProof="0" smtClean="0">
                <a:solidFill>
                  <a:srgbClr val="3D3952"/>
                </a:solidFill>
              </a:rPr>
              <a:t>Remember that you are interviewing, not having a conversation</a:t>
            </a:r>
          </a:p>
          <a:p>
            <a:pPr marL="677863" lvl="1">
              <a:buFont typeface="Arial" pitchFamily="34" charset="0"/>
              <a:buChar char="•"/>
            </a:pPr>
            <a:r>
              <a:rPr lang="en-US" sz="2000" noProof="0" smtClean="0">
                <a:solidFill>
                  <a:srgbClr val="3D3952"/>
                </a:solidFill>
              </a:rPr>
              <a:t>This is really different</a:t>
            </a:r>
          </a:p>
          <a:p>
            <a:pPr marL="290513" indent="-223838"/>
            <a:endParaRPr lang="en-US" noProof="0" smtClean="0">
              <a:solidFill>
                <a:srgbClr val="3D3952"/>
              </a:solidFill>
            </a:endParaRPr>
          </a:p>
        </p:txBody>
      </p:sp>
    </p:spTree>
    <p:extLst>
      <p:ext uri="{BB962C8B-B14F-4D97-AF65-F5344CB8AC3E}">
        <p14:creationId xmlns:p14="http://schemas.microsoft.com/office/powerpoint/2010/main" val="28533192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5 impératifs pour une communication efficace</a:t>
            </a:r>
            <a:endParaRPr lang="fr-FR" dirty="0"/>
          </a:p>
        </p:txBody>
      </p:sp>
      <p:graphicFrame>
        <p:nvGraphicFramePr>
          <p:cNvPr id="7" name="Espace réservé du contenu 6"/>
          <p:cNvGraphicFramePr>
            <a:graphicFrameLocks noGrp="1"/>
          </p:cNvGraphicFramePr>
          <p:nvPr>
            <p:ph idx="1"/>
          </p:nvPr>
        </p:nvGraphicFramePr>
        <p:xfrm>
          <a:off x="457200" y="1600200"/>
          <a:ext cx="8229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785400" y="599397"/>
            <a:ext cx="4150495" cy="954107"/>
          </a:xfrm>
          <a:prstGeom prst="rect">
            <a:avLst/>
          </a:prstGeom>
        </p:spPr>
        <p:txBody>
          <a:bodyPr wrap="none">
            <a:spAutoFit/>
          </a:bodyPr>
          <a:lstStyle/>
          <a:p>
            <a:pPr>
              <a:buNone/>
            </a:pPr>
            <a:r>
              <a:rPr lang="fr-FR" sz="3200" kern="0" dirty="0" smtClean="0">
                <a:solidFill>
                  <a:srgbClr val="00B050"/>
                </a:solidFill>
                <a:latin typeface="Arial"/>
              </a:rPr>
              <a:t>C. Rogers</a:t>
            </a:r>
          </a:p>
          <a:p>
            <a:pPr>
              <a:buNone/>
            </a:pPr>
            <a:r>
              <a:rPr lang="fr-FR" i="1" dirty="0" smtClean="0"/>
              <a:t>Le développement de la personne</a:t>
            </a:r>
            <a:endParaRPr lang="fr-FR" dirty="0">
              <a:solidFill>
                <a:srgbClr val="00B050"/>
              </a:solidFill>
            </a:endParaRPr>
          </a:p>
        </p:txBody>
      </p:sp>
    </p:spTree>
    <p:extLst>
      <p:ext uri="{BB962C8B-B14F-4D97-AF65-F5344CB8AC3E}">
        <p14:creationId xmlns:p14="http://schemas.microsoft.com/office/powerpoint/2010/main" val="3434961690"/>
      </p:ext>
    </p:extLst>
  </p:cSld>
  <p:clrMapOvr>
    <a:masterClrMapping/>
  </p:clrMapOvr>
  <p:transition/>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5430</Words>
  <Application>Microsoft Office PowerPoint</Application>
  <PresentationFormat>Affichage à l'écran (4:3)</PresentationFormat>
  <Paragraphs>760</Paragraphs>
  <Slides>65</Slides>
  <Notes>29</Notes>
  <HiddenSlides>0</HiddenSlides>
  <MMClips>0</MMClips>
  <ScaleCrop>false</ScaleCrop>
  <HeadingPairs>
    <vt:vector size="6" baseType="variant">
      <vt:variant>
        <vt:lpstr>Thème</vt:lpstr>
      </vt:variant>
      <vt:variant>
        <vt:i4>2</vt:i4>
      </vt:variant>
      <vt:variant>
        <vt:lpstr>Serveurs OLE incorporés</vt:lpstr>
      </vt:variant>
      <vt:variant>
        <vt:i4>2</vt:i4>
      </vt:variant>
      <vt:variant>
        <vt:lpstr>Titres des diapositives</vt:lpstr>
      </vt:variant>
      <vt:variant>
        <vt:i4>65</vt:i4>
      </vt:variant>
    </vt:vector>
  </HeadingPairs>
  <TitlesOfParts>
    <vt:vector size="69" baseType="lpstr">
      <vt:lpstr>Blank</vt:lpstr>
      <vt:lpstr>Custom Design</vt:lpstr>
      <vt:lpstr>Document</vt:lpstr>
      <vt:lpstr>Image</vt:lpstr>
      <vt:lpstr>L’analyse  des données qualitatives assistée par ordinateur</vt:lpstr>
      <vt:lpstr>Qualitative research compared to quantitative R.</vt:lpstr>
      <vt:lpstr>Why Do You Need qualitative methods?</vt:lpstr>
      <vt:lpstr>Qualitative process in HR management</vt:lpstr>
      <vt:lpstr>Interviewing</vt:lpstr>
      <vt:lpstr>Fieldwork principles</vt:lpstr>
      <vt:lpstr>Right attitudes to develop</vt:lpstr>
      <vt:lpstr>Listening</vt:lpstr>
      <vt:lpstr>5 impératifs pour une communication efficace</vt:lpstr>
      <vt:lpstr>Observing: Participant observation </vt:lpstr>
      <vt:lpstr>Observing: the process</vt:lpstr>
      <vt:lpstr>Listening body language</vt:lpstr>
      <vt:lpstr>Silence defeats awkwardness</vt:lpstr>
      <vt:lpstr>Use natural language</vt:lpstr>
      <vt:lpstr>Find your personal style</vt:lpstr>
      <vt:lpstr>Questions to probe on what’s unsaid</vt:lpstr>
      <vt:lpstr>Questions to probe on what’s unsaid</vt:lpstr>
      <vt:lpstr>Why so many types of questions?</vt:lpstr>
      <vt:lpstr>Interviewing Exercise</vt:lpstr>
      <vt:lpstr>Analyser les données : Grounded Theory </vt:lpstr>
      <vt:lpstr>Analyse Individuelle</vt:lpstr>
      <vt:lpstr>Faire sens : équilibre entre créativité et réalité</vt:lpstr>
      <vt:lpstr>De la Codification à la Catégorisation </vt:lpstr>
      <vt:lpstr>Se poser des questions...</vt:lpstr>
      <vt:lpstr>Coding explained by Sticky work</vt:lpstr>
      <vt:lpstr>Coding explained by Sticky work</vt:lpstr>
      <vt:lpstr>Coding explained by Sticky work</vt:lpstr>
      <vt:lpstr>Coding explained by Sticky work</vt:lpstr>
      <vt:lpstr>Grounded Theory</vt:lpstr>
      <vt:lpstr>Coder et créer des codes</vt:lpstr>
      <vt:lpstr>Codage pratique : affectation des catégories </vt:lpstr>
      <vt:lpstr>Présentation PowerPoint</vt:lpstr>
      <vt:lpstr>Présentation PowerPoint</vt:lpstr>
      <vt:lpstr>Présentation PowerPoint</vt:lpstr>
      <vt:lpstr>A votre tour</vt:lpstr>
      <vt:lpstr>Codage axial</vt:lpstr>
      <vt:lpstr>Codage pratique : comparaison</vt:lpstr>
      <vt:lpstr>Codage axial et sélectif</vt:lpstr>
      <vt:lpstr>Codes &amp; organisation</vt:lpstr>
      <vt:lpstr>Catégorie, propriété et dimension</vt:lpstr>
      <vt:lpstr>Arbre développé créé sous NUD*IST  -   FNEGE</vt:lpstr>
      <vt:lpstr>12 catégories hiérarchiques pour un arbre</vt:lpstr>
      <vt:lpstr>Codage axial</vt:lpstr>
      <vt:lpstr>Utilité du codage axial </vt:lpstr>
      <vt:lpstr>Présentation PowerPoint</vt:lpstr>
      <vt:lpstr>Jouer avec les modèles possibles</vt:lpstr>
      <vt:lpstr>QDA Miner / Provalis research (French and English)</vt:lpstr>
      <vt:lpstr>Présentation des fréquences</vt:lpstr>
      <vt:lpstr>Nombre d’occurrences de la catégorie "information" déclinée par propriétés et dimensions selon les fonctions des répondants </vt:lpstr>
      <vt:lpstr>L’environnement de travail QDA Miner</vt:lpstr>
      <vt:lpstr>Travailler avec QDA Miner</vt:lpstr>
      <vt:lpstr>Codage extraction</vt:lpstr>
      <vt:lpstr>Coocurrence analysis</vt:lpstr>
      <vt:lpstr>Evaluation et écriture</vt:lpstr>
      <vt:lpstr>Critères d’évaluation GT</vt:lpstr>
      <vt:lpstr>Ecrire la partie méthodologique du mémoire</vt:lpstr>
      <vt:lpstr>Structure d’une présentation</vt:lpstr>
      <vt:lpstr>Ecrire la partie empirique</vt:lpstr>
      <vt:lpstr>Structurer par catégories principales</vt:lpstr>
      <vt:lpstr>Exemple:  structurer le rapport / categorie</vt:lpstr>
      <vt:lpstr>Exemple d’écriture à partir du codage axial</vt:lpstr>
      <vt:lpstr>Exemple:  5. Résultats &amp; discussion théorique</vt:lpstr>
      <vt:lpstr>Résumé </vt:lpstr>
      <vt:lpstr>Planning typique</vt:lpstr>
      <vt:lpstr>Conclusion et Conseils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261</cp:revision>
  <dcterms:created xsi:type="dcterms:W3CDTF">1901-01-01T07:00:00Z</dcterms:created>
  <dcterms:modified xsi:type="dcterms:W3CDTF">2014-02-06T08:50:36Z</dcterms:modified>
</cp:coreProperties>
</file>